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203"/>
  </p:notesMasterIdLst>
  <p:sldIdLst>
    <p:sldId id="260" r:id="rId5"/>
    <p:sldId id="1230" r:id="rId6"/>
    <p:sldId id="1523" r:id="rId7"/>
    <p:sldId id="1358" r:id="rId8"/>
    <p:sldId id="1359" r:id="rId9"/>
    <p:sldId id="1524" r:id="rId10"/>
    <p:sldId id="1362" r:id="rId11"/>
    <p:sldId id="1530" r:id="rId12"/>
    <p:sldId id="1529" r:id="rId13"/>
    <p:sldId id="1531" r:id="rId14"/>
    <p:sldId id="1363" r:id="rId15"/>
    <p:sldId id="1211" r:id="rId16"/>
    <p:sldId id="1361" r:id="rId17"/>
    <p:sldId id="1357" r:id="rId18"/>
    <p:sldId id="1508" r:id="rId19"/>
    <p:sldId id="1509" r:id="rId20"/>
    <p:sldId id="1510" r:id="rId21"/>
    <p:sldId id="1532" r:id="rId22"/>
    <p:sldId id="1533" r:id="rId23"/>
    <p:sldId id="1534" r:id="rId24"/>
    <p:sldId id="1462" r:id="rId25"/>
    <p:sldId id="1471" r:id="rId26"/>
    <p:sldId id="1472" r:id="rId27"/>
    <p:sldId id="1474" r:id="rId28"/>
    <p:sldId id="1527" r:id="rId29"/>
    <p:sldId id="1495" r:id="rId30"/>
    <p:sldId id="1493" r:id="rId31"/>
    <p:sldId id="1475" r:id="rId32"/>
    <p:sldId id="1473" r:id="rId33"/>
    <p:sldId id="1451" r:id="rId34"/>
    <p:sldId id="1498" r:id="rId35"/>
    <p:sldId id="1494" r:id="rId36"/>
    <p:sldId id="1477" r:id="rId37"/>
    <p:sldId id="1476" r:id="rId38"/>
    <p:sldId id="1525" r:id="rId39"/>
    <p:sldId id="1438" r:id="rId40"/>
    <p:sldId id="1355" r:id="rId41"/>
    <p:sldId id="1439" r:id="rId42"/>
    <p:sldId id="1440" r:id="rId43"/>
    <p:sldId id="1441" r:id="rId44"/>
    <p:sldId id="1442" r:id="rId45"/>
    <p:sldId id="1443" r:id="rId46"/>
    <p:sldId id="1444" r:id="rId47"/>
    <p:sldId id="1445" r:id="rId48"/>
    <p:sldId id="1446" r:id="rId49"/>
    <p:sldId id="1447" r:id="rId50"/>
    <p:sldId id="1449" r:id="rId51"/>
    <p:sldId id="1450" r:id="rId52"/>
    <p:sldId id="1478" r:id="rId53"/>
    <p:sldId id="1479" r:id="rId54"/>
    <p:sldId id="1482" r:id="rId55"/>
    <p:sldId id="1481" r:id="rId56"/>
    <p:sldId id="1480" r:id="rId57"/>
    <p:sldId id="1483" r:id="rId58"/>
    <p:sldId id="1484" r:id="rId59"/>
    <p:sldId id="1485" r:id="rId60"/>
    <p:sldId id="1486" r:id="rId61"/>
    <p:sldId id="1496" r:id="rId62"/>
    <p:sldId id="1499" r:id="rId63"/>
    <p:sldId id="1500" r:id="rId64"/>
    <p:sldId id="1501" r:id="rId65"/>
    <p:sldId id="1502" r:id="rId66"/>
    <p:sldId id="1503" r:id="rId67"/>
    <p:sldId id="1504" r:id="rId68"/>
    <p:sldId id="1505" r:id="rId69"/>
    <p:sldId id="1506" r:id="rId70"/>
    <p:sldId id="1507" r:id="rId71"/>
    <p:sldId id="1511" r:id="rId72"/>
    <p:sldId id="1512" r:id="rId73"/>
    <p:sldId id="1513" r:id="rId74"/>
    <p:sldId id="1514" r:id="rId75"/>
    <p:sldId id="1515" r:id="rId76"/>
    <p:sldId id="1516" r:id="rId77"/>
    <p:sldId id="1517" r:id="rId78"/>
    <p:sldId id="1520" r:id="rId79"/>
    <p:sldId id="1518" r:id="rId80"/>
    <p:sldId id="1519" r:id="rId81"/>
    <p:sldId id="1521" r:id="rId82"/>
    <p:sldId id="1522" r:id="rId83"/>
    <p:sldId id="1437" r:id="rId84"/>
    <p:sldId id="1461" r:id="rId85"/>
    <p:sldId id="1453" r:id="rId86"/>
    <p:sldId id="1464" r:id="rId87"/>
    <p:sldId id="1455" r:id="rId88"/>
    <p:sldId id="1454" r:id="rId89"/>
    <p:sldId id="1456" r:id="rId90"/>
    <p:sldId id="1457" r:id="rId91"/>
    <p:sldId id="1465" r:id="rId92"/>
    <p:sldId id="1528" r:id="rId93"/>
    <p:sldId id="1452" r:id="rId94"/>
    <p:sldId id="1470" r:id="rId95"/>
    <p:sldId id="1469" r:id="rId96"/>
    <p:sldId id="1468" r:id="rId97"/>
    <p:sldId id="1526" r:id="rId98"/>
    <p:sldId id="1379" r:id="rId99"/>
    <p:sldId id="1365" r:id="rId100"/>
    <p:sldId id="1366" r:id="rId101"/>
    <p:sldId id="1367" r:id="rId102"/>
    <p:sldId id="1368" r:id="rId103"/>
    <p:sldId id="1369" r:id="rId104"/>
    <p:sldId id="1370" r:id="rId105"/>
    <p:sldId id="1371" r:id="rId106"/>
    <p:sldId id="1372" r:id="rId107"/>
    <p:sldId id="1373" r:id="rId108"/>
    <p:sldId id="1374" r:id="rId109"/>
    <p:sldId id="1375" r:id="rId110"/>
    <p:sldId id="1376" r:id="rId111"/>
    <p:sldId id="1378" r:id="rId112"/>
    <p:sldId id="1377" r:id="rId113"/>
    <p:sldId id="1381" r:id="rId114"/>
    <p:sldId id="1382" r:id="rId115"/>
    <p:sldId id="1380" r:id="rId116"/>
    <p:sldId id="1383" r:id="rId117"/>
    <p:sldId id="1384" r:id="rId118"/>
    <p:sldId id="1385" r:id="rId119"/>
    <p:sldId id="1386" r:id="rId120"/>
    <p:sldId id="1387" r:id="rId121"/>
    <p:sldId id="1388" r:id="rId122"/>
    <p:sldId id="1389" r:id="rId123"/>
    <p:sldId id="1390" r:id="rId124"/>
    <p:sldId id="1391" r:id="rId125"/>
    <p:sldId id="1392" r:id="rId126"/>
    <p:sldId id="1393" r:id="rId127"/>
    <p:sldId id="1394" r:id="rId128"/>
    <p:sldId id="1395" r:id="rId129"/>
    <p:sldId id="1396" r:id="rId130"/>
    <p:sldId id="1397" r:id="rId131"/>
    <p:sldId id="1398" r:id="rId132"/>
    <p:sldId id="1399" r:id="rId133"/>
    <p:sldId id="1400" r:id="rId134"/>
    <p:sldId id="1401" r:id="rId135"/>
    <p:sldId id="1402" r:id="rId136"/>
    <p:sldId id="1403" r:id="rId137"/>
    <p:sldId id="1404" r:id="rId138"/>
    <p:sldId id="1405" r:id="rId139"/>
    <p:sldId id="1417" r:id="rId140"/>
    <p:sldId id="1418" r:id="rId141"/>
    <p:sldId id="1419" r:id="rId142"/>
    <p:sldId id="1422" r:id="rId143"/>
    <p:sldId id="1424" r:id="rId144"/>
    <p:sldId id="1421" r:id="rId145"/>
    <p:sldId id="1423" r:id="rId146"/>
    <p:sldId id="1425" r:id="rId147"/>
    <p:sldId id="1426" r:id="rId148"/>
    <p:sldId id="1428" r:id="rId149"/>
    <p:sldId id="1429" r:id="rId150"/>
    <p:sldId id="1427" r:id="rId151"/>
    <p:sldId id="1430" r:id="rId152"/>
    <p:sldId id="1431" r:id="rId153"/>
    <p:sldId id="1432" r:id="rId154"/>
    <p:sldId id="1433" r:id="rId155"/>
    <p:sldId id="1434" r:id="rId156"/>
    <p:sldId id="1435" r:id="rId157"/>
    <p:sldId id="1436" r:id="rId158"/>
    <p:sldId id="1420" r:id="rId159"/>
    <p:sldId id="1466" r:id="rId160"/>
    <p:sldId id="1536" r:id="rId161"/>
    <p:sldId id="1538" r:id="rId162"/>
    <p:sldId id="1537" r:id="rId163"/>
    <p:sldId id="1540" r:id="rId164"/>
    <p:sldId id="1541" r:id="rId165"/>
    <p:sldId id="1539" r:id="rId166"/>
    <p:sldId id="1542" r:id="rId167"/>
    <p:sldId id="1543" r:id="rId168"/>
    <p:sldId id="1406" r:id="rId169"/>
    <p:sldId id="1408" r:id="rId170"/>
    <p:sldId id="1364" r:id="rId171"/>
    <p:sldId id="1409" r:id="rId172"/>
    <p:sldId id="1410" r:id="rId173"/>
    <p:sldId id="1411" r:id="rId174"/>
    <p:sldId id="1412" r:id="rId175"/>
    <p:sldId id="1413" r:id="rId176"/>
    <p:sldId id="1414" r:id="rId177"/>
    <p:sldId id="1415" r:id="rId178"/>
    <p:sldId id="1416" r:id="rId179"/>
    <p:sldId id="1407" r:id="rId180"/>
    <p:sldId id="1458" r:id="rId181"/>
    <p:sldId id="1459" r:id="rId182"/>
    <p:sldId id="1460" r:id="rId183"/>
    <p:sldId id="1463" r:id="rId184"/>
    <p:sldId id="1487" r:id="rId185"/>
    <p:sldId id="1544" r:id="rId186"/>
    <p:sldId id="1545" r:id="rId187"/>
    <p:sldId id="1546" r:id="rId188"/>
    <p:sldId id="1547" r:id="rId189"/>
    <p:sldId id="1548" r:id="rId190"/>
    <p:sldId id="1549" r:id="rId191"/>
    <p:sldId id="1550" r:id="rId192"/>
    <p:sldId id="1551" r:id="rId193"/>
    <p:sldId id="1552" r:id="rId194"/>
    <p:sldId id="1553" r:id="rId195"/>
    <p:sldId id="1535" r:id="rId196"/>
    <p:sldId id="1491" r:id="rId197"/>
    <p:sldId id="1492" r:id="rId198"/>
    <p:sldId id="1490" r:id="rId199"/>
    <p:sldId id="1488" r:id="rId200"/>
    <p:sldId id="1489" r:id="rId201"/>
    <p:sldId id="1354" r:id="rId202"/>
  </p:sldIdLst>
  <p:sldSz cx="18288000" cy="10287000"/>
  <p:notesSz cx="6858000" cy="9144000"/>
  <p:embeddedFontLst>
    <p:embeddedFont>
      <p:font typeface="Poppins" panose="00000500000000000000" pitchFamily="2" charset="-18"/>
      <p:regular r:id="rId204"/>
      <p:bold r:id="rId205"/>
      <p:italic r:id="rId206"/>
      <p:boldItalic r:id="rId207"/>
    </p:embeddedFont>
    <p:embeddedFont>
      <p:font typeface="Poppins Medium" panose="00000600000000000000" pitchFamily="2" charset="-18"/>
      <p:regular r:id="rId208"/>
      <p:bold r:id="rId209"/>
      <p:italic r:id="rId210"/>
      <p:boldItalic r:id="rId211"/>
    </p:embeddedFont>
    <p:embeddedFont>
      <p:font typeface="Tahoma" panose="020B0604030504040204" pitchFamily="34" charset="0"/>
      <p:regular r:id="rId212"/>
      <p:bold r:id="rId2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rosław Kopeć" initials="JK" lastIdx="1" clrIdx="0">
    <p:extLst>
      <p:ext uri="{19B8F6BF-5375-455C-9EA6-DF929625EA0E}">
        <p15:presenceInfo xmlns:p15="http://schemas.microsoft.com/office/powerpoint/2012/main" userId="885797ac08f838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3052"/>
    <a:srgbClr val="00458A"/>
    <a:srgbClr val="004489"/>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E56AC8-A5F9-42E2-B78C-102E4CF69ED6}" v="1" dt="2026-05-11T09:51:12.491"/>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Styl z motywem 1 — Ak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71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font" Target="fonts/font2.fntdata"/><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viewProps" Target="viewProp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font" Target="fonts/font3.fntdata"/><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theme" Target="theme/theme1.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font" Target="fonts/font4.fntdata"/><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tableStyles" Target="tableStyles.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font" Target="fonts/font5.fntdata"/><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219" Type="http://schemas.microsoft.com/office/2016/11/relationships/changesInfo" Target="changesInfos/changesInfo1.xml"/><Relationship Id="rId3" Type="http://schemas.openxmlformats.org/officeDocument/2006/relationships/customXml" Target="../customXml/item3.xml"/><Relationship Id="rId214" Type="http://schemas.openxmlformats.org/officeDocument/2006/relationships/commentAuthors" Target="commentAuthors.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font" Target="fonts/font6.fntdata"/><Relationship Id="rId190" Type="http://schemas.openxmlformats.org/officeDocument/2006/relationships/slide" Target="slides/slide186.xml"/><Relationship Id="rId204" Type="http://schemas.openxmlformats.org/officeDocument/2006/relationships/font" Target="fonts/font1.fntdata"/><Relationship Id="rId220" Type="http://schemas.microsoft.com/office/2015/10/relationships/revisionInfo" Target="revisionInfo.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font" Target="fonts/font7.fntdata"/><Relationship Id="rId215" Type="http://schemas.openxmlformats.org/officeDocument/2006/relationships/presProps" Target="presProp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font" Target="fonts/font8.fntdata"/><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font" Target="fonts/font9.fntdata"/><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font" Target="fonts/font10.fntdata"/><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notesMaster" Target="notesMasters/notesMaster1.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yk Machel" userId="bac18e48-6027-43a7-ad6c-908677cc280e" providerId="ADAL" clId="{8B62A2C2-DC80-4A13-AC30-07F24C473E94}"/>
    <pc:docChg chg="modSld">
      <pc:chgData name="Patryk Machel" userId="bac18e48-6027-43a7-ad6c-908677cc280e" providerId="ADAL" clId="{8B62A2C2-DC80-4A13-AC30-07F24C473E94}" dt="2026-05-11T09:51:36.444" v="7" actId="1076"/>
      <pc:docMkLst>
        <pc:docMk/>
      </pc:docMkLst>
      <pc:sldChg chg="addSp modSp mod">
        <pc:chgData name="Patryk Machel" userId="bac18e48-6027-43a7-ad6c-908677cc280e" providerId="ADAL" clId="{8B62A2C2-DC80-4A13-AC30-07F24C473E94}" dt="2026-05-11T09:51:36.444" v="7" actId="1076"/>
        <pc:sldMkLst>
          <pc:docMk/>
          <pc:sldMk cId="2988974093" sldId="260"/>
        </pc:sldMkLst>
        <pc:spChg chg="add mod">
          <ac:chgData name="Patryk Machel" userId="bac18e48-6027-43a7-ad6c-908677cc280e" providerId="ADAL" clId="{8B62A2C2-DC80-4A13-AC30-07F24C473E94}" dt="2026-05-11T09:51:36.444" v="7" actId="1076"/>
          <ac:spMkLst>
            <pc:docMk/>
            <pc:sldMk cId="2988974093" sldId="260"/>
            <ac:spMk id="4" creationId="{EBC3B60A-7508-51AF-25A4-3AECE924011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E9D10DA-8000-5EAF-0C44-6F895FBD4EA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302B8F1-A48A-7A9A-ED02-8D0288D730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E398FCD-E158-3F7A-07BC-3DA222531E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2584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374BD39-83AD-BC5E-2BC1-C6D8795ED7D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703616D-95B5-3031-0E2A-D88788B15F0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C85B2190-AD51-0B17-EC18-9EF528200C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253952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F1379A3-5812-890C-5C61-E9F4D6E7F0A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9FAE756D-7B8E-B0D6-AE5B-6708BEAAB15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1A7E478-852B-3553-24E5-3CB468A8B2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736705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82BD41F-FDF6-AD0C-217C-6310CFE76D7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4C43790-DB7D-D70D-B094-CE937819F85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3144E9F-2C27-D09F-1A71-E3DC812BD2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647803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02290817-46F9-259C-D9EA-86F07E6731EB}"/>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272B8C6-CE27-EB49-1216-DE6B5028A6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CD3235E0-53C6-A871-729B-5D99B5862F3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12370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7478D01-5594-1DC1-F6D5-41DE9215624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A8958AF-58F6-98A6-B279-B9F9C3789FE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7399E8AA-38FA-5FB7-45BE-BC425C4D1C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47180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309D84C8-F622-EE5E-E0C6-4F7947D8BEB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35123DC-4120-3E05-EE72-8C937DD36E5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12B2C4E-DB48-E752-3FD0-778C64CE1B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98967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8F1EF4E-4BDD-C660-36DA-F0CCA47EF054}"/>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6305579-3794-7273-65F8-7C703D2FF08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D0C1145-2250-D02E-C0DD-E8CD82075C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845498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295F95C-D95A-7011-9982-8150F64FC6A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D6CF20C-C796-7214-E4AE-1C942E5BB79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9E78825-EAAE-7A16-0AF6-E758CF8EF48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59713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67885FB-C426-5F07-07DB-2EFCF096B93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4FE2BAE-B190-E387-2704-8E8CC7AFC68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18A313F-E66A-842A-58CD-21773FF477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583730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DC1FB64-D84B-7E67-3FFD-325344F5724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AFE6C8B-5C02-F430-E7F7-8422243DF0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2CD1F12-707A-B336-27C9-B32317000E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681887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50D5979C-F8F6-BB6D-9992-D2329B90BFD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B697706-65AE-BE85-DF2A-5D2A6EB344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491B6A4-453E-81F8-032B-60B5AD30B7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3148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5771A725-ED23-9D49-664F-FBA985E503B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64F46EE-219A-169E-AC52-23E59F22B2C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02A649EF-30B5-4851-B061-5FF4EEBD8AC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36552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A29D7C3-351B-F6B8-B77A-5B0D7D65157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6AEDFA4B-0049-7241-1346-B8037566F3A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FE2F1328-C9BF-D73A-738B-E9DB421545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216876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14FE31B-985A-4F7A-AEB4-A9376BAA376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A1398FA-A1E2-E781-A651-1DAD2D68182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3F6F1E0-F628-61E9-DED3-CBACFFB308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521748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047E074-783D-5B84-209A-DB5753C6873B}"/>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519B709C-6547-86A1-261D-3D4CA0CFC27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FE68219-A68C-DAFC-2BD8-ECA176AC2FF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388601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F085CF6-4E1D-D2EB-9CB5-C331CA7F08E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9062D5E-B664-528C-9D87-6C25A256D5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E828E5F-14AC-9042-318B-5DCF8E2A3C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191672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A3972B7-C857-34D4-3EBE-6867A3BE120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27654F1-C2BD-C9DB-3304-1BA97BE425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B687812-2A07-53E5-3BBA-5D74532CB3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714014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88C647B-CEE5-C4C8-CB05-F7BA9ED1565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64612F8-6792-B212-A3CD-1E3FAB7D4A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B562A69-A48F-0832-8463-478821C85C1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196789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BA2252C-D827-A463-409D-98F5CE035E4B}"/>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846100A-5365-4758-9771-B4D11A17FF1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E70338B-B849-D2C6-C220-852265DFF7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47428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CCEAEF5-8B41-20A7-1DAE-7F964C8682A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DA866F2-1E90-EEBF-67E3-0A9D4535608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E752C53E-B1DA-D2BC-FFDD-DA0E94F9CF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642911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6A0E7EB-C7BD-EC59-84DC-1CDC23286E2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606B2C3-CC3B-AD30-EFE1-29F80D3749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393106C-5A7E-A717-A589-8EACC64C53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142514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CD22E35-0E18-3D38-B134-9546EC31644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83D1E45-DCB7-4A80-C7D0-0A5F28C850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8B40075-D5DE-CA1A-41CA-4F7E14AA09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5606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906AE19-FCF9-4488-5447-334430B3899B}"/>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E60F068-EB7F-909D-94C4-0CFF7715CDB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92821C3-05D2-8710-75F2-618C63A177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618050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3435F0E2-8235-75D3-9D8A-E3D0AE8EEA63}"/>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B3E2DFB-82F6-9319-0FCA-9AE7EAE2C3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EFA0CD8-F691-E21E-B781-2846F59005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350959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369D6C6-7045-06C9-8D64-798D855589B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9B24954-722B-A2C5-528D-873DCCD5132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30FB9A9-6F95-C398-73DC-0A4D27D4796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189759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61019FC-1BFD-D160-43DA-B53EBE96334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E589E6A-E9E7-8B49-E155-6F0A3DD2AE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70E126A-453F-B9F4-8D68-1FF750B1EF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754912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CA6C7A9E-1A04-AE12-438B-A840D0340D3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0429CEA-D0F0-EF24-74F1-E9AA25880C3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DB2E428-1D23-E2FD-7B6E-2D5BE0C828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433708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3155E3B-5795-436C-BBA1-B3F7E01EB0BB}"/>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6F97592-473F-B3BF-C1ED-44F8B5C454E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DBA97B9-7F65-69CF-3144-9905808488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763895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4E7D88E-12E5-8F33-72FC-DF02DB0713F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F099417-B8DB-39BA-6857-977440D201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E0AEED60-3237-EFE1-9A78-7512B6F401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235652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19601DD-1384-8A95-5EAF-41CAD93AE5C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6E4770C-46E1-F1FE-958B-AE520B2C3A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35725B5-54CC-8E6B-3242-4A4865D3E6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150497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73F5CB2-8988-B816-DCCF-ACC987CDF99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58AB7921-7CB4-E730-8440-CDD9FCAC221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8001852-67C5-45DD-00B3-1D2A5CE521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138020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9B89241-3B5F-5E90-2F73-DFEDBFC77B0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93FA49C-8AA9-6BE4-5C6D-48CB642B3C9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70F7D8C-24FD-9F2A-B78F-57146D312D6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833226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192A803-D755-6AFA-B19A-55E7DCDDD17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EAE3757-F091-7233-9A69-FD31120249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31BC927-FFF1-6551-8CAE-EC999D5A208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9537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20BA387-1F23-DE00-C856-B3A014C85EC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5A9B212-4EA3-96B3-6052-6B6B9B2C587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3652D39-CE8C-290B-C3D2-9E39BFDD45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942216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C8F6289-E224-E9B6-838F-E054F549792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C247484-97B8-72BC-C644-B103FB6BC8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FDAA508-B70A-D8A7-065E-EB26ACB73B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243841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0388A7F3-A140-DB04-E72D-721203188B3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0FF95E64-EEC2-635B-20CA-33DDF8ED92E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91A9E74-0B38-B308-A222-AEDBB8DD76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920263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E1FC320-12BB-2530-D196-219E0955EE2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3207367-9BDB-622E-F744-D8B8DC49B14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9430AB1-92AF-69D2-C231-9646FFE8DC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350864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AC210D0-8E9F-1B23-0197-90CBD2D1CB3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8A87324-0709-1521-DD07-44D486CBC4D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732BE94F-1037-8607-970F-FB564655EF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435478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9A3DCC6-CDC6-B69C-D7AA-B7901DC9BD4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C8F74C8-ADCE-BA95-CEA2-3A9D615039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1047943-5F32-7D8F-8728-606EA91C2D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946019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8058666-FC6C-52D9-8D5D-AF0D9B3424F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C872F26-1EE2-D25E-D3EF-6774072F1A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576B7CC-D026-4492-C087-E5E87BCBA16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764302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9F0AB05-5F4A-A1AD-7DC1-17A59EBF380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00B563A-263D-233D-62E3-160C0E0C978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F5D730E-061E-E4E2-398A-3D30723A36B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559997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7070FA5-5880-A1D8-F9BE-AB66910D6073}"/>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D156F0C-531E-2FE7-9DA2-734BEF53CBE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90A20A6-3A9E-5B33-3A90-6FB79EBA8E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992759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ABF01E92-B523-D882-B8FF-28E0C2060CF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CEDFABA-771C-E9CD-5F63-708401501B6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CD02FB05-AD05-6D2F-17C6-534FB86F032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4052750"/>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E8E456B-AF80-C3C4-074E-C2FD4417B96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BBF897D-13E4-3A3D-14E4-B7D1A95A070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B0EBB59-CF7F-43D0-9F29-53F5C39A58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3122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EBD15A0-A623-E794-46CC-E3EDA2F515A4}"/>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09BC4D6D-6F79-13DD-8D9B-2B68CFCFB71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0DCCCA9D-BC9A-5AC7-BCC3-CF91566897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323229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9C7B9C9-FFF7-AE79-41CB-36FC6728510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6C99C8D-1D43-0E6A-2C58-A028A28F64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C793B71D-9B1A-B78A-FA00-FB6590B815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9470999"/>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9FB6F0C-F4FF-7F00-9898-136EC5404BC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09AB076-A3B5-C404-CA95-D31B33DDB3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F6FB106-9581-5048-3D4D-62C05E5977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176860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934D8D3-DA09-9DDE-6832-0930D798F1E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3F7E591-E388-DF7E-F21C-6F1C730254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0E34C9B9-4DE0-B2B8-A2A1-B161F3B525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4202422"/>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37C40EDE-EAD4-3F9D-B48B-F338EFD18A63}"/>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E1B8250-9DAF-FD31-DDE0-FE89B462C05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60F9EC2-C586-0168-725F-75FDBAA141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453661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828C809-4E89-ED9B-EABA-FF35E2121CE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D8C4F77-12F3-FE0E-268B-38E88FD505F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02952A6-D1D8-51E4-8192-00FC350B87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444576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CE1E4A43-674C-5B65-21F3-B04FE74C11D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4AE924A-9FEA-31B0-682A-CFACFD7F2F3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150222F-E30F-73CE-EB10-3E4856895C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63237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9A53769-FA6D-7050-6578-10D44C03C8C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AF8761D-3B36-21BC-A037-328A3A0A6D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EFB14533-D99F-49A2-40EB-838A86415F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765147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9D277D2-6118-7519-3ACD-080C80799003}"/>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08F9488-42E3-8478-D6CB-83AD8ADBB94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192304A-EFF9-4BA9-556B-119ECBEE39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411060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6795C3A-A427-295A-5A5D-713362D6AA4B}"/>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7AB816E-3985-2B46-2034-0BA3D72C0F8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E08B627-578B-3B37-512D-276F021667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459861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0FECED4-4207-A91E-165B-3A55DB87E13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ECA4540-F5EB-F238-5F22-99E38DDAE58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E0D968C-0BFE-F210-31A4-D811826C8D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5976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43E721E-050E-A17F-20AB-7BBE8CE2CAB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54B7FFC-7863-6945-0C3D-2491441BDE2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EA847E4-A533-F46B-FA55-970809C748E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9020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F9B4F2C-1320-1173-D826-14BE5CB01AC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B1055F0-3679-E746-C43B-C56759CA42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C5AB8C09-035E-6504-6CFC-827FAB86D3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2263736"/>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6F6A6C0-C0C9-F9E9-2139-741D0B77106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71F3C5C-98FD-4B4B-2312-DCACA88386D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5756214-2050-7855-65AA-41197B7E53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810875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3B032E7-D4ED-DC3B-C830-06EF05EABD9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5DD7661-BC75-68C6-F45A-D12E9F9B58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EBA8116-1D73-81E0-02CA-E1355444C7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5381690"/>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60976B2-C0A3-FDA8-05F0-2EA67D2D2B3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99610679-F712-CC69-CE34-AF5B2C1672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2524982-EC06-187E-E1CE-076E92D814A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6704"/>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312F2A29-5205-0A07-EA5F-0A13E8626B2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20335DB-5CB4-06CC-BC44-2F2B93CB5F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B87E810-ED1F-88ED-5A99-06E7524DF0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255447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E25D3A5-4011-C0E7-F636-B0AC5F7CE09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FADE215-32FE-B825-B950-F1C135F684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C146A62-D8EF-7D95-999F-91E73732F6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2211476"/>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AB1B20E0-DF7B-A05A-94CD-001826F07F4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D442CA0-7470-5520-EA33-C867D64A88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3B45945-1909-5D24-51C4-BC44E2F4AAC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574007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C7AEFFA9-F4A4-3BF9-0450-3306F2FCD20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AD01688D-6566-6D28-6539-782BCECE9DA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046A95C5-618C-3C2D-2EEC-BE7D02C259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412140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90DDBCF-399E-4E13-3F7D-498DB38D2B8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580394ED-4890-1445-3D83-90002A4539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23BC7BE-0020-7FB3-DFB4-35147CF1A7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973302"/>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E20396B-E958-4D77-1F3E-607E9894100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314EF0F-F245-02AD-19A9-FD9746CAE4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8FB3772-C1C1-537E-27BF-6E60DBF694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2886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F79F13F-32BD-F8E0-A7E1-083252FA0E43}"/>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4958351-6A03-608E-3B17-BE93032B813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2977398-26A0-F23C-4AB4-3E02F7AF9A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6045973"/>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D767EAD-2C73-E378-AED2-8A58E4EFE06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6BFF7403-6F85-C916-213D-346E72D6DC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74E22BA8-B96A-A9BF-B478-81F8DE6E8F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414363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E586821-CFB1-3748-41C4-A6C211B9010A}"/>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93F07D1-0858-9679-1D8D-AE0A4A0BBED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FBF13C3-CB75-31E8-98EF-3AD218702A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907404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C80C7AC-8B29-319C-27D2-31094575887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570A93E-BA33-2B67-F5BB-C769588D29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11404A1-E49C-430B-7C8E-951D69356C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7660067"/>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7042BE4-51AD-521C-0C58-65939F50FF72}"/>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67965AA-11EF-0B6C-DDF1-94A9359FC3A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889628F-0616-50E3-C85B-6D2C773031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6837799"/>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5EB1800D-2600-30AD-ACA1-9A2AACDB7E2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0D18C18F-66D4-BD37-540B-35A7C12BA2C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4146FB1-00C4-E8E8-BDAB-853B74B7E4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0474159"/>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B2E6767-D515-D50F-2C9A-68236E2F1F4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E5F8EB60-5D30-47C6-6894-03F6597280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06BF0210-B0E4-096D-E232-B3780A07D0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531110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FC0D4BD-E90C-7B1E-705C-E2495FBF762A}"/>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8758687-B2D6-11D7-E1AF-782E24B0692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86C6AE4-7EF4-360E-AD5E-4005BBC46B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8674727"/>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C016CCD-BBF5-AD9E-B789-A244A736AE2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9ED3624B-EDBB-307B-84C3-69EF862F9A7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69A206C-A792-BC43-841A-9ABDDD5A2A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9801117"/>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C2A05BC7-F1CF-1636-E5BC-A7A05DC99F0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6E4776F-52D1-34D8-634C-F06441977F8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1B28FC5-127A-7BDE-F4BA-1B5AFF91C46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8307168"/>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F59905C-4C47-13F0-E4B9-AB056901C8C3}"/>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B1FA198-E14B-1163-BE8C-CFAD37EE0C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C6EAF92-D875-DB7A-7941-F10A8FBFC3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9515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4DF0B57-78F4-791A-A0E1-F3CB43C4E14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2DD4A1D-58EB-F104-C45A-E26E0289572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79EEAA9-FEE3-30B1-C821-345FFA1514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5435072"/>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E2355A5-0F83-0860-7770-BD835D31C36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ABB1AEC-EC43-60A5-6632-D48D6EA6B1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3BB237E-7B70-BA5F-5C23-A1B2D0546B3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892319"/>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0E2648BA-96DF-4F12-7591-A3493FACDA6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78B8A36-0A8E-524D-2B5B-90160A20AB5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378A08C-34BD-7A61-5D11-DBB3B4DD85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5719263"/>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9F449D3-B12E-6536-C68B-AFE17569588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52AF076-A7E4-A1CB-AAFC-935A5CD207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F8C73A7B-D096-D924-A641-6EEE536B73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219436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CFFE64FF-5E46-0136-DD6C-705A8F48DBF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E5DF3EFD-9E5D-9579-018E-75CED1902D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7B7DEFE-50A2-11A5-A7DB-C808E641B5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6915623"/>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0D8935C-5519-CB1C-64F3-6ACF6605EA0B}"/>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703801F-5C1C-18CB-A782-C7399153783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4374F3C-69EB-1B8F-1E4E-DF5A8CD30F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6299138"/>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CAD78382-FE38-3839-8239-9F436E79CF3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E58ECDC3-AFD5-1AC2-6AB0-147037E90D5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90EC0BD-589D-AA96-E48B-49D409A63A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9844782"/>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112DBE2-95B8-F22D-43FE-49CED685D76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D5C5F70-1562-9F9B-0DAC-E0BF6421106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0C98CD3E-CA14-4422-F592-2D8235A408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832656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A4C1A52-5311-C1E6-D8E3-27E140B71EC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0C78B96-E776-6B07-D9E5-26826A34766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5C53FB6-C60E-483E-88C9-26207F439A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4964455"/>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2DA3576-4FD6-27EF-AD5B-5DD8FEEE923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51E8CA0-B785-57E3-4F97-F6E0C755D67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123C430-2049-A58E-CC24-93B1D30B56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886608"/>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9ED1F23-AF5E-2060-1282-E0D2D501D192}"/>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BC72B13-99B1-16B2-D850-1E95BC46493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F0D56F99-BCAD-DCDA-873B-5C8574F71B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979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03C3A2AA-B0E7-B05C-FB87-39D3C6F72DE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787986F-E99F-AEAA-CBB2-9C7A392946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6816928-B2D1-394E-A751-729D5C568B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5505213"/>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0EAA42F-0E40-BB54-D2FA-C7CEC71E8D8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0C0AE1F9-545E-DB10-084C-CE32189D219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24E1CD9-C494-0525-0ACF-93A31C9AFD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7023069"/>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1577892-CD97-2C94-02C0-B8A94A24693A}"/>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6559C60-7DA7-3EC9-4F2D-8FE1DD5B51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3F018EC-33FC-1143-2FE7-0186043FAB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6286398"/>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ACFFB28-2E36-DC2D-1E4B-EE4E88619942}"/>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3CB4784-5C19-D4EC-C216-B2816D6CFD1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B815ED7-3818-5635-3600-0BCC8A4EDA5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4805997"/>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DAC22ED-19D7-F98D-B376-757010F9201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EB4A5B79-B7F3-1750-897E-36B385A5B5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8D4AFD3-42A3-58AB-B1DA-89018C9055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1916054"/>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3DDBF4E1-D10F-96C0-F156-AB43FB55693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D936DBE-DF03-2AD1-9CC0-4CB8680879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F0E16449-FD46-C62D-0C47-0AB15312C5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3917410"/>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1296665-9692-E3DE-1488-11ADCAE9D48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0CBD587D-10FC-6B9E-1A0D-74E1B99F3A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3366628-8620-CE1E-43A7-CF8CC9163A8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4640189"/>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2A2DDC9-1533-4EDC-982F-8018823BDBC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07CD1C2-F8AD-F51A-805A-1C4E53B8B0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C675A8E9-20EA-1F05-D67B-1CA3D5C015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8028737"/>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91F3FC1-8AE5-CCE3-E580-CECA6492E42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196263C-FAC9-753E-4EDC-398FFB49EE7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84F92B8-7BA0-3345-5F96-D4481119A4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791714"/>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AA9352F5-2B7B-C6F1-CEE7-7232E5B0B8E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B67BA0E-29AD-903A-3FE1-739FEE142C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391569A-3AA8-0A69-D0FB-A5E8327E69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0319938"/>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3E413946-7BF4-0A0D-F073-079EE0729A7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6FBA298-4937-037D-B785-877BC8845B8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85735B7-CF3E-85B6-2AF5-F3FDC57169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2017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FD159C2-A3BF-8E0F-717B-D845260CB51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63A1D582-2D61-B390-CB60-A8BAAE95B5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5E1E6B0-4F67-6ACF-FCB2-61DB820D43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5765649"/>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AD590DD9-C987-8D58-6351-7525EB1EF86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9E0AB65D-D9EA-A56D-CD8E-FE2B9327A2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675FBA5-7A71-A93F-3EBD-CC020B1A73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715694"/>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7613D88-8B19-31B1-70AD-0F23C5D3DF2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1AC286B-1822-982F-D505-25C8939BD0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2325CA9-FFB7-E887-80E0-C257D91B0E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7811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B9C211C-75F6-0AA3-5CCF-EA646A8C369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ED5D714-769E-80F4-334A-1D1DB726A51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4A752D1-3BD2-1B86-0CC5-38EB7DFAB3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154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B7B634B-EC60-0A27-3E88-1996C912374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08BE4A7D-BCF3-A1C3-D24F-E3DD93870AB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3ED767A-68B1-48BC-A130-E477C55705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3682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22F0F2D-2041-6813-C4FC-85DCBC147EA2}"/>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1E754CA-D6DA-74DE-657E-FCD20390EC7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7714E40-739C-6496-4AE6-10880DB144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1121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1725391-1F97-00FC-F4DD-985BB103533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55CA3F86-313B-295D-A623-6852149300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FFABD6A-F84D-22AC-FCC3-9BA601FCF7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21848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AD9649F2-861B-5816-1E52-3C592D14496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EFBF2BA-CEDD-BCCC-B979-42C04557862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760842B6-66F1-0C8B-6AAB-CD697077D8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21974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6467DDA-3F41-2E2B-87F8-5B5F361A69DA}"/>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7519820-DD55-FAB2-8007-2FFFE0671D5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4553486-1C40-BFAD-29C2-882AB3D0EB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23286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4B74B4D-6616-1E47-3250-B953C0E60B6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FD055CD-90B4-0F94-AD1A-B103E4921B9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272E40A-7255-A812-852D-5FEC9ED1AD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86431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B9F4D45-5ACE-E5E1-4F19-A99A1502B11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A06201F-20C4-CE63-DC69-29A9923C9A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D82EAC3-2B67-7075-1BCC-38F206A8D5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0618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0BEBFE5-5174-8607-FB52-6E53306A4B4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758028A-B4C9-2C3E-4AD9-1B1B1601C4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E92C675-C17F-2010-76CC-B0867746B0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41504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5B83340-8018-A85F-9778-EB07E637941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0A61193C-FF25-93AA-1183-C3F1520511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93D5847-1745-C3C6-4A4B-DCD1CB57B6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8992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BD473B5-1780-443B-91CA-D35A962B3F32}"/>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ADB07E96-6718-4F9F-A06A-31AD45E8C1C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1831FEB-4CA2-BA3D-AD75-EE6D5C000D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2311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59B53E7E-B485-5F93-CF57-9292581563B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119CDDF-10DA-FE70-0F18-7E0B031002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BDC2009-9287-E475-A500-4DBDACFE79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65384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E00F57E-B2A0-1F72-66E9-DF820E693FD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FDB14B3-9065-9517-F567-94B42E9EA0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F4DD684-A80B-5A5A-2F66-AFECAAD0F9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89575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5753DE93-B6B1-6B85-7468-B0E69FD546B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E41CABA-1B82-004A-1FCE-1E3FB2F8C3F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FC3818C-BA67-B26D-AB04-C238845291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69701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B453341-E06A-FF23-3A3B-0EDA7B28D48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A78BCB0-AE13-EE9F-8F8E-3B9F9AA36AC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D52A51C-E635-6B45-4B22-DD08819068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7974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CCC3CDE-934E-3E93-04E6-B4C105124BB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0014E98-9B6B-44ED-DE99-481BC9733A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5D929CC-3482-961A-1E69-80F4E39790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88211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FC42846-83E3-AEF1-9394-345FD2B12B5A}"/>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584750DB-D662-D8C7-CDDD-9836D670185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D342293-E01B-A331-ECD2-F767504B508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1233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657F301-CFE7-DD7E-1CD7-7054BD07B43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AA2B17D1-704F-45B8-8BA3-F71140D391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B0C3ABA-0636-E8D5-8EE0-4C63471B8FA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68860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0DCDA95-F459-870D-A6F4-3EFB334055D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59CD7004-4263-65D8-3C1F-44A0F5CD37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E9E985E-ADC0-2C0E-5780-2A0ED33F9D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63543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B6C59D0-D9BD-E932-BE37-3E201E81DCB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602F05F-BA81-2D17-FD54-B63F124F8EB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ED7D3A8-5D5C-1D8E-FBC3-E6174339CE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958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7CB5206-0F3F-2966-9DA6-23BD53C0CDB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726FE73-47FA-5D89-259B-8B467C3C6D5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27F7D09-AF8A-611E-3AA0-4AD0506EF0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98378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0B1E476A-EC9D-0E9D-BE77-36E2AC9C775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92A69F95-DE7D-08C9-3DA8-BD363DC8A69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015B721-ED7A-2255-602C-796E347C2B2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2147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D738514-A3CD-8206-EB2C-946C1D5140E3}"/>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67CE26B9-575D-D534-29E5-C2D80F70B25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F7926DBC-05E2-4B87-9910-850889B891A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4007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7CC0462-7824-AE92-AC8F-51E953B277D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4665F9B-36E9-2588-8A44-954945A91D7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685BA8C-D79B-8333-8EEF-512E82AC34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5860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AE843186-8BEE-C506-5675-76258B31807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8DB56C7-4A8F-75B4-D2F0-226014D2EBE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C2A5E737-2D49-AA3D-4F36-93CE9401546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91861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C4CCC9B8-D622-FDBE-A011-825F6D963DF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A8DF01FD-8DB3-12C8-6A7C-25621400770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6850D4D-FC6E-99AA-BB41-0C28874128D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90043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81C768B-E7D6-8E8E-BA0F-5AC22C3379A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2FF81EC-F5F0-029D-D014-8A0EA4617ED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E5B1AAD6-E586-55CA-301D-239466D9DA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17741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98B7544-DFEC-C809-C6F1-6A556C15F1D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84962384-C773-BA60-002F-EDD822B4D4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EDC3EF3-0FB2-107E-7D69-4DBF2F0B27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49668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14555C6-5D53-7F26-5090-F2061537F49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8187A86-3E95-7B69-0A05-F2D944EEF5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BD10607-8CF1-F938-52AF-DC8B99E040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75359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AFFA1CE-BAC4-2B58-E902-12EE333A18E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69E06257-010A-EA9E-E93E-3F141CCF51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17B78F9-F0EB-EFBB-16E6-BD3A0492B8E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29466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27DA876-2973-C72D-32DF-3B2CD1017C5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0496554-C158-A6F3-D80A-CBEF52FDC7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6AA6078-A802-17BF-4629-D187CFAB9FC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36971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FA0C2CE-7540-DACF-3A24-0C1843A54D24}"/>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61F7C005-F207-26F5-A5B4-1206B2BC914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CFE51BFC-05AD-B48E-7497-CF9117FDA1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85258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CE7D6DDE-91BF-A6DC-44AB-48260D2532D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DB5E3AF-56B7-5EB4-DC1E-21A03570EA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F6ED8F74-2DDF-E616-F68F-CE9233CCC6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202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8351C2A-C5DA-125F-3156-FD5BF323BF1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EC841195-9C9C-4BD6-0DCC-D30AC11720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02A6899-C77A-6152-23F8-CD0058415A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99512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6CDB4B1-8D48-4CF6-C00F-654986265710}"/>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953ED674-AED2-53ED-15CA-B6ABD257E85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315F5BE-805E-2640-FA1E-DECE7DB7CE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04239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39198C93-2582-341D-9FF3-B0B63E86176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4847C88-DEB9-1D24-942D-A75E3E7ADB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0103AA9-96E1-F968-353A-E6E249A1493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80203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8055904-967B-819B-C018-28B68CF1AA53}"/>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59A4FB4-56C1-EDC5-F7D8-6BED60B523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C663D5C-DC23-209D-B849-16A3BF8B5A6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55652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CDB9E9E-4CA1-42CB-EC65-B42951CFACE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BC3245D-17C5-6600-2F17-646DDEC2C2F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F8AB0DC-E9C3-569A-72CD-732433DFF2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44036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743B4AB-0FFF-EB16-BD4E-311EA01FD032}"/>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B48F7A2-F91C-C031-DC94-970AB431C0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75CE35FD-79AC-2665-DA57-1A6749AC15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996089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CFB3258-6D68-2B6A-127F-16D8505DAD3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A031677-F250-7E4A-FB99-8A3D7B0B6AB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0C59932-0E35-DA70-85AF-F3AA157622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6254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14E0F3C-25A7-20C8-CCA4-292A89E4707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E927F8B-2249-79C6-7C6D-91C179643C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3EB630F-6D51-6DBB-7207-887E37F959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45827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1D73305-5ECF-3C39-B8AB-3984FAA6A6C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BBAB763-56A6-2880-ABA6-A87FD9B0DD4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9B23D9B-8073-628E-E28E-22F463055A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959501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B0B2B35-957A-F0B0-F1CB-2ED375F4F1E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E034B957-C892-0CD4-F4DE-9E7AF0FA9E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5856403-E2A8-2F0F-0215-FB0E33BDCE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69233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A629520-54D9-FFAF-FC28-3E4C02334F9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6F9E217D-8FF2-4C1D-8D68-064266787B2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3B987E1-8730-5D63-CC66-2D19047260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6378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A4720DC-6F9B-0F14-EA5F-367CEF351BA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7085875-5C26-8910-C69A-03484626BF5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A45D90C-3990-DB3B-63DD-45F0D570B28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613383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D2C0FA8-4991-829E-5CB5-2D98BE68EF4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85AD964-7AC6-F4EB-F627-7CD9B3CB474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B5ED5CE6-1EC1-76F1-20E6-2554EFEA664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51137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03DDC0BB-2D34-500D-F977-C7B62AE245B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4A7CF44-BF4E-5C52-CFE0-3DF2E9AE32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79387243-196F-1B53-061A-9D90CF607D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65081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0ECAA53B-011A-2C92-CD6F-614E0EA8AD7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5FB4E5A3-663F-EBA5-DCE8-AF7436F595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AABCD26-48D1-6F97-7AE2-39EA28B442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91713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61BD36C-2F0A-DCEA-39FB-FCE541EDEF3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7497BAB-737D-0DF8-4D2E-C49BEE22A1A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937598D6-7DBC-9400-49F6-7805B2D2B2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16880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1C06F9C-8FA9-A664-9EBC-78B420D6EAB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FBB3495-07B7-19BD-3539-0DE7CE5B53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3342013C-CC6D-1536-8E04-9C3A79BB06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31241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D4F2951-E08D-7525-3CBC-299485B6C7BB}"/>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5FF7C0E-DD82-C2FE-1D7A-F5552C09269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8D1D01F-7C72-372F-AAE6-B321991234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244832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F5EA9F6-D525-E8C1-DFE8-E81A8CD064F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F8B6BA9-4B96-71AF-9FDC-5CAB75694E7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CDFEBE2D-0DCE-27D3-F156-AC22BB2B00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42797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F5D466E-ADFD-8506-D246-125161D86E24}"/>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A2197CC5-7D47-4639-D96F-B31E0AA6CD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D54E943-F827-636F-E22B-5189D0858F1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540065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A3F8CBC-5277-77B3-2737-BE34D01D7D8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F91C965-290C-2AB9-D4C5-AB23B68489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01EA7B6-C06C-826B-DE18-D1C5CD38644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51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05F64ECB-1BBB-CF4E-40C2-0D3F102ABB2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946CCE0-904E-46BD-4652-ACCFEBCEF6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0F8B0CE9-968D-CE35-61FE-4ABEC8DDAF4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0533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6E1AA35-56B5-86F4-3EEB-6C7E25960EA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537F35D-AF4C-A974-61AD-34D33C69FD5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F77414A-00DD-2D36-AC2F-27B877E861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429572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80E254E-F55B-25A2-9972-A770497654C4}"/>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4314092-2154-9A6F-7A05-2EE62989FA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6139B51-CAF0-B8A3-5317-0988342CE5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41983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4857BF2-3930-2A08-2554-14C3579980D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9659BDBC-9DAD-5076-5006-E9E2EB2DD1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4205EE9-80D0-8B49-E7DE-1E9C3D58BC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059792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B2F1175-9C53-C848-2CD0-A19273C04B1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BAFC216-B477-ED15-6D92-7B7E8ED8089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608CAEF-977E-43B4-C341-DDF6459B20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95364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4F29306-4325-9C0A-6953-303C11DFB5B5}"/>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47A3699-D488-4E5C-8365-C6A63D24D4A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D3DC5E6-3679-E39D-90F1-CCD38112B2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72971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3496E949-CDC9-A55B-19D3-B8DCC5BF46EB}"/>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9B8CE3A-3F04-A3B3-FF0C-A91AE1BCD6A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83EBCFC-D00A-8481-67D3-F770767EB5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54257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8398779-DAF9-DCEC-2DE1-230DEDAB8BE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200ED8F-3C13-9EE6-4814-7134C051AC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46D08A0-D378-0F78-1FF2-55BD0C59286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59635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E4CF6CF-C7B5-76F2-672E-5DA077E7832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9B40A18D-32FB-FB69-E729-1071AC2AD25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E6B88CF-79AA-0350-4F78-1ABE983D46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20856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42FE167B-9061-5DCB-F297-3D06C5406C44}"/>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8B02BFB-8E69-1498-9CB5-6ED713AC33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28DD8A2-D2CB-9A63-0BF3-C90F82BCAA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326349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6987217-AF12-E1DC-CB0D-C3F4D506F74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B4A29D9-E6D9-888F-1FA0-0C7901E1E87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73925CF-6549-C1D7-12C1-E5C6F65DD9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533765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795EE1A4-E09D-4532-D4E2-32BE32676AA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31F3B3C3-418E-6FB2-CE49-EA07895EFA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FD5DE37E-B2F3-6CD5-1A69-3CB3577A8B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2934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55210136-9D9F-DE1E-FA03-D114D735C1E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38CDA28-134E-5BB3-B89B-3438CC7B06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47091BE-27EB-11DD-83F6-0BF5D598F9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973406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CAE17CB-0B1E-EE83-74D7-C6F67E135F24}"/>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28AC183B-06DF-9BFD-A955-CB83D735F6F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FC945FC-98F6-6A21-2A35-FBD0AB6310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110081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AD93891-786A-C91D-7761-A16DCE9F235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638EF2F1-1A7A-D8A5-FD72-59AD48A972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51149234-B0E8-0667-281C-EDD8B1133B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744514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DACBA87-A1AE-3A93-8479-D1AD7472042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B423917-F79A-80DC-4CF4-1F9E99C0BE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95C957B-8D99-1BE9-77AC-579CFE9756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209103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B2E91A1-49AF-5F6A-A55D-E6DC76E73AAF}"/>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604AEC02-D840-74BD-ACF1-982EE3008EA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2956F971-1AB8-0660-FA86-B15555B5E04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053898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ABF1060C-5708-2767-6D77-F9A174ED9B5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ADF3E891-32BE-18A3-0E3F-FC3F1812D5A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8B6614D-C1EA-BDB3-1C54-2CF0703A4AD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303149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98535A3-4BF0-D9B9-BFDD-50D59BAA804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C70CF2B-8304-9145-823D-A43D97946C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CC1CB41-2363-DB12-F2A6-2CF4E7C3E3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124364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63BC5F0-F2E1-404C-C43E-EF770468E26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D93F4E8A-6148-4D7A-BE27-3C5B5564EA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81E480F-5C62-AB1E-2283-97EE0C89551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967543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ED28121D-01D8-584C-E74D-5837B6046F8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7C5A19FB-19F7-D8EC-D637-D886A27EAAE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BAFE7FB-1D57-9AA4-89E4-47AB9BB921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659612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D1220D75-8A75-D3F2-CF18-D3E2E067D6B3}"/>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EBF3C36-C12D-0392-0AEA-B061E15745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ED94BC2-ED2E-C326-E1AE-6B46832A2A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637338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1DF5A246-7394-FC63-C174-9B56BE74564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299B3C7-C21C-0783-03D1-1BF5E830A9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FC3EC208-08DF-A806-A0B5-D76339895E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0424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26A77C0-7D8E-4A9D-2319-E09207A4A27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1467482-E857-C8CE-FBFB-A7BFD2A31E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F0F2A093-91B8-1991-1211-C98BC63481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530749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CF07D7B-2C2D-B255-B858-7AE1CE14D997}"/>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EAF849A9-F09F-A191-A5A6-B3CBB48F47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A2D9330-4B9D-6205-DB62-2FAC2D27607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591881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BF24C38A-E791-492F-690A-6813D4C1A2D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0EE31DED-B76C-138A-691E-96304780610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65018640-043A-C88E-E742-D1BCB3D938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845284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F17A76EF-F974-0F21-6069-6FFF38A79AB8}"/>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52C9DBE5-F551-E64D-D3B5-92D84D38632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89F7CF6-EB0D-C669-B8BA-4526CEC581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779278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29779B2C-6D17-AE6E-00D0-90FCCE66E5DC}"/>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B6DB2D41-CBD4-5947-A36D-221D47283F0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C263A25-A0C4-6BAB-ABB2-C96B2D57D0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73924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0A52982-1B89-57D3-CFDA-B92BC6F868EE}"/>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48ACFAAD-39C9-6D8D-2BEB-E6CBF4669F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6338622-AD9F-AC75-16AF-321A96C6CC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764857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C086C17-E6A5-F8A2-0834-482ED61E9C99}"/>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C6242392-ED49-AC11-7D7B-FD178F39CC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4BF088BA-C82D-CC03-FFB6-ACBDFDB5C9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00453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58D1B94E-BDFA-07DA-A1FA-2EC0ACFB1E96}"/>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D8EF9DC-0812-BCBC-6569-60923D3F12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ABBBBE72-AF56-B990-623C-9615BD87A0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06080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950E024F-6E60-8272-6DB0-5101C5E3F53A}"/>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139BC3BC-B42F-CB10-2286-E3E9FC90443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87FF46B5-D60D-6A49-9380-4360DEF3716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954148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40BDEE7-4D80-A3CA-5F75-6D4BD26A72B1}"/>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FEE9AB8B-6FF8-E3F1-D53D-B0BB954686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D2355586-FA92-9D47-209C-84F63613A6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393693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0ED9154B-B105-9854-62D7-94A31B24E81D}"/>
            </a:ext>
          </a:extLst>
        </p:cNvPr>
        <p:cNvGrpSpPr/>
        <p:nvPr/>
      </p:nvGrpSpPr>
      <p:grpSpPr>
        <a:xfrm>
          <a:off x="0" y="0"/>
          <a:ext cx="0" cy="0"/>
          <a:chOff x="0" y="0"/>
          <a:chExt cx="0" cy="0"/>
        </a:xfrm>
      </p:grpSpPr>
      <p:sp>
        <p:nvSpPr>
          <p:cNvPr id="108" name="Google Shape;108;g28dd8717bd4_0_34:notes">
            <a:extLst>
              <a:ext uri="{FF2B5EF4-FFF2-40B4-BE49-F238E27FC236}">
                <a16:creationId xmlns:a16="http://schemas.microsoft.com/office/drawing/2014/main" id="{92EFCC1C-FFD0-510B-23D1-7574B93484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8dd8717bd4_0_34:notes">
            <a:extLst>
              <a:ext uri="{FF2B5EF4-FFF2-40B4-BE49-F238E27FC236}">
                <a16:creationId xmlns:a16="http://schemas.microsoft.com/office/drawing/2014/main" id="{1F50B1A1-AC92-0ADA-4616-A748614DD6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50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14DDE-A669-C891-B593-5CACD7471A65}"/>
              </a:ext>
            </a:extLst>
          </p:cNvPr>
          <p:cNvSpPr>
            <a:spLocks noGrp="1"/>
          </p:cNvSpPr>
          <p:nvPr>
            <p:ph type="title"/>
          </p:nvPr>
        </p:nvSpPr>
        <p:spPr/>
        <p:txBody>
          <a:bodyPr/>
          <a:lstStyle/>
          <a:p>
            <a:r>
              <a:rPr lang="en-US"/>
              <a:t>Click to edit Master title style</a:t>
            </a:r>
            <a:endParaRPr lang="pl-PL"/>
          </a:p>
        </p:txBody>
      </p:sp>
      <p:sp>
        <p:nvSpPr>
          <p:cNvPr id="3" name="Content Placeholder 2">
            <a:extLst>
              <a:ext uri="{FF2B5EF4-FFF2-40B4-BE49-F238E27FC236}">
                <a16:creationId xmlns:a16="http://schemas.microsoft.com/office/drawing/2014/main" id="{A43A2C28-9D9C-A4ED-C5E6-B8A9499359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a:extLst>
              <a:ext uri="{FF2B5EF4-FFF2-40B4-BE49-F238E27FC236}">
                <a16:creationId xmlns:a16="http://schemas.microsoft.com/office/drawing/2014/main" id="{F1FFC0FB-E0FE-B88B-729C-21947BCEFD85}"/>
              </a:ext>
            </a:extLst>
          </p:cNvPr>
          <p:cNvSpPr>
            <a:spLocks noGrp="1"/>
          </p:cNvSpPr>
          <p:nvPr>
            <p:ph type="dt" sz="half" idx="10"/>
          </p:nvPr>
        </p:nvSpPr>
        <p:spPr/>
        <p:txBody>
          <a:bodyPr/>
          <a:lstStyle/>
          <a:p>
            <a:fld id="{D690614B-8D36-4D3B-985F-07C2221427CC}" type="datetime1">
              <a:rPr lang="pl-PL" smtClean="0"/>
              <a:t>11.05.2026</a:t>
            </a:fld>
            <a:endParaRPr lang="pl-PL"/>
          </a:p>
        </p:txBody>
      </p:sp>
      <p:sp>
        <p:nvSpPr>
          <p:cNvPr id="5" name="Footer Placeholder 4">
            <a:extLst>
              <a:ext uri="{FF2B5EF4-FFF2-40B4-BE49-F238E27FC236}">
                <a16:creationId xmlns:a16="http://schemas.microsoft.com/office/drawing/2014/main" id="{60F97D66-595F-446B-372E-828A263939BE}"/>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4429A321-45AE-0AB8-81E5-81A8EF0DBA7D}"/>
              </a:ext>
            </a:extLst>
          </p:cNvPr>
          <p:cNvSpPr>
            <a:spLocks noGrp="1"/>
          </p:cNvSpPr>
          <p:nvPr>
            <p:ph type="sldNum" sz="quarter" idx="12"/>
          </p:nvPr>
        </p:nvSpPr>
        <p:spPr/>
        <p:txBody>
          <a:bodyPr/>
          <a:lstStyle/>
          <a:p>
            <a:fld id="{5FE1E50E-58CD-4904-9DA3-A7A47B1EB534}" type="slidenum">
              <a:rPr lang="pl-PL" smtClean="0"/>
              <a:t>‹#›</a:t>
            </a:fld>
            <a:endParaRPr lang="pl-PL"/>
          </a:p>
        </p:txBody>
      </p:sp>
    </p:spTree>
    <p:extLst>
      <p:ext uri="{BB962C8B-B14F-4D97-AF65-F5344CB8AC3E}">
        <p14:creationId xmlns:p14="http://schemas.microsoft.com/office/powerpoint/2010/main" val="1707496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94.xml"/><Relationship Id="rId1" Type="http://schemas.openxmlformats.org/officeDocument/2006/relationships/slideLayout" Target="../slideLayouts/slideLayout1.xml"/><Relationship Id="rId5" Type="http://schemas.openxmlformats.org/officeDocument/2006/relationships/image" Target="../media/image127.png"/><Relationship Id="rId4" Type="http://schemas.openxmlformats.org/officeDocument/2006/relationships/image" Target="../media/image126.png"/></Relationships>
</file>

<file path=ppt/slides/_rels/slide10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96.xml"/><Relationship Id="rId1" Type="http://schemas.openxmlformats.org/officeDocument/2006/relationships/slideLayout" Target="../slideLayouts/slideLayout1.xml"/><Relationship Id="rId4" Type="http://schemas.openxmlformats.org/officeDocument/2006/relationships/image" Target="../media/image130.png"/></Relationships>
</file>

<file path=ppt/slides/_rels/slide10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98.xml"/><Relationship Id="rId1" Type="http://schemas.openxmlformats.org/officeDocument/2006/relationships/slideLayout" Target="../slideLayouts/slideLayout1.xml"/><Relationship Id="rId4" Type="http://schemas.openxmlformats.org/officeDocument/2006/relationships/image" Target="../media/image133.png"/></Relationships>
</file>

<file path=ppt/slides/_rels/slide10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99.xml"/><Relationship Id="rId1" Type="http://schemas.openxmlformats.org/officeDocument/2006/relationships/slideLayout" Target="../slideLayouts/slideLayout1.xml"/><Relationship Id="rId5" Type="http://schemas.openxmlformats.org/officeDocument/2006/relationships/image" Target="../media/image136.png"/><Relationship Id="rId4" Type="http://schemas.openxmlformats.org/officeDocument/2006/relationships/image" Target="../media/image135.png"/></Relationships>
</file>

<file path=ppt/slides/_rels/slide10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06.xml"/><Relationship Id="rId1" Type="http://schemas.openxmlformats.org/officeDocument/2006/relationships/slideLayout" Target="../slideLayouts/slideLayout1.xml"/><Relationship Id="rId4" Type="http://schemas.openxmlformats.org/officeDocument/2006/relationships/image" Target="../media/image142.png"/></Relationships>
</file>

<file path=ppt/slides/_rels/slide11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10.xml"/><Relationship Id="rId1" Type="http://schemas.openxmlformats.org/officeDocument/2006/relationships/slideLayout" Target="../slideLayouts/slideLayout1.xml"/><Relationship Id="rId4" Type="http://schemas.openxmlformats.org/officeDocument/2006/relationships/image" Target="../media/image147.png"/></Relationships>
</file>

<file path=ppt/slides/_rels/slide118.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16.xml"/><Relationship Id="rId1" Type="http://schemas.openxmlformats.org/officeDocument/2006/relationships/slideLayout" Target="../slideLayouts/slideLayout1.xml"/><Relationship Id="rId5" Type="http://schemas.openxmlformats.org/officeDocument/2006/relationships/image" Target="../media/image153.png"/><Relationship Id="rId4" Type="http://schemas.openxmlformats.org/officeDocument/2006/relationships/image" Target="../media/image126.png"/></Relationships>
</file>

<file path=ppt/slides/_rels/slide124.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31.xml"/><Relationship Id="rId1" Type="http://schemas.openxmlformats.org/officeDocument/2006/relationships/slideLayout" Target="../slideLayouts/slideLayout1.xml"/><Relationship Id="rId4" Type="http://schemas.openxmlformats.org/officeDocument/2006/relationships/image" Target="../media/image169.png"/></Relationships>
</file>

<file path=ppt/slides/_rels/slide139.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40.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149.xml"/><Relationship Id="rId1" Type="http://schemas.openxmlformats.org/officeDocument/2006/relationships/slideLayout" Target="../slideLayouts/slideLayout1.xml"/><Relationship Id="rId5" Type="http://schemas.openxmlformats.org/officeDocument/2006/relationships/image" Target="../media/image189.png"/><Relationship Id="rId4" Type="http://schemas.openxmlformats.org/officeDocument/2006/relationships/image" Target="../media/image188.png"/></Relationships>
</file>

<file path=ppt/slides/_rels/slide157.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150.xml"/><Relationship Id="rId1" Type="http://schemas.openxmlformats.org/officeDocument/2006/relationships/slideLayout" Target="../slideLayouts/slideLayout1.xml"/><Relationship Id="rId4" Type="http://schemas.openxmlformats.org/officeDocument/2006/relationships/image" Target="../media/image191.png"/></Relationships>
</file>

<file path=ppt/slides/_rels/slide158.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51.xml"/><Relationship Id="rId1" Type="http://schemas.openxmlformats.org/officeDocument/2006/relationships/slideLayout" Target="../slideLayouts/slideLayout1.xml"/><Relationship Id="rId4" Type="http://schemas.openxmlformats.org/officeDocument/2006/relationships/image" Target="../media/image193.png"/></Relationships>
</file>

<file path=ppt/slides/_rels/slide159.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52.xml"/><Relationship Id="rId1" Type="http://schemas.openxmlformats.org/officeDocument/2006/relationships/slideLayout" Target="../slideLayouts/slideLayout1.xml"/><Relationship Id="rId5" Type="http://schemas.openxmlformats.org/officeDocument/2006/relationships/image" Target="../media/image196.png"/><Relationship Id="rId4" Type="http://schemas.openxmlformats.org/officeDocument/2006/relationships/image" Target="../media/image195.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153.xml"/><Relationship Id="rId1" Type="http://schemas.openxmlformats.org/officeDocument/2006/relationships/slideLayout" Target="../slideLayouts/slideLayout1.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s>
</file>

<file path=ppt/slides/_rels/slide161.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154.xml"/><Relationship Id="rId1" Type="http://schemas.openxmlformats.org/officeDocument/2006/relationships/slideLayout" Target="../slideLayouts/slideLayout1.xml"/><Relationship Id="rId5" Type="http://schemas.openxmlformats.org/officeDocument/2006/relationships/image" Target="../media/image203.png"/><Relationship Id="rId4" Type="http://schemas.openxmlformats.org/officeDocument/2006/relationships/image" Target="../media/image202.png"/></Relationships>
</file>

<file path=ppt/slides/_rels/slide162.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55.xml"/><Relationship Id="rId1" Type="http://schemas.openxmlformats.org/officeDocument/2006/relationships/slideLayout" Target="../slideLayouts/slideLayout1.xml"/><Relationship Id="rId5" Type="http://schemas.openxmlformats.org/officeDocument/2006/relationships/image" Target="../media/image206.png"/><Relationship Id="rId4" Type="http://schemas.openxmlformats.org/officeDocument/2006/relationships/image" Target="../media/image205.png"/></Relationships>
</file>

<file path=ppt/slides/_rels/slide163.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56.xml"/><Relationship Id="rId1" Type="http://schemas.openxmlformats.org/officeDocument/2006/relationships/slideLayout" Target="../slideLayouts/slideLayout1.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208.png"/></Relationships>
</file>

<file path=ppt/slides/_rels/slide164.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157.xml"/><Relationship Id="rId1" Type="http://schemas.openxmlformats.org/officeDocument/2006/relationships/slideLayout" Target="../slideLayouts/slideLayout1.xml"/><Relationship Id="rId4" Type="http://schemas.openxmlformats.org/officeDocument/2006/relationships/image" Target="../media/image212.png"/></Relationships>
</file>

<file path=ppt/slides/_rels/slide165.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158.xml"/><Relationship Id="rId1" Type="http://schemas.openxmlformats.org/officeDocument/2006/relationships/slideLayout" Target="../slideLayouts/slideLayout1.xml"/><Relationship Id="rId4" Type="http://schemas.openxmlformats.org/officeDocument/2006/relationships/image" Target="../media/image214.jpeg"/></Relationships>
</file>

<file path=ppt/slides/_rels/slide166.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notesSlide" Target="../notesSlides/notesSlide159.xml"/><Relationship Id="rId1" Type="http://schemas.openxmlformats.org/officeDocument/2006/relationships/slideLayout" Target="../slideLayouts/slideLayout1.xml"/><Relationship Id="rId5" Type="http://schemas.openxmlformats.org/officeDocument/2006/relationships/image" Target="../media/image217.png"/><Relationship Id="rId4" Type="http://schemas.openxmlformats.org/officeDocument/2006/relationships/image" Target="../media/image216.png"/></Relationships>
</file>

<file path=ppt/slides/_rels/slide167.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160.xml"/><Relationship Id="rId1" Type="http://schemas.openxmlformats.org/officeDocument/2006/relationships/slideLayout" Target="../slideLayouts/slideLayout1.xml"/><Relationship Id="rId6" Type="http://schemas.openxmlformats.org/officeDocument/2006/relationships/image" Target="../media/image221.png"/><Relationship Id="rId5" Type="http://schemas.openxmlformats.org/officeDocument/2006/relationships/image" Target="../media/image220.png"/><Relationship Id="rId4" Type="http://schemas.openxmlformats.org/officeDocument/2006/relationships/image" Target="../media/image219.jpeg"/></Relationships>
</file>

<file path=ppt/slides/_rels/slide168.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notesSlide" Target="../notesSlides/notesSlide161.xml"/><Relationship Id="rId1" Type="http://schemas.openxmlformats.org/officeDocument/2006/relationships/slideLayout" Target="../slideLayouts/slideLayout1.xml"/><Relationship Id="rId6" Type="http://schemas.openxmlformats.org/officeDocument/2006/relationships/image" Target="../media/image225.png"/><Relationship Id="rId5" Type="http://schemas.openxmlformats.org/officeDocument/2006/relationships/image" Target="../media/image224.png"/><Relationship Id="rId4" Type="http://schemas.openxmlformats.org/officeDocument/2006/relationships/image" Target="../media/image223.jpeg"/></Relationships>
</file>

<file path=ppt/slides/_rels/slide169.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162.xml"/><Relationship Id="rId1" Type="http://schemas.openxmlformats.org/officeDocument/2006/relationships/slideLayout" Target="../slideLayouts/slideLayout1.xml"/><Relationship Id="rId4" Type="http://schemas.openxmlformats.org/officeDocument/2006/relationships/image" Target="../media/image227.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notesSlide" Target="../notesSlides/notesSlide163.xml"/><Relationship Id="rId1" Type="http://schemas.openxmlformats.org/officeDocument/2006/relationships/slideLayout" Target="../slideLayouts/slideLayout1.xml"/><Relationship Id="rId4" Type="http://schemas.openxmlformats.org/officeDocument/2006/relationships/image" Target="../media/image229.png"/></Relationships>
</file>

<file path=ppt/slides/_rels/slide171.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164.xml"/><Relationship Id="rId1" Type="http://schemas.openxmlformats.org/officeDocument/2006/relationships/slideLayout" Target="../slideLayouts/slideLayout1.xml"/><Relationship Id="rId4" Type="http://schemas.openxmlformats.org/officeDocument/2006/relationships/image" Target="../media/image231.png"/></Relationships>
</file>

<file path=ppt/slides/_rels/slide172.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165.xml"/><Relationship Id="rId1" Type="http://schemas.openxmlformats.org/officeDocument/2006/relationships/slideLayout" Target="../slideLayouts/slideLayout1.xml"/><Relationship Id="rId4" Type="http://schemas.openxmlformats.org/officeDocument/2006/relationships/image" Target="../media/image233.png"/></Relationships>
</file>

<file path=ppt/slides/_rels/slide173.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166.xml"/><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167.xml"/><Relationship Id="rId1" Type="http://schemas.openxmlformats.org/officeDocument/2006/relationships/slideLayout" Target="../slideLayouts/slideLayout1.xml"/><Relationship Id="rId4" Type="http://schemas.openxmlformats.org/officeDocument/2006/relationships/image" Target="../media/image236.jpeg"/></Relationships>
</file>

<file path=ppt/slides/_rels/slide175.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notesSlide" Target="../notesSlides/notesSlide168.xml"/><Relationship Id="rId1" Type="http://schemas.openxmlformats.org/officeDocument/2006/relationships/slideLayout" Target="../slideLayouts/slideLayout1.xml"/><Relationship Id="rId5" Type="http://schemas.openxmlformats.org/officeDocument/2006/relationships/image" Target="../media/image239.jpeg"/><Relationship Id="rId4" Type="http://schemas.openxmlformats.org/officeDocument/2006/relationships/image" Target="../media/image238.png"/></Relationships>
</file>

<file path=ppt/slides/_rels/slide176.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169.xml"/><Relationship Id="rId1" Type="http://schemas.openxmlformats.org/officeDocument/2006/relationships/slideLayout" Target="../slideLayouts/slideLayout1.xml"/><Relationship Id="rId4" Type="http://schemas.openxmlformats.org/officeDocument/2006/relationships/image" Target="../media/image241.png"/></Relationships>
</file>

<file path=ppt/slides/_rels/slide177.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170.xml"/><Relationship Id="rId1" Type="http://schemas.openxmlformats.org/officeDocument/2006/relationships/slideLayout" Target="../slideLayouts/slideLayout1.xml"/><Relationship Id="rId4" Type="http://schemas.openxmlformats.org/officeDocument/2006/relationships/image" Target="../media/image243.png"/></Relationships>
</file>

<file path=ppt/slides/_rels/slide178.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171.xml"/><Relationship Id="rId1" Type="http://schemas.openxmlformats.org/officeDocument/2006/relationships/slideLayout" Target="../slideLayouts/slideLayout1.xml"/><Relationship Id="rId4" Type="http://schemas.openxmlformats.org/officeDocument/2006/relationships/image" Target="../media/image245.png"/></Relationships>
</file>

<file path=ppt/slides/_rels/slide179.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172.xml"/><Relationship Id="rId1" Type="http://schemas.openxmlformats.org/officeDocument/2006/relationships/slideLayout" Target="../slideLayouts/slideLayout1.xml"/><Relationship Id="rId4" Type="http://schemas.openxmlformats.org/officeDocument/2006/relationships/image" Target="../media/image24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3" Type="http://schemas.openxmlformats.org/officeDocument/2006/relationships/hyperlink" Target="https://elektrykapradnietyka.com/wp-content/uploads/2022/01/uszkodzenie-mufy-termokurczliwej-kabla-SN.jpg" TargetMode="External"/><Relationship Id="rId2" Type="http://schemas.openxmlformats.org/officeDocument/2006/relationships/notesSlide" Target="../notesSlides/notesSlide173.xml"/><Relationship Id="rId1" Type="http://schemas.openxmlformats.org/officeDocument/2006/relationships/slideLayout" Target="../slideLayouts/slideLayout1.xml"/><Relationship Id="rId4" Type="http://schemas.openxmlformats.org/officeDocument/2006/relationships/image" Target="../media/image248.jpeg"/></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notesSlide" Target="../notesSlides/notesSlide187.xml"/><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9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6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6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7.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68.png"/></Relationships>
</file>

<file path=ppt/slides/_rels/slide6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8.xml"/><Relationship Id="rId1" Type="http://schemas.openxmlformats.org/officeDocument/2006/relationships/slideLayout" Target="../slideLayouts/slideLayout1.xml"/><Relationship Id="rId5" Type="http://schemas.openxmlformats.org/officeDocument/2006/relationships/image" Target="../media/image72.png"/><Relationship Id="rId4" Type="http://schemas.openxmlformats.org/officeDocument/2006/relationships/image" Target="../media/image7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7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7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7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2.xml"/><Relationship Id="rId1" Type="http://schemas.openxmlformats.org/officeDocument/2006/relationships/slideLayout" Target="../slideLayouts/slideLayout1.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7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3.xml"/><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7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7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5.xml"/><Relationship Id="rId1" Type="http://schemas.openxmlformats.org/officeDocument/2006/relationships/slideLayout" Target="../slideLayouts/slideLayout1.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7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76.xml"/><Relationship Id="rId1" Type="http://schemas.openxmlformats.org/officeDocument/2006/relationships/slideLayout" Target="../slideLayouts/slideLayout1.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7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77.xml"/><Relationship Id="rId1" Type="http://schemas.openxmlformats.org/officeDocument/2006/relationships/slideLayout" Target="../slideLayouts/slideLayout1.xml"/><Relationship Id="rId5" Type="http://schemas.openxmlformats.org/officeDocument/2006/relationships/image" Target="../media/image105.png"/><Relationship Id="rId4" Type="http://schemas.openxmlformats.org/officeDocument/2006/relationships/image" Target="../media/image104.png"/></Relationships>
</file>

<file path=ppt/slides/_rels/slide7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10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 Id="rId4" Type="http://schemas.openxmlformats.org/officeDocument/2006/relationships/image" Target="../media/image115.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117.png"/></Relationships>
</file>

<file path=ppt/slides/_rels/slide9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119.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05C18C66-BE88-F141-86A4-E85C44AE91FA}"/>
              </a:ext>
            </a:extLst>
          </p:cNvPr>
          <p:cNvGrpSpPr/>
          <p:nvPr/>
        </p:nvGrpSpPr>
        <p:grpSpPr>
          <a:xfrm>
            <a:off x="6991038" y="684400"/>
            <a:ext cx="1878024" cy="213065"/>
            <a:chOff x="4660692" y="456266"/>
            <a:chExt cx="1252016" cy="142043"/>
          </a:xfrm>
        </p:grpSpPr>
        <p:cxnSp>
          <p:nvCxnSpPr>
            <p:cNvPr id="19" name="Łącznik prosty 18">
              <a:extLst>
                <a:ext uri="{FF2B5EF4-FFF2-40B4-BE49-F238E27FC236}">
                  <a16:creationId xmlns:a16="http://schemas.microsoft.com/office/drawing/2014/main" id="{75EFA76C-A79C-B744-A3F5-984016FF76EF}"/>
                </a:ext>
              </a:extLst>
            </p:cNvPr>
            <p:cNvCxnSpPr>
              <a:cxnSpLocks/>
            </p:cNvCxnSpPr>
            <p:nvPr/>
          </p:nvCxnSpPr>
          <p:spPr>
            <a:xfrm flipV="1">
              <a:off x="4660692" y="519343"/>
              <a:ext cx="1252016" cy="7944"/>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1" name="Łącznik prosty 20">
              <a:extLst>
                <a:ext uri="{FF2B5EF4-FFF2-40B4-BE49-F238E27FC236}">
                  <a16:creationId xmlns:a16="http://schemas.microsoft.com/office/drawing/2014/main" id="{A390CB6F-AD4A-1E46-9675-1C2F980F291C}"/>
                </a:ext>
              </a:extLst>
            </p:cNvPr>
            <p:cNvCxnSpPr/>
            <p:nvPr/>
          </p:nvCxnSpPr>
          <p:spPr>
            <a:xfrm>
              <a:off x="5912708" y="456266"/>
              <a:ext cx="0" cy="142043"/>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grpSp>
      <p:sp>
        <p:nvSpPr>
          <p:cNvPr id="14" name="pole tekstowe 13">
            <a:extLst>
              <a:ext uri="{FF2B5EF4-FFF2-40B4-BE49-F238E27FC236}">
                <a16:creationId xmlns:a16="http://schemas.microsoft.com/office/drawing/2014/main" id="{25211729-48F2-7E4B-949B-651DDA477AB3}"/>
              </a:ext>
            </a:extLst>
          </p:cNvPr>
          <p:cNvSpPr txBox="1"/>
          <p:nvPr/>
        </p:nvSpPr>
        <p:spPr>
          <a:xfrm>
            <a:off x="7116539" y="4459907"/>
            <a:ext cx="10111464" cy="1384995"/>
          </a:xfrm>
          <a:prstGeom prst="rect">
            <a:avLst/>
          </a:prstGeom>
          <a:noFill/>
        </p:spPr>
        <p:txBody>
          <a:bodyPr wrap="square" lIns="137160" tIns="68580" rIns="137160" bIns="68580" rtlCol="0" anchor="t">
            <a:spAutoFit/>
          </a:bodyPr>
          <a:lstStyle>
            <a:defPPr>
              <a:defRPr lang="pl-PL"/>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just"/>
            <a:r>
              <a:rPr lang="pl-PL" sz="4050" b="1">
                <a:solidFill>
                  <a:srgbClr val="C00000"/>
                </a:solidFill>
                <a:latin typeface="Poppins"/>
                <a:ea typeface="Lato Black"/>
                <a:cs typeface="Poppins"/>
              </a:rPr>
              <a:t>Mufy i głowice kablowe na średnie napięcie (SN)</a:t>
            </a:r>
          </a:p>
        </p:txBody>
      </p:sp>
      <p:grpSp>
        <p:nvGrpSpPr>
          <p:cNvPr id="38" name="Grupa 37">
            <a:extLst>
              <a:ext uri="{FF2B5EF4-FFF2-40B4-BE49-F238E27FC236}">
                <a16:creationId xmlns:a16="http://schemas.microsoft.com/office/drawing/2014/main" id="{DB108BC1-F9BE-014F-8917-AA8DB363DA7D}"/>
              </a:ext>
            </a:extLst>
          </p:cNvPr>
          <p:cNvGrpSpPr/>
          <p:nvPr/>
        </p:nvGrpSpPr>
        <p:grpSpPr>
          <a:xfrm>
            <a:off x="14488358" y="759041"/>
            <a:ext cx="2856390" cy="9006720"/>
            <a:chOff x="9658905" y="506027"/>
            <a:chExt cx="1904260" cy="6004480"/>
          </a:xfrm>
        </p:grpSpPr>
        <p:cxnSp>
          <p:nvCxnSpPr>
            <p:cNvPr id="24" name="Łącznik prosty 23">
              <a:extLst>
                <a:ext uri="{FF2B5EF4-FFF2-40B4-BE49-F238E27FC236}">
                  <a16:creationId xmlns:a16="http://schemas.microsoft.com/office/drawing/2014/main" id="{B9B298CE-99EE-C941-90EA-4C9B29F330C8}"/>
                </a:ext>
              </a:extLst>
            </p:cNvPr>
            <p:cNvCxnSpPr/>
            <p:nvPr/>
          </p:nvCxnSpPr>
          <p:spPr>
            <a:xfrm>
              <a:off x="9658905" y="6431872"/>
              <a:ext cx="1899821" cy="0"/>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6" name="Łącznik prosty 25">
              <a:extLst>
                <a:ext uri="{FF2B5EF4-FFF2-40B4-BE49-F238E27FC236}">
                  <a16:creationId xmlns:a16="http://schemas.microsoft.com/office/drawing/2014/main" id="{8A251E88-A3C3-4C4F-819A-F31C5990E78C}"/>
                </a:ext>
              </a:extLst>
            </p:cNvPr>
            <p:cNvCxnSpPr>
              <a:cxnSpLocks/>
            </p:cNvCxnSpPr>
            <p:nvPr/>
          </p:nvCxnSpPr>
          <p:spPr>
            <a:xfrm>
              <a:off x="11563165" y="506027"/>
              <a:ext cx="0" cy="5925845"/>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32" name="Łącznik prosty 31">
              <a:extLst>
                <a:ext uri="{FF2B5EF4-FFF2-40B4-BE49-F238E27FC236}">
                  <a16:creationId xmlns:a16="http://schemas.microsoft.com/office/drawing/2014/main" id="{12EAD400-6E47-A848-86D2-917037633EA6}"/>
                </a:ext>
              </a:extLst>
            </p:cNvPr>
            <p:cNvCxnSpPr/>
            <p:nvPr/>
          </p:nvCxnSpPr>
          <p:spPr>
            <a:xfrm>
              <a:off x="10861829" y="519343"/>
              <a:ext cx="696897" cy="0"/>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FF267435-9DE0-4A40-8037-3980BA25DAA1}"/>
                </a:ext>
              </a:extLst>
            </p:cNvPr>
            <p:cNvCxnSpPr/>
            <p:nvPr/>
          </p:nvCxnSpPr>
          <p:spPr>
            <a:xfrm>
              <a:off x="9663344" y="6355148"/>
              <a:ext cx="0" cy="155359"/>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BFCA8E7F-0038-C6C7-3F13-6CADEFE4F23A}"/>
              </a:ext>
            </a:extLst>
          </p:cNvPr>
          <p:cNvPicPr>
            <a:picLocks noChangeAspect="1"/>
          </p:cNvPicPr>
          <p:nvPr/>
        </p:nvPicPr>
        <p:blipFill>
          <a:blip r:embed="rId2"/>
          <a:stretch>
            <a:fillRect/>
          </a:stretch>
        </p:blipFill>
        <p:spPr>
          <a:xfrm>
            <a:off x="9044667" y="345281"/>
            <a:ext cx="7206342" cy="874260"/>
          </a:xfrm>
          <a:prstGeom prst="rect">
            <a:avLst/>
          </a:prstGeom>
        </p:spPr>
      </p:pic>
      <p:pic>
        <p:nvPicPr>
          <p:cNvPr id="3" name="Obraz 2" descr="Obraz zawierający tekst, zrzut ekranu, Czcionka, Grafika&#10;&#10;Zawartość wygenerowana przez AI może być niepoprawna.">
            <a:extLst>
              <a:ext uri="{FF2B5EF4-FFF2-40B4-BE49-F238E27FC236}">
                <a16:creationId xmlns:a16="http://schemas.microsoft.com/office/drawing/2014/main" id="{461BC0E3-13C6-7F8E-5A9D-D9AE20BD21FD}"/>
              </a:ext>
            </a:extLst>
          </p:cNvPr>
          <p:cNvPicPr>
            <a:picLocks noChangeAspect="1"/>
          </p:cNvPicPr>
          <p:nvPr/>
        </p:nvPicPr>
        <p:blipFill>
          <a:blip r:embed="rId3"/>
          <a:stretch>
            <a:fillRect/>
          </a:stretch>
        </p:blipFill>
        <p:spPr>
          <a:xfrm>
            <a:off x="119063" y="1744703"/>
            <a:ext cx="7000875" cy="7058025"/>
          </a:xfrm>
          <a:prstGeom prst="rect">
            <a:avLst/>
          </a:prstGeom>
        </p:spPr>
      </p:pic>
      <p:sp>
        <p:nvSpPr>
          <p:cNvPr id="4" name="pole tekstowe 3">
            <a:extLst>
              <a:ext uri="{FF2B5EF4-FFF2-40B4-BE49-F238E27FC236}">
                <a16:creationId xmlns:a16="http://schemas.microsoft.com/office/drawing/2014/main" id="{EBC3B60A-7508-51AF-25A4-3AECE9240113}"/>
              </a:ext>
            </a:extLst>
          </p:cNvPr>
          <p:cNvSpPr txBox="1"/>
          <p:nvPr/>
        </p:nvSpPr>
        <p:spPr>
          <a:xfrm>
            <a:off x="7233284" y="9085268"/>
            <a:ext cx="10111464" cy="577081"/>
          </a:xfrm>
          <a:prstGeom prst="rect">
            <a:avLst/>
          </a:prstGeom>
          <a:noFill/>
        </p:spPr>
        <p:txBody>
          <a:bodyPr wrap="square">
            <a:spAutoFit/>
          </a:bodyPr>
          <a:lstStyle/>
          <a:p>
            <a:pPr algn="just">
              <a:buNone/>
            </a:pPr>
            <a:r>
              <a:rPr lang="pl-PL" sz="1050" dirty="0">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 w Komponencie A „Odporność i konkurencyjność gospodarki”, jako inwestycja A3.1.1 „Wsparcie rozwoju nowoczesnego kształcenia zawodowego, szkolnictwa wyższego oraz uczenia się przez całe życie”</a:t>
            </a:r>
            <a:endParaRPr lang="pl-PL"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897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F6D2169-3305-FC1A-8C58-51AD146AD63C}"/>
            </a:ext>
          </a:extLst>
        </p:cNvPr>
        <p:cNvGrpSpPr/>
        <p:nvPr/>
      </p:nvGrpSpPr>
      <p:grpSpPr>
        <a:xfrm>
          <a:off x="0" y="0"/>
          <a:ext cx="0" cy="0"/>
          <a:chOff x="0" y="0"/>
          <a:chExt cx="0" cy="0"/>
        </a:xfrm>
      </p:grpSpPr>
      <p:sp>
        <p:nvSpPr>
          <p:cNvPr id="3" name="Google Shape;111;p15">
            <a:extLst>
              <a:ext uri="{FF2B5EF4-FFF2-40B4-BE49-F238E27FC236}">
                <a16:creationId xmlns:a16="http://schemas.microsoft.com/office/drawing/2014/main" id="{D3555902-8DB7-3335-B267-1E3440B925A1}"/>
              </a:ext>
            </a:extLst>
          </p:cNvPr>
          <p:cNvSpPr txBox="1"/>
          <p:nvPr/>
        </p:nvSpPr>
        <p:spPr>
          <a:xfrm>
            <a:off x="1214131" y="3276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Rodzaje i typy kabli - oznakowanie</a:t>
            </a:r>
            <a:endParaRPr sz="3600">
              <a:latin typeface="+mn-lt"/>
              <a:ea typeface="Poppins Medium"/>
              <a:cs typeface="Poppins Medium"/>
              <a:sym typeface="Poppins Medium"/>
            </a:endParaRPr>
          </a:p>
        </p:txBody>
      </p:sp>
      <p:sp>
        <p:nvSpPr>
          <p:cNvPr id="17" name="pole tekstowe 16">
            <a:extLst>
              <a:ext uri="{FF2B5EF4-FFF2-40B4-BE49-F238E27FC236}">
                <a16:creationId xmlns:a16="http://schemas.microsoft.com/office/drawing/2014/main" id="{717F89A7-F39E-D87A-A28B-DB6AE9DDF950}"/>
              </a:ext>
            </a:extLst>
          </p:cNvPr>
          <p:cNvSpPr txBox="1"/>
          <p:nvPr/>
        </p:nvSpPr>
        <p:spPr>
          <a:xfrm>
            <a:off x="886585" y="1214040"/>
            <a:ext cx="8257415" cy="8882432"/>
          </a:xfrm>
          <a:prstGeom prst="rect">
            <a:avLst/>
          </a:prstGeom>
          <a:noFill/>
        </p:spPr>
        <p:txBody>
          <a:bodyPr wrap="square">
            <a:spAutoFit/>
          </a:bodyPr>
          <a:lstStyle/>
          <a:p>
            <a:pPr algn="ctr">
              <a:lnSpc>
                <a:spcPct val="200000"/>
              </a:lnSpc>
            </a:pPr>
            <a:r>
              <a:rPr lang="pl-PL" sz="1800">
                <a:latin typeface="Poppins" panose="00000500000000000000" pitchFamily="2" charset="-18"/>
                <a:cs typeface="Poppins" panose="00000500000000000000" pitchFamily="2" charset="-18"/>
              </a:rPr>
              <a:t>Tradycyjne oznakowanie stosowane na rynku polskim</a:t>
            </a:r>
          </a:p>
          <a:p>
            <a:pPr algn="ctr">
              <a:lnSpc>
                <a:spcPct val="200000"/>
              </a:lnSpc>
            </a:pPr>
            <a:r>
              <a:rPr lang="pl-PL" sz="1800" b="1">
                <a:latin typeface="Poppins" panose="00000500000000000000" pitchFamily="2" charset="-18"/>
                <a:cs typeface="Poppins" panose="00000500000000000000" pitchFamily="2" charset="-18"/>
              </a:rPr>
              <a:t>XRUHAKXS 1x240 RM/50 12/20 kV</a:t>
            </a:r>
            <a:endParaRPr lang="pl-PL" sz="1800">
              <a:latin typeface="Poppins" panose="00000500000000000000" pitchFamily="2" charset="-18"/>
              <a:cs typeface="Poppins" panose="00000500000000000000" pitchFamily="2" charset="-18"/>
            </a:endParaRPr>
          </a:p>
          <a:p>
            <a:pPr>
              <a:lnSpc>
                <a:spcPct val="200000"/>
              </a:lnSpc>
            </a:pPr>
            <a:r>
              <a:rPr lang="pl-PL" sz="1800" b="1">
                <a:latin typeface="Poppins" panose="00000500000000000000" pitchFamily="2" charset="-18"/>
                <a:cs typeface="Poppins" panose="00000500000000000000" pitchFamily="2" charset="-18"/>
              </a:rPr>
              <a:t>X</a:t>
            </a:r>
            <a:r>
              <a:rPr lang="pl-PL" sz="1800">
                <a:latin typeface="Poppins" panose="00000500000000000000" pitchFamily="2" charset="-18"/>
                <a:cs typeface="Poppins" panose="00000500000000000000" pitchFamily="2" charset="-18"/>
              </a:rPr>
              <a:t> – XLPE (izolacja)</a:t>
            </a:r>
          </a:p>
          <a:p>
            <a:pPr>
              <a:lnSpc>
                <a:spcPct val="200000"/>
              </a:lnSpc>
            </a:pPr>
            <a:r>
              <a:rPr lang="pl-PL" sz="1800" b="1">
                <a:latin typeface="Poppins" panose="00000500000000000000" pitchFamily="2" charset="-18"/>
                <a:cs typeface="Poppins" panose="00000500000000000000" pitchFamily="2" charset="-18"/>
              </a:rPr>
              <a:t>R</a:t>
            </a:r>
            <a:r>
              <a:rPr lang="pl-PL" sz="1800">
                <a:latin typeface="Poppins" panose="00000500000000000000" pitchFamily="2" charset="-18"/>
                <a:cs typeface="Poppins" panose="00000500000000000000" pitchFamily="2" charset="-18"/>
              </a:rPr>
              <a:t> – żyła okrągła</a:t>
            </a:r>
          </a:p>
          <a:p>
            <a:pPr>
              <a:lnSpc>
                <a:spcPct val="200000"/>
              </a:lnSpc>
            </a:pPr>
            <a:r>
              <a:rPr lang="pl-PL" sz="1800" b="1">
                <a:latin typeface="Poppins" panose="00000500000000000000" pitchFamily="2" charset="-18"/>
                <a:cs typeface="Poppins" panose="00000500000000000000" pitchFamily="2" charset="-18"/>
              </a:rPr>
              <a:t>U</a:t>
            </a:r>
            <a:r>
              <a:rPr lang="pl-PL" sz="1800">
                <a:latin typeface="Poppins" panose="00000500000000000000" pitchFamily="2" charset="-18"/>
                <a:cs typeface="Poppins" panose="00000500000000000000" pitchFamily="2" charset="-18"/>
              </a:rPr>
              <a:t> – jednożyłowy</a:t>
            </a:r>
          </a:p>
          <a:p>
            <a:pPr>
              <a:lnSpc>
                <a:spcPct val="200000"/>
              </a:lnSpc>
            </a:pPr>
            <a:r>
              <a:rPr lang="pl-PL" sz="1800" b="1">
                <a:latin typeface="Poppins" panose="00000500000000000000" pitchFamily="2" charset="-18"/>
                <a:cs typeface="Poppins" panose="00000500000000000000" pitchFamily="2" charset="-18"/>
              </a:rPr>
              <a:t>H</a:t>
            </a:r>
            <a:r>
              <a:rPr lang="pl-PL" sz="1800">
                <a:latin typeface="Poppins" panose="00000500000000000000" pitchFamily="2" charset="-18"/>
                <a:cs typeface="Poppins" panose="00000500000000000000" pitchFamily="2" charset="-18"/>
              </a:rPr>
              <a:t> – kabel elektroenergetyczny</a:t>
            </a:r>
          </a:p>
          <a:p>
            <a:pPr>
              <a:lnSpc>
                <a:spcPct val="200000"/>
              </a:lnSpc>
            </a:pPr>
            <a:r>
              <a:rPr lang="pl-PL" sz="1800" b="1">
                <a:latin typeface="Poppins" panose="00000500000000000000" pitchFamily="2" charset="-18"/>
                <a:cs typeface="Poppins" panose="00000500000000000000" pitchFamily="2" charset="-18"/>
              </a:rPr>
              <a:t>A</a:t>
            </a:r>
            <a:r>
              <a:rPr lang="pl-PL" sz="1800">
                <a:latin typeface="Poppins" panose="00000500000000000000" pitchFamily="2" charset="-18"/>
                <a:cs typeface="Poppins" panose="00000500000000000000" pitchFamily="2" charset="-18"/>
              </a:rPr>
              <a:t> – żyła aluminiowa</a:t>
            </a:r>
          </a:p>
          <a:p>
            <a:pPr>
              <a:lnSpc>
                <a:spcPct val="200000"/>
              </a:lnSpc>
            </a:pPr>
            <a:r>
              <a:rPr lang="pl-PL" sz="1800" b="1">
                <a:latin typeface="Poppins" panose="00000500000000000000" pitchFamily="2" charset="-18"/>
                <a:cs typeface="Poppins" panose="00000500000000000000" pitchFamily="2" charset="-18"/>
              </a:rPr>
              <a:t>K</a:t>
            </a:r>
            <a:r>
              <a:rPr lang="pl-PL" sz="1800">
                <a:latin typeface="Poppins" panose="00000500000000000000" pitchFamily="2" charset="-18"/>
                <a:cs typeface="Poppins" panose="00000500000000000000" pitchFamily="2" charset="-18"/>
              </a:rPr>
              <a:t> – ekran miedziany</a:t>
            </a:r>
          </a:p>
          <a:p>
            <a:pPr>
              <a:lnSpc>
                <a:spcPct val="200000"/>
              </a:lnSpc>
            </a:pPr>
            <a:r>
              <a:rPr lang="pl-PL" sz="1800" b="1">
                <a:latin typeface="Poppins" panose="00000500000000000000" pitchFamily="2" charset="-18"/>
                <a:cs typeface="Poppins" panose="00000500000000000000" pitchFamily="2" charset="-18"/>
              </a:rPr>
              <a:t>XS</a:t>
            </a:r>
            <a:r>
              <a:rPr lang="pl-PL" sz="1800">
                <a:latin typeface="Poppins" panose="00000500000000000000" pitchFamily="2" charset="-18"/>
                <a:cs typeface="Poppins" panose="00000500000000000000" pitchFamily="2" charset="-18"/>
              </a:rPr>
              <a:t> – XLPE </a:t>
            </a:r>
            <a:r>
              <a:rPr lang="pl-PL" sz="1800" err="1">
                <a:latin typeface="Poppins" panose="00000500000000000000" pitchFamily="2" charset="-18"/>
                <a:cs typeface="Poppins" panose="00000500000000000000" pitchFamily="2" charset="-18"/>
              </a:rPr>
              <a:t>izolaca</a:t>
            </a:r>
            <a:endParaRPr lang="pl-PL" sz="1800">
              <a:latin typeface="Poppins" panose="00000500000000000000" pitchFamily="2" charset="-18"/>
              <a:cs typeface="Poppins" panose="00000500000000000000" pitchFamily="2" charset="-18"/>
            </a:endParaRPr>
          </a:p>
          <a:p>
            <a:pPr>
              <a:lnSpc>
                <a:spcPct val="200000"/>
              </a:lnSpc>
            </a:pPr>
            <a:r>
              <a:rPr lang="pl-PL" sz="1800" b="1">
                <a:latin typeface="Poppins" panose="00000500000000000000" pitchFamily="2" charset="-18"/>
                <a:cs typeface="Poppins" panose="00000500000000000000" pitchFamily="2" charset="-18"/>
              </a:rPr>
              <a:t>1x240 RM/50</a:t>
            </a:r>
            <a:r>
              <a:rPr lang="pl-PL" sz="1800">
                <a:latin typeface="Poppins" panose="00000500000000000000" pitchFamily="2" charset="-18"/>
                <a:cs typeface="Poppins" panose="00000500000000000000" pitchFamily="2" charset="-18"/>
              </a:rPr>
              <a:t> – jedna żyła o przekroju 240 mm², ekran RM 50 mm²</a:t>
            </a:r>
          </a:p>
          <a:p>
            <a:pPr>
              <a:lnSpc>
                <a:spcPct val="200000"/>
              </a:lnSpc>
            </a:pPr>
            <a:r>
              <a:rPr lang="pl-PL" sz="1800" b="1">
                <a:latin typeface="Poppins" panose="00000500000000000000" pitchFamily="2" charset="-18"/>
                <a:cs typeface="Poppins" panose="00000500000000000000" pitchFamily="2" charset="-18"/>
              </a:rPr>
              <a:t>12/20 kV</a:t>
            </a:r>
            <a:r>
              <a:rPr lang="pl-PL" sz="1800">
                <a:latin typeface="Poppins" panose="00000500000000000000" pitchFamily="2" charset="-18"/>
                <a:cs typeface="Poppins" panose="00000500000000000000" pitchFamily="2" charset="-18"/>
              </a:rPr>
              <a:t> – napięcie znamionowe</a:t>
            </a:r>
          </a:p>
          <a:p>
            <a:pPr>
              <a:lnSpc>
                <a:spcPct val="200000"/>
              </a:lnSpc>
            </a:pPr>
            <a:r>
              <a:rPr lang="pl-PL" sz="1800" b="1">
                <a:latin typeface="Poppins" panose="00000500000000000000" pitchFamily="2" charset="-18"/>
                <a:cs typeface="Poppins" panose="00000500000000000000" pitchFamily="2" charset="-18"/>
              </a:rPr>
              <a:t>⚡ Oznaczenia napięcia znamionowego</a:t>
            </a:r>
          </a:p>
          <a:p>
            <a:pPr>
              <a:lnSpc>
                <a:spcPct val="200000"/>
              </a:lnSpc>
            </a:pPr>
            <a:r>
              <a:rPr lang="pl-PL" sz="1800">
                <a:latin typeface="Poppins" panose="00000500000000000000" pitchFamily="2" charset="-18"/>
                <a:cs typeface="Poppins" panose="00000500000000000000" pitchFamily="2" charset="-18"/>
              </a:rPr>
              <a:t>Format: </a:t>
            </a:r>
            <a:r>
              <a:rPr lang="pl-PL" sz="1800" b="1">
                <a:latin typeface="Poppins" panose="00000500000000000000" pitchFamily="2" charset="-18"/>
                <a:cs typeface="Poppins" panose="00000500000000000000" pitchFamily="2" charset="-18"/>
              </a:rPr>
              <a:t>U₀/U(</a:t>
            </a:r>
            <a:r>
              <a:rPr lang="pl-PL" sz="1800" b="1" err="1">
                <a:latin typeface="Poppins" panose="00000500000000000000" pitchFamily="2" charset="-18"/>
                <a:cs typeface="Poppins" panose="00000500000000000000" pitchFamily="2" charset="-18"/>
              </a:rPr>
              <a:t>Um</a:t>
            </a:r>
            <a:r>
              <a:rPr lang="pl-PL" sz="1800" b="1">
                <a:latin typeface="Poppins" panose="00000500000000000000" pitchFamily="2" charset="-18"/>
                <a:cs typeface="Poppins" panose="00000500000000000000" pitchFamily="2" charset="-18"/>
              </a:rPr>
              <a:t>)</a:t>
            </a:r>
            <a:r>
              <a:rPr lang="pl-PL" sz="1800">
                <a:latin typeface="Poppins" panose="00000500000000000000" pitchFamily="2" charset="-18"/>
                <a:cs typeface="Poppins" panose="00000500000000000000" pitchFamily="2" charset="-18"/>
              </a:rPr>
              <a:t>, np. </a:t>
            </a:r>
            <a:r>
              <a:rPr lang="pl-PL" sz="1800" b="1">
                <a:latin typeface="Poppins" panose="00000500000000000000" pitchFamily="2" charset="-18"/>
                <a:cs typeface="Poppins" panose="00000500000000000000" pitchFamily="2" charset="-18"/>
              </a:rPr>
              <a:t>12/20(24) kV</a:t>
            </a:r>
            <a:endParaRPr lang="pl-PL" sz="1800">
              <a:latin typeface="Poppins" panose="00000500000000000000" pitchFamily="2" charset="-18"/>
              <a:cs typeface="Poppins" panose="00000500000000000000" pitchFamily="2" charset="-18"/>
            </a:endParaRPr>
          </a:p>
          <a:p>
            <a:pPr lvl="1">
              <a:lnSpc>
                <a:spcPct val="200000"/>
              </a:lnSpc>
            </a:pPr>
            <a:r>
              <a:rPr lang="pl-PL" sz="1800" b="1">
                <a:latin typeface="Poppins" panose="00000500000000000000" pitchFamily="2" charset="-18"/>
                <a:cs typeface="Poppins" panose="00000500000000000000" pitchFamily="2" charset="-18"/>
              </a:rPr>
              <a:t>U₀</a:t>
            </a:r>
            <a:r>
              <a:rPr lang="pl-PL" sz="1800">
                <a:latin typeface="Poppins" panose="00000500000000000000" pitchFamily="2" charset="-18"/>
                <a:cs typeface="Poppins" panose="00000500000000000000" pitchFamily="2" charset="-18"/>
              </a:rPr>
              <a:t> – napięcie między żyłą a ziemią</a:t>
            </a:r>
          </a:p>
          <a:p>
            <a:pPr lvl="1">
              <a:lnSpc>
                <a:spcPct val="200000"/>
              </a:lnSpc>
            </a:pPr>
            <a:r>
              <a:rPr lang="pl-PL" sz="1800" b="1">
                <a:latin typeface="Poppins" panose="00000500000000000000" pitchFamily="2" charset="-18"/>
                <a:cs typeface="Poppins" panose="00000500000000000000" pitchFamily="2" charset="-18"/>
              </a:rPr>
              <a:t>U</a:t>
            </a:r>
            <a:r>
              <a:rPr lang="pl-PL" sz="1800">
                <a:latin typeface="Poppins" panose="00000500000000000000" pitchFamily="2" charset="-18"/>
                <a:cs typeface="Poppins" panose="00000500000000000000" pitchFamily="2" charset="-18"/>
              </a:rPr>
              <a:t> – napięcie między żyłami fazowymi</a:t>
            </a:r>
          </a:p>
          <a:p>
            <a:pPr lvl="1">
              <a:lnSpc>
                <a:spcPct val="200000"/>
              </a:lnSpc>
            </a:pPr>
            <a:r>
              <a:rPr lang="pl-PL" sz="1800" b="1" err="1">
                <a:latin typeface="Poppins" panose="00000500000000000000" pitchFamily="2" charset="-18"/>
                <a:cs typeface="Poppins" panose="00000500000000000000" pitchFamily="2" charset="-18"/>
              </a:rPr>
              <a:t>Um</a:t>
            </a:r>
            <a:r>
              <a:rPr lang="pl-PL" sz="1800">
                <a:latin typeface="Poppins" panose="00000500000000000000" pitchFamily="2" charset="-18"/>
                <a:cs typeface="Poppins" panose="00000500000000000000" pitchFamily="2" charset="-18"/>
              </a:rPr>
              <a:t> – najwyższe napięcie robocze</a:t>
            </a:r>
          </a:p>
        </p:txBody>
      </p:sp>
      <p:sp>
        <p:nvSpPr>
          <p:cNvPr id="4" name="pole tekstowe 3">
            <a:extLst>
              <a:ext uri="{FF2B5EF4-FFF2-40B4-BE49-F238E27FC236}">
                <a16:creationId xmlns:a16="http://schemas.microsoft.com/office/drawing/2014/main" id="{B9759161-FAAE-1F9D-3168-BBA8EC8D648D}"/>
              </a:ext>
            </a:extLst>
          </p:cNvPr>
          <p:cNvSpPr txBox="1"/>
          <p:nvPr/>
        </p:nvSpPr>
        <p:spPr>
          <a:xfrm>
            <a:off x="9144000" y="2702875"/>
            <a:ext cx="6714699" cy="5558445"/>
          </a:xfrm>
          <a:prstGeom prst="rect">
            <a:avLst/>
          </a:prstGeom>
          <a:noFill/>
        </p:spPr>
        <p:txBody>
          <a:bodyPr wrap="square">
            <a:spAutoFit/>
          </a:bodyPr>
          <a:lstStyle/>
          <a:p>
            <a:pPr>
              <a:lnSpc>
                <a:spcPct val="200000"/>
              </a:lnSpc>
            </a:pPr>
            <a:r>
              <a:rPr lang="pl-PL" sz="1800">
                <a:latin typeface="Poppins" panose="00000500000000000000" pitchFamily="2" charset="-18"/>
                <a:cs typeface="Poppins" panose="00000500000000000000" pitchFamily="2" charset="-18"/>
              </a:rPr>
              <a:t>N	Zgodność z normą PN-HD 620</a:t>
            </a:r>
          </a:p>
          <a:p>
            <a:pPr>
              <a:lnSpc>
                <a:spcPct val="200000"/>
              </a:lnSpc>
            </a:pPr>
            <a:r>
              <a:rPr lang="pl-PL" sz="1800">
                <a:latin typeface="Poppins" panose="00000500000000000000" pitchFamily="2" charset="-18"/>
                <a:cs typeface="Poppins" panose="00000500000000000000" pitchFamily="2" charset="-18"/>
              </a:rPr>
              <a:t>A	Żyła przewodząca z aluminium</a:t>
            </a:r>
          </a:p>
          <a:p>
            <a:pPr>
              <a:lnSpc>
                <a:spcPct val="200000"/>
              </a:lnSpc>
            </a:pPr>
            <a:r>
              <a:rPr lang="pl-PL" sz="1800">
                <a:latin typeface="Poppins" panose="00000500000000000000" pitchFamily="2" charset="-18"/>
                <a:cs typeface="Poppins" panose="00000500000000000000" pitchFamily="2" charset="-18"/>
              </a:rPr>
              <a:t>2X	Izolacja z XLPE (polietylen usieciowany)</a:t>
            </a:r>
          </a:p>
          <a:p>
            <a:pPr>
              <a:lnSpc>
                <a:spcPct val="200000"/>
              </a:lnSpc>
            </a:pPr>
            <a:r>
              <a:rPr lang="pl-PL" sz="1800">
                <a:latin typeface="Poppins" panose="00000500000000000000" pitchFamily="2" charset="-18"/>
                <a:cs typeface="Poppins" panose="00000500000000000000" pitchFamily="2" charset="-18"/>
              </a:rPr>
              <a:t>S	Ekran (żyła powrotna) z drutów miedzianych – dla kabli jednożyłowych</a:t>
            </a:r>
          </a:p>
          <a:p>
            <a:pPr>
              <a:lnSpc>
                <a:spcPct val="200000"/>
              </a:lnSpc>
            </a:pPr>
            <a:r>
              <a:rPr lang="pl-PL" sz="1800">
                <a:latin typeface="Poppins" panose="00000500000000000000" pitchFamily="2" charset="-18"/>
                <a:cs typeface="Poppins" panose="00000500000000000000" pitchFamily="2" charset="-18"/>
              </a:rPr>
              <a:t>(FL)2Y	Powłoka z polietylenu (PE) z uszczelnieniem wzdłużnym i promieniowym (taśma aluminiowa)</a:t>
            </a:r>
          </a:p>
          <a:p>
            <a:pPr>
              <a:lnSpc>
                <a:spcPct val="200000"/>
              </a:lnSpc>
            </a:pPr>
            <a:r>
              <a:rPr lang="pl-PL" sz="1800">
                <a:latin typeface="Poppins" panose="00000500000000000000" pitchFamily="2" charset="-18"/>
                <a:cs typeface="Poppins" panose="00000500000000000000" pitchFamily="2" charset="-18"/>
              </a:rPr>
              <a:t>R	Żyła o okrągłym przekroju</a:t>
            </a:r>
          </a:p>
          <a:p>
            <a:pPr>
              <a:lnSpc>
                <a:spcPct val="200000"/>
              </a:lnSpc>
            </a:pPr>
            <a:r>
              <a:rPr lang="pl-PL" sz="1800">
                <a:latin typeface="Poppins" panose="00000500000000000000" pitchFamily="2" charset="-18"/>
                <a:cs typeface="Poppins" panose="00000500000000000000" pitchFamily="2" charset="-18"/>
              </a:rPr>
              <a:t>M	Żyła wielodrutowa</a:t>
            </a:r>
          </a:p>
          <a:p>
            <a:pPr>
              <a:lnSpc>
                <a:spcPct val="200000"/>
              </a:lnSpc>
            </a:pPr>
            <a:r>
              <a:rPr lang="pl-PL" sz="1800">
                <a:latin typeface="Poppins" panose="00000500000000000000" pitchFamily="2" charset="-18"/>
                <a:cs typeface="Poppins" panose="00000500000000000000" pitchFamily="2" charset="-18"/>
              </a:rPr>
              <a:t>C	Żyła zagęszczona (sprasowana po skręceniu)</a:t>
            </a:r>
          </a:p>
        </p:txBody>
      </p:sp>
      <p:sp>
        <p:nvSpPr>
          <p:cNvPr id="6" name="pole tekstowe 5">
            <a:extLst>
              <a:ext uri="{FF2B5EF4-FFF2-40B4-BE49-F238E27FC236}">
                <a16:creationId xmlns:a16="http://schemas.microsoft.com/office/drawing/2014/main" id="{1B2C2EEC-2462-5EFF-1AC5-A23784881970}"/>
              </a:ext>
            </a:extLst>
          </p:cNvPr>
          <p:cNvSpPr txBox="1"/>
          <p:nvPr/>
        </p:nvSpPr>
        <p:spPr>
          <a:xfrm>
            <a:off x="9144000" y="1494756"/>
            <a:ext cx="4995081" cy="884088"/>
          </a:xfrm>
          <a:prstGeom prst="rect">
            <a:avLst/>
          </a:prstGeom>
          <a:noFill/>
        </p:spPr>
        <p:txBody>
          <a:bodyPr wrap="square">
            <a:spAutoFit/>
          </a:bodyPr>
          <a:lstStyle/>
          <a:p>
            <a:pPr algn="ctr">
              <a:lnSpc>
                <a:spcPct val="150000"/>
              </a:lnSpc>
            </a:pPr>
            <a:r>
              <a:rPr lang="pl-PL" sz="1800">
                <a:latin typeface="Poppins" panose="00000500000000000000" pitchFamily="2" charset="-18"/>
                <a:cs typeface="Poppins" panose="00000500000000000000" pitchFamily="2" charset="-18"/>
              </a:rPr>
              <a:t>Oznaczenie zgodnie z normą </a:t>
            </a:r>
            <a:r>
              <a:rPr lang="pl-PL" sz="1800" b="1">
                <a:latin typeface="Poppins" panose="00000500000000000000" pitchFamily="2" charset="-18"/>
                <a:cs typeface="Poppins" panose="00000500000000000000" pitchFamily="2" charset="-18"/>
              </a:rPr>
              <a:t>PN-HD 620</a:t>
            </a:r>
          </a:p>
          <a:p>
            <a:pPr algn="ctr">
              <a:lnSpc>
                <a:spcPct val="150000"/>
              </a:lnSpc>
            </a:pPr>
            <a:r>
              <a:rPr lang="pl-PL" sz="1800" b="1">
                <a:latin typeface="Poppins" panose="00000500000000000000" pitchFamily="2" charset="-18"/>
                <a:cs typeface="Poppins" panose="00000500000000000000" pitchFamily="2" charset="-18"/>
              </a:rPr>
              <a:t>NA2XS(FL)2Y RMC</a:t>
            </a:r>
          </a:p>
        </p:txBody>
      </p:sp>
    </p:spTree>
    <p:extLst>
      <p:ext uri="{BB962C8B-B14F-4D97-AF65-F5344CB8AC3E}">
        <p14:creationId xmlns:p14="http://schemas.microsoft.com/office/powerpoint/2010/main" val="253539041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4E6E1C8-7328-157E-0C72-0ABB63329402}"/>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D5DA350-4608-2FD2-8E94-5440F6EDA1A0}"/>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40FEA8CF-C530-961B-CA40-88A9783CB3D5}"/>
              </a:ext>
            </a:extLst>
          </p:cNvPr>
          <p:cNvSpPr txBox="1"/>
          <p:nvPr/>
        </p:nvSpPr>
        <p:spPr>
          <a:xfrm>
            <a:off x="1586048" y="6091560"/>
            <a:ext cx="14569995"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4.1 Nasunąć aż do miejsca rozgałęzienia się żył termokurczliwą </a:t>
            </a:r>
            <a:r>
              <a:rPr lang="pl-PL" sz="2000" err="1">
                <a:latin typeface="Poppins" panose="00000500000000000000" pitchFamily="2" charset="-18"/>
                <a:ea typeface="Poppins Medium"/>
                <a:cs typeface="Poppins" panose="00000500000000000000" pitchFamily="2" charset="-18"/>
                <a:sym typeface="Poppins Medium"/>
              </a:rPr>
              <a:t>głowiczkę</a:t>
            </a:r>
            <a:r>
              <a:rPr lang="pl-PL" sz="2000">
                <a:latin typeface="Poppins" panose="00000500000000000000" pitchFamily="2" charset="-18"/>
                <a:ea typeface="Poppins Medium"/>
                <a:cs typeface="Poppins" panose="00000500000000000000" pitchFamily="2" charset="-18"/>
                <a:sym typeface="Poppins Medium"/>
              </a:rPr>
              <a:t> trójpalczastą, a następnie obkurczyć rozpoczynać od środkowej części.</a:t>
            </a:r>
          </a:p>
        </p:txBody>
      </p:sp>
      <p:pic>
        <p:nvPicPr>
          <p:cNvPr id="5" name="Obraz 4">
            <a:extLst>
              <a:ext uri="{FF2B5EF4-FFF2-40B4-BE49-F238E27FC236}">
                <a16:creationId xmlns:a16="http://schemas.microsoft.com/office/drawing/2014/main" id="{B04DBD91-6D9C-2998-6BFF-9718FC218C6A}"/>
              </a:ext>
            </a:extLst>
          </p:cNvPr>
          <p:cNvPicPr>
            <a:picLocks noChangeAspect="1"/>
          </p:cNvPicPr>
          <p:nvPr/>
        </p:nvPicPr>
        <p:blipFill>
          <a:blip r:embed="rId3"/>
          <a:stretch>
            <a:fillRect/>
          </a:stretch>
        </p:blipFill>
        <p:spPr>
          <a:xfrm>
            <a:off x="2429001" y="2821918"/>
            <a:ext cx="11846557" cy="2469777"/>
          </a:xfrm>
          <a:prstGeom prst="rect">
            <a:avLst/>
          </a:prstGeom>
        </p:spPr>
      </p:pic>
    </p:spTree>
    <p:extLst>
      <p:ext uri="{BB962C8B-B14F-4D97-AF65-F5344CB8AC3E}">
        <p14:creationId xmlns:p14="http://schemas.microsoft.com/office/powerpoint/2010/main" val="13936670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7A782B1-9D17-E946-87CE-4900C14F62D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9BDE917-A317-FAF7-B512-12A9E259AAA6}"/>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pic>
        <p:nvPicPr>
          <p:cNvPr id="113" name="Google Shape;113;p15">
            <a:extLst>
              <a:ext uri="{FF2B5EF4-FFF2-40B4-BE49-F238E27FC236}">
                <a16:creationId xmlns:a16="http://schemas.microsoft.com/office/drawing/2014/main" id="{13DA45C0-0EEA-D345-9CB0-0515F52BCF97}"/>
              </a:ext>
            </a:extLst>
          </p:cNvPr>
          <p:cNvPicPr preferRelativeResize="0"/>
          <p:nvPr/>
        </p:nvPicPr>
        <p:blipFill>
          <a:blip r:embed="rId3">
            <a:alphaModFix/>
          </a:blip>
          <a:stretch>
            <a:fillRect/>
          </a:stretch>
        </p:blipFill>
        <p:spPr>
          <a:xfrm>
            <a:off x="15889215" y="0"/>
            <a:ext cx="1489601" cy="2067224"/>
          </a:xfrm>
          <a:prstGeom prst="rect">
            <a:avLst/>
          </a:prstGeom>
          <a:noFill/>
          <a:ln>
            <a:noFill/>
          </a:ln>
        </p:spPr>
      </p:pic>
      <p:pic>
        <p:nvPicPr>
          <p:cNvPr id="115" name="Google Shape;115;p15">
            <a:extLst>
              <a:ext uri="{FF2B5EF4-FFF2-40B4-BE49-F238E27FC236}">
                <a16:creationId xmlns:a16="http://schemas.microsoft.com/office/drawing/2014/main" id="{0CBCE487-8DF5-C05E-F570-40335B4F52E9}"/>
              </a:ext>
            </a:extLst>
          </p:cNvPr>
          <p:cNvPicPr preferRelativeResize="0">
            <a:picLocks noGrp="1" noRot="1" noMove="1" noResize="1" noEditPoints="1" noAdjustHandles="1" noChangeArrowheads="1" noChangeShapeType="1" noCrop="1"/>
          </p:cNvPicPr>
          <p:nvPr/>
        </p:nvPicPr>
        <p:blipFill>
          <a:blip r:embed="rId4">
            <a:alphaModFix/>
          </a:blip>
          <a:stretch>
            <a:fillRect/>
          </a:stretch>
        </p:blipFill>
        <p:spPr>
          <a:xfrm>
            <a:off x="15889226" y="13"/>
            <a:ext cx="1489601" cy="2067198"/>
          </a:xfrm>
          <a:prstGeom prst="rect">
            <a:avLst/>
          </a:prstGeom>
          <a:noFill/>
          <a:ln>
            <a:noFill/>
          </a:ln>
        </p:spPr>
      </p:pic>
      <p:sp>
        <p:nvSpPr>
          <p:cNvPr id="4" name="Google Shape;111;p15">
            <a:extLst>
              <a:ext uri="{FF2B5EF4-FFF2-40B4-BE49-F238E27FC236}">
                <a16:creationId xmlns:a16="http://schemas.microsoft.com/office/drawing/2014/main" id="{2C119FF9-137B-993D-8CF2-D7974E8041CD}"/>
              </a:ext>
            </a:extLst>
          </p:cNvPr>
          <p:cNvSpPr txBox="1"/>
          <p:nvPr/>
        </p:nvSpPr>
        <p:spPr>
          <a:xfrm>
            <a:off x="1650432" y="5980822"/>
            <a:ext cx="14569995" cy="2769989"/>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5.1 Nasunąć zewnętrzne, rury osłonowe termokurczliwe na połączenie i umieścić ja tymczasowo na powłokach kabli.</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5.2 Na każdą z żył dłuższego odcinka kabla nasunąć rurkę sterującą, czerwoną rurę izolacyjną oraz prefabrykat dwuwarstwowy  (czerwony/czarny).</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5.3 Połączyć żyły robocze kabli przy użyciu złączek zaprasowanych lub śrubowych.</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5.4 Usunąć nadmiar pasty stykowej, wygładzić i oczyścić złączki.</a:t>
            </a:r>
          </a:p>
        </p:txBody>
      </p:sp>
      <p:pic>
        <p:nvPicPr>
          <p:cNvPr id="7" name="Obraz 6">
            <a:extLst>
              <a:ext uri="{FF2B5EF4-FFF2-40B4-BE49-F238E27FC236}">
                <a16:creationId xmlns:a16="http://schemas.microsoft.com/office/drawing/2014/main" id="{1D6067FA-B023-87F2-814C-560128589AF3}"/>
              </a:ext>
            </a:extLst>
          </p:cNvPr>
          <p:cNvPicPr>
            <a:picLocks noChangeAspect="1"/>
          </p:cNvPicPr>
          <p:nvPr/>
        </p:nvPicPr>
        <p:blipFill>
          <a:blip r:embed="rId5"/>
          <a:stretch>
            <a:fillRect/>
          </a:stretch>
        </p:blipFill>
        <p:spPr>
          <a:xfrm>
            <a:off x="1773262" y="2228686"/>
            <a:ext cx="13089721" cy="2985376"/>
          </a:xfrm>
          <a:prstGeom prst="rect">
            <a:avLst/>
          </a:prstGeom>
        </p:spPr>
      </p:pic>
    </p:spTree>
    <p:extLst>
      <p:ext uri="{BB962C8B-B14F-4D97-AF65-F5344CB8AC3E}">
        <p14:creationId xmlns:p14="http://schemas.microsoft.com/office/powerpoint/2010/main" val="35884153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9B3D759-5082-2446-356C-187FBB39D738}"/>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5886AF14-5156-7FC7-51FB-05816933D6B5}"/>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535AFAB1-7E1A-0E3F-8A4C-0B417DD186BB}"/>
              </a:ext>
            </a:extLst>
          </p:cNvPr>
          <p:cNvSpPr txBox="1"/>
          <p:nvPr/>
        </p:nvSpPr>
        <p:spPr>
          <a:xfrm>
            <a:off x="1650430" y="6786040"/>
            <a:ext cx="14569995" cy="1846659"/>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6.1 Nawinąć taśmę sterującą na krawędziach rurek półprzewodzących obkurczonych wcześniej na </a:t>
            </a:r>
            <a:r>
              <a:rPr lang="pl-PL" sz="2000" err="1">
                <a:latin typeface="Poppins" panose="00000500000000000000" pitchFamily="2" charset="-18"/>
                <a:ea typeface="Poppins Medium"/>
                <a:cs typeface="Poppins" panose="00000500000000000000" pitchFamily="2" charset="-18"/>
                <a:sym typeface="Poppins Medium"/>
              </a:rPr>
              <a:t>zyłach</a:t>
            </a:r>
            <a:r>
              <a:rPr lang="pl-PL" sz="2000">
                <a:latin typeface="Poppins" panose="00000500000000000000" pitchFamily="2" charset="-18"/>
                <a:ea typeface="Poppins Medium"/>
                <a:cs typeface="Poppins" panose="00000500000000000000" pitchFamily="2" charset="-18"/>
                <a:sym typeface="Poppins Medium"/>
              </a:rPr>
              <a:t> kabla, zgodnie z wymiarami na rysunku.</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6.2 Nawinąć na złączki po dwie warstwy żółtej taśmy sterującej, zachodząc po 10 mm na izolację kabli..</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6.3 Nanieść cienka warstwę smaru silikonowego na zaznaczonej na rysunku powierzchni smarowania.</a:t>
            </a:r>
          </a:p>
        </p:txBody>
      </p:sp>
      <p:pic>
        <p:nvPicPr>
          <p:cNvPr id="3" name="Obraz 2">
            <a:extLst>
              <a:ext uri="{FF2B5EF4-FFF2-40B4-BE49-F238E27FC236}">
                <a16:creationId xmlns:a16="http://schemas.microsoft.com/office/drawing/2014/main" id="{0858295F-5D22-E002-2B86-038842A6A856}"/>
              </a:ext>
            </a:extLst>
          </p:cNvPr>
          <p:cNvPicPr>
            <a:picLocks noChangeAspect="1"/>
          </p:cNvPicPr>
          <p:nvPr/>
        </p:nvPicPr>
        <p:blipFill>
          <a:blip r:embed="rId3"/>
          <a:stretch>
            <a:fillRect/>
          </a:stretch>
        </p:blipFill>
        <p:spPr>
          <a:xfrm>
            <a:off x="2445157" y="1838967"/>
            <a:ext cx="12980539" cy="4451136"/>
          </a:xfrm>
          <a:prstGeom prst="rect">
            <a:avLst/>
          </a:prstGeom>
        </p:spPr>
      </p:pic>
    </p:spTree>
    <p:extLst>
      <p:ext uri="{BB962C8B-B14F-4D97-AF65-F5344CB8AC3E}">
        <p14:creationId xmlns:p14="http://schemas.microsoft.com/office/powerpoint/2010/main" val="278231994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F1F6CCC-3049-BC5E-EED6-35F9F487503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6329A3F-63C0-FA8A-F849-3E6A28EF2B95}"/>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E7A3D358-0811-F38B-54DA-AE1BC76AF9EB}"/>
              </a:ext>
            </a:extLst>
          </p:cNvPr>
          <p:cNvSpPr txBox="1"/>
          <p:nvPr/>
        </p:nvSpPr>
        <p:spPr>
          <a:xfrm>
            <a:off x="1197532" y="4406528"/>
            <a:ext cx="14569995"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7.1 Na każdej z żył nasunąć symetrycznie nad złączkę, a następnie obkurczyć zaczynając od ich środka czarne rurki sterujące.</a:t>
            </a:r>
          </a:p>
        </p:txBody>
      </p:sp>
      <p:pic>
        <p:nvPicPr>
          <p:cNvPr id="5" name="Obraz 4">
            <a:extLst>
              <a:ext uri="{FF2B5EF4-FFF2-40B4-BE49-F238E27FC236}">
                <a16:creationId xmlns:a16="http://schemas.microsoft.com/office/drawing/2014/main" id="{44DCED2C-1738-85A5-DF5C-DDBDACCB3B26}"/>
              </a:ext>
            </a:extLst>
          </p:cNvPr>
          <p:cNvPicPr>
            <a:picLocks noChangeAspect="1"/>
          </p:cNvPicPr>
          <p:nvPr/>
        </p:nvPicPr>
        <p:blipFill>
          <a:blip r:embed="rId3"/>
          <a:stretch>
            <a:fillRect/>
          </a:stretch>
        </p:blipFill>
        <p:spPr>
          <a:xfrm>
            <a:off x="1822091" y="2067211"/>
            <a:ext cx="12785272" cy="1839442"/>
          </a:xfrm>
          <a:prstGeom prst="rect">
            <a:avLst/>
          </a:prstGeom>
        </p:spPr>
      </p:pic>
      <p:pic>
        <p:nvPicPr>
          <p:cNvPr id="7" name="Obraz 6">
            <a:extLst>
              <a:ext uri="{FF2B5EF4-FFF2-40B4-BE49-F238E27FC236}">
                <a16:creationId xmlns:a16="http://schemas.microsoft.com/office/drawing/2014/main" id="{26F03C46-9C82-8F29-DCF8-85B3A2E16119}"/>
              </a:ext>
            </a:extLst>
          </p:cNvPr>
          <p:cNvPicPr>
            <a:picLocks noChangeAspect="1"/>
          </p:cNvPicPr>
          <p:nvPr/>
        </p:nvPicPr>
        <p:blipFill>
          <a:blip r:embed="rId4"/>
          <a:stretch>
            <a:fillRect/>
          </a:stretch>
        </p:blipFill>
        <p:spPr>
          <a:xfrm>
            <a:off x="1743320" y="5524779"/>
            <a:ext cx="12942814" cy="1779637"/>
          </a:xfrm>
          <a:prstGeom prst="rect">
            <a:avLst/>
          </a:prstGeom>
        </p:spPr>
      </p:pic>
      <p:sp>
        <p:nvSpPr>
          <p:cNvPr id="8" name="Google Shape;111;p15">
            <a:extLst>
              <a:ext uri="{FF2B5EF4-FFF2-40B4-BE49-F238E27FC236}">
                <a16:creationId xmlns:a16="http://schemas.microsoft.com/office/drawing/2014/main" id="{E617AF33-767A-CE28-27D3-846C12B494E5}"/>
              </a:ext>
            </a:extLst>
          </p:cNvPr>
          <p:cNvSpPr txBox="1"/>
          <p:nvPr/>
        </p:nvSpPr>
        <p:spPr>
          <a:xfrm>
            <a:off x="1319220" y="7946834"/>
            <a:ext cx="14569995"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8.1 Na każdej z żył nasunąć symetrycznie nad złączkę, a następnie obkurczyć zaczynając od ich środka czarne rurki sterujące.</a:t>
            </a:r>
          </a:p>
        </p:txBody>
      </p:sp>
    </p:spTree>
    <p:extLst>
      <p:ext uri="{BB962C8B-B14F-4D97-AF65-F5344CB8AC3E}">
        <p14:creationId xmlns:p14="http://schemas.microsoft.com/office/powerpoint/2010/main" val="2422098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5384AE6-F850-A81A-E729-92F2FA3CCBB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E9D99E41-E1AB-456F-5081-750C5DBDF85A}"/>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A9E9E98D-586E-9DEB-487D-9F70B2A062AB}"/>
              </a:ext>
            </a:extLst>
          </p:cNvPr>
          <p:cNvSpPr txBox="1"/>
          <p:nvPr/>
        </p:nvSpPr>
        <p:spPr>
          <a:xfrm>
            <a:off x="1542226" y="6703672"/>
            <a:ext cx="14569995"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9.1 W ten sam sposób nasunąć i obkurczyć dwuwarstwowe prefabrykaty zawierające czerwoną warstwę izolacyjną i czarna warstwę półprzewodzącą.</a:t>
            </a:r>
          </a:p>
        </p:txBody>
      </p:sp>
      <p:pic>
        <p:nvPicPr>
          <p:cNvPr id="3" name="Obraz 2">
            <a:extLst>
              <a:ext uri="{FF2B5EF4-FFF2-40B4-BE49-F238E27FC236}">
                <a16:creationId xmlns:a16="http://schemas.microsoft.com/office/drawing/2014/main" id="{1EC1D349-E6CD-7CA0-2B56-AEFC36ABB871}"/>
              </a:ext>
            </a:extLst>
          </p:cNvPr>
          <p:cNvPicPr>
            <a:picLocks noChangeAspect="1"/>
          </p:cNvPicPr>
          <p:nvPr/>
        </p:nvPicPr>
        <p:blipFill>
          <a:blip r:embed="rId3"/>
          <a:stretch>
            <a:fillRect/>
          </a:stretch>
        </p:blipFill>
        <p:spPr>
          <a:xfrm>
            <a:off x="2177887" y="2208251"/>
            <a:ext cx="12998423" cy="3601694"/>
          </a:xfrm>
          <a:prstGeom prst="rect">
            <a:avLst/>
          </a:prstGeom>
        </p:spPr>
      </p:pic>
    </p:spTree>
    <p:extLst>
      <p:ext uri="{BB962C8B-B14F-4D97-AF65-F5344CB8AC3E}">
        <p14:creationId xmlns:p14="http://schemas.microsoft.com/office/powerpoint/2010/main" val="37755188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5DF5A291-F1DB-3480-0A70-C86319FF1AB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C040EFC-CBE3-1541-AB0F-7A176B607CE0}"/>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377D2621-2987-1816-9BD8-7FCF44A156A5}"/>
              </a:ext>
            </a:extLst>
          </p:cNvPr>
          <p:cNvSpPr txBox="1"/>
          <p:nvPr/>
        </p:nvSpPr>
        <p:spPr>
          <a:xfrm>
            <a:off x="1610465" y="3523635"/>
            <a:ext cx="14569995" cy="1384995"/>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10.1 Na obu końcach prefabrykatów wykonać uszczelnienie z szarej mastyki.</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10.2 Przy użyciu czarnej mastyki wykonać uszczelnienia na krawędziach powłok zewnętrznych oraz pomiędzy pancerzami i powłokami ołowianymi.</a:t>
            </a:r>
          </a:p>
        </p:txBody>
      </p:sp>
      <p:pic>
        <p:nvPicPr>
          <p:cNvPr id="4" name="Obraz 3">
            <a:extLst>
              <a:ext uri="{FF2B5EF4-FFF2-40B4-BE49-F238E27FC236}">
                <a16:creationId xmlns:a16="http://schemas.microsoft.com/office/drawing/2014/main" id="{909BC4E2-CF90-381D-1BEE-F44EE4513C94}"/>
              </a:ext>
            </a:extLst>
          </p:cNvPr>
          <p:cNvPicPr>
            <a:picLocks noChangeAspect="1"/>
          </p:cNvPicPr>
          <p:nvPr/>
        </p:nvPicPr>
        <p:blipFill>
          <a:blip r:embed="rId3"/>
          <a:stretch>
            <a:fillRect/>
          </a:stretch>
        </p:blipFill>
        <p:spPr>
          <a:xfrm>
            <a:off x="2547969" y="1408924"/>
            <a:ext cx="12083002" cy="1726144"/>
          </a:xfrm>
          <a:prstGeom prst="rect">
            <a:avLst/>
          </a:prstGeom>
        </p:spPr>
      </p:pic>
      <p:pic>
        <p:nvPicPr>
          <p:cNvPr id="6" name="Obraz 5">
            <a:extLst>
              <a:ext uri="{FF2B5EF4-FFF2-40B4-BE49-F238E27FC236}">
                <a16:creationId xmlns:a16="http://schemas.microsoft.com/office/drawing/2014/main" id="{3591327B-0403-10BB-1569-C039C0A5F7D2}"/>
              </a:ext>
            </a:extLst>
          </p:cNvPr>
          <p:cNvPicPr>
            <a:picLocks noChangeAspect="1"/>
          </p:cNvPicPr>
          <p:nvPr/>
        </p:nvPicPr>
        <p:blipFill>
          <a:blip r:embed="rId4"/>
          <a:stretch>
            <a:fillRect/>
          </a:stretch>
        </p:blipFill>
        <p:spPr>
          <a:xfrm>
            <a:off x="1610465" y="4897004"/>
            <a:ext cx="13153156" cy="2236275"/>
          </a:xfrm>
          <a:prstGeom prst="rect">
            <a:avLst/>
          </a:prstGeom>
        </p:spPr>
      </p:pic>
      <p:sp>
        <p:nvSpPr>
          <p:cNvPr id="7" name="Google Shape;111;p15">
            <a:extLst>
              <a:ext uri="{FF2B5EF4-FFF2-40B4-BE49-F238E27FC236}">
                <a16:creationId xmlns:a16="http://schemas.microsoft.com/office/drawing/2014/main" id="{32577B74-11A7-261D-1E26-67360DAE2FD3}"/>
              </a:ext>
            </a:extLst>
          </p:cNvPr>
          <p:cNvSpPr txBox="1"/>
          <p:nvPr/>
        </p:nvSpPr>
        <p:spPr>
          <a:xfrm>
            <a:off x="1610465" y="7260153"/>
            <a:ext cx="14569995" cy="2769989"/>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11.1 Nasunąć na połączenie rękaw z plecionki miedzianej.</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11.2 Przymocować plecionkę miedziana do powłok ołowianych i pancerzy kabli przy pomocy sprężyn krążkowych. Jeżeli w zestawie znajdują się sprężyny o różnych średnicach, większą z nich należy zainstalować na pancerzy, a mniejszą na powłoce ołowianej.</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11.3 zabezpieczyć sprężyny kilkoma warstwami taśmy PVC, a następnie na odcinkach pokazanych na rysunku nawinąć po dwie warstwy  czarnej mastyki.</a:t>
            </a:r>
          </a:p>
        </p:txBody>
      </p:sp>
    </p:spTree>
    <p:extLst>
      <p:ext uri="{BB962C8B-B14F-4D97-AF65-F5344CB8AC3E}">
        <p14:creationId xmlns:p14="http://schemas.microsoft.com/office/powerpoint/2010/main" val="10059902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52FD310D-F331-FE2C-AA63-5191B00A1D98}"/>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8748AF2-6CEC-B5D3-D9F7-298CD49EFC8A}"/>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9FC2E498-5A1C-7298-8DE4-43D2ACE17D15}"/>
              </a:ext>
            </a:extLst>
          </p:cNvPr>
          <p:cNvSpPr txBox="1"/>
          <p:nvPr/>
        </p:nvSpPr>
        <p:spPr>
          <a:xfrm>
            <a:off x="1610463" y="3354723"/>
            <a:ext cx="14569995"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12.1 Nasunąć na połączenia, a następnie obkurczyć zaczynając 150 mm na powłoce węższą, zewnętrzną rurę termokurczliwą.</a:t>
            </a:r>
          </a:p>
        </p:txBody>
      </p:sp>
      <p:sp>
        <p:nvSpPr>
          <p:cNvPr id="7" name="Google Shape;111;p15">
            <a:extLst>
              <a:ext uri="{FF2B5EF4-FFF2-40B4-BE49-F238E27FC236}">
                <a16:creationId xmlns:a16="http://schemas.microsoft.com/office/drawing/2014/main" id="{5A8E05B7-CABE-E4D1-5D00-B5F1E75A0A77}"/>
              </a:ext>
            </a:extLst>
          </p:cNvPr>
          <p:cNvSpPr txBox="1"/>
          <p:nvPr/>
        </p:nvSpPr>
        <p:spPr>
          <a:xfrm>
            <a:off x="1610465" y="6378626"/>
            <a:ext cx="14569995"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13.1 Nasunąć na drugą, węższą rurę termokurczliwą i obkurczyć ją zachodząc około 150 mm na powłokę drugiego kabla.</a:t>
            </a:r>
          </a:p>
        </p:txBody>
      </p:sp>
      <p:pic>
        <p:nvPicPr>
          <p:cNvPr id="9" name="Obraz 8">
            <a:extLst>
              <a:ext uri="{FF2B5EF4-FFF2-40B4-BE49-F238E27FC236}">
                <a16:creationId xmlns:a16="http://schemas.microsoft.com/office/drawing/2014/main" id="{9DFD8BBF-840D-0581-72D6-DCEE04BC5396}"/>
              </a:ext>
            </a:extLst>
          </p:cNvPr>
          <p:cNvPicPr>
            <a:picLocks noChangeAspect="1"/>
          </p:cNvPicPr>
          <p:nvPr/>
        </p:nvPicPr>
        <p:blipFill>
          <a:blip r:embed="rId3"/>
          <a:stretch>
            <a:fillRect/>
          </a:stretch>
        </p:blipFill>
        <p:spPr>
          <a:xfrm>
            <a:off x="3057126" y="4335787"/>
            <a:ext cx="10699816" cy="1615425"/>
          </a:xfrm>
          <a:prstGeom prst="rect">
            <a:avLst/>
          </a:prstGeom>
        </p:spPr>
      </p:pic>
      <p:pic>
        <p:nvPicPr>
          <p:cNvPr id="11" name="Obraz 10">
            <a:extLst>
              <a:ext uri="{FF2B5EF4-FFF2-40B4-BE49-F238E27FC236}">
                <a16:creationId xmlns:a16="http://schemas.microsoft.com/office/drawing/2014/main" id="{65FBE48D-09D8-5469-275B-7F975531E511}"/>
              </a:ext>
            </a:extLst>
          </p:cNvPr>
          <p:cNvPicPr>
            <a:picLocks noChangeAspect="1"/>
          </p:cNvPicPr>
          <p:nvPr/>
        </p:nvPicPr>
        <p:blipFill>
          <a:blip r:embed="rId4"/>
          <a:stretch>
            <a:fillRect/>
          </a:stretch>
        </p:blipFill>
        <p:spPr>
          <a:xfrm>
            <a:off x="3057126" y="1398162"/>
            <a:ext cx="11354909" cy="1760922"/>
          </a:xfrm>
          <a:prstGeom prst="rect">
            <a:avLst/>
          </a:prstGeom>
        </p:spPr>
      </p:pic>
      <p:pic>
        <p:nvPicPr>
          <p:cNvPr id="13" name="Obraz 12">
            <a:extLst>
              <a:ext uri="{FF2B5EF4-FFF2-40B4-BE49-F238E27FC236}">
                <a16:creationId xmlns:a16="http://schemas.microsoft.com/office/drawing/2014/main" id="{0B13451A-444B-1432-8476-7AE8FA9502EF}"/>
              </a:ext>
            </a:extLst>
          </p:cNvPr>
          <p:cNvPicPr>
            <a:picLocks noChangeAspect="1"/>
          </p:cNvPicPr>
          <p:nvPr/>
        </p:nvPicPr>
        <p:blipFill>
          <a:blip r:embed="rId5"/>
          <a:stretch>
            <a:fillRect/>
          </a:stretch>
        </p:blipFill>
        <p:spPr>
          <a:xfrm>
            <a:off x="3300404" y="7287356"/>
            <a:ext cx="10868352" cy="1028612"/>
          </a:xfrm>
          <a:prstGeom prst="rect">
            <a:avLst/>
          </a:prstGeom>
        </p:spPr>
      </p:pic>
      <p:sp>
        <p:nvSpPr>
          <p:cNvPr id="14" name="Google Shape;111;p15">
            <a:extLst>
              <a:ext uri="{FF2B5EF4-FFF2-40B4-BE49-F238E27FC236}">
                <a16:creationId xmlns:a16="http://schemas.microsoft.com/office/drawing/2014/main" id="{BBF02D76-53A1-7184-3DBF-87030900756F}"/>
              </a:ext>
            </a:extLst>
          </p:cNvPr>
          <p:cNvSpPr txBox="1"/>
          <p:nvPr/>
        </p:nvSpPr>
        <p:spPr>
          <a:xfrm>
            <a:off x="1610464" y="8681089"/>
            <a:ext cx="14569995"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14.1 Nasunąć na połączenie najszersza rurę i obkurczyć ją z jednakowymi zakładkami na obkurczonych wcześniej węższych rurach.</a:t>
            </a:r>
          </a:p>
        </p:txBody>
      </p:sp>
    </p:spTree>
    <p:extLst>
      <p:ext uri="{BB962C8B-B14F-4D97-AF65-F5344CB8AC3E}">
        <p14:creationId xmlns:p14="http://schemas.microsoft.com/office/powerpoint/2010/main" val="335828184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4A841F2-3EC1-4AF9-3B4C-E5558C6AA35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694E9FE-FAFF-563A-3133-001180438E5D}"/>
              </a:ext>
            </a:extLst>
          </p:cNvPr>
          <p:cNvSpPr txBox="1"/>
          <p:nvPr/>
        </p:nvSpPr>
        <p:spPr>
          <a:xfrm>
            <a:off x="1059299" y="195487"/>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470B970D-D74E-57DB-FFD8-808565266D64}"/>
              </a:ext>
            </a:extLst>
          </p:cNvPr>
          <p:cNvPicPr>
            <a:picLocks noChangeAspect="1"/>
          </p:cNvPicPr>
          <p:nvPr/>
        </p:nvPicPr>
        <p:blipFill>
          <a:blip r:embed="rId3"/>
          <a:stretch>
            <a:fillRect/>
          </a:stretch>
        </p:blipFill>
        <p:spPr>
          <a:xfrm>
            <a:off x="4776715" y="843575"/>
            <a:ext cx="7028597" cy="9113572"/>
          </a:xfrm>
          <a:prstGeom prst="rect">
            <a:avLst/>
          </a:prstGeom>
        </p:spPr>
      </p:pic>
    </p:spTree>
    <p:extLst>
      <p:ext uri="{BB962C8B-B14F-4D97-AF65-F5344CB8AC3E}">
        <p14:creationId xmlns:p14="http://schemas.microsoft.com/office/powerpoint/2010/main" val="29520310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ACBBB17-FE7C-C8CC-CE42-B211562940F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58F48432-4BBD-F668-5EB7-EF7C603C89C8}"/>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BFD3C6DD-7EA0-80BC-7B04-8732C4DF51D8}"/>
              </a:ext>
            </a:extLst>
          </p:cNvPr>
          <p:cNvSpPr txBox="1"/>
          <p:nvPr/>
        </p:nvSpPr>
        <p:spPr>
          <a:xfrm>
            <a:off x="909173" y="1384953"/>
            <a:ext cx="14729686" cy="6001643"/>
          </a:xfrm>
          <a:prstGeom prst="rect">
            <a:avLst/>
          </a:prstGeom>
          <a:noFill/>
          <a:ln>
            <a:noFill/>
          </a:ln>
        </p:spPr>
        <p:txBody>
          <a:bodyPr spcFirstLastPara="1" wrap="square" lIns="0" tIns="0" rIns="0" bIns="0" anchor="t" anchorCtr="0">
            <a:spAutoFit/>
          </a:bodyPr>
          <a:lstStyle/>
          <a:p>
            <a:pPr lvl="0" algn="just">
              <a:lnSpc>
                <a:spcPct val="150000"/>
              </a:lnSpc>
            </a:pPr>
            <a:r>
              <a:rPr lang="pl-PL" sz="2000" b="1">
                <a:latin typeface="Poppins" panose="00000500000000000000" pitchFamily="2" charset="-18"/>
                <a:ea typeface="Poppins Medium"/>
                <a:cs typeface="Poppins" panose="00000500000000000000" pitchFamily="2" charset="-18"/>
                <a:sym typeface="Poppins Medium"/>
              </a:rPr>
              <a:t>ETOP-31</a:t>
            </a:r>
            <a:r>
              <a:rPr lang="pl-PL" sz="2000">
                <a:latin typeface="Poppins" panose="00000500000000000000" pitchFamily="2" charset="-18"/>
                <a:ea typeface="Poppins Medium"/>
                <a:cs typeface="Poppins" panose="00000500000000000000" pitchFamily="2" charset="-18"/>
                <a:sym typeface="Poppins Medium"/>
              </a:rPr>
              <a:t> - </a:t>
            </a:r>
            <a:r>
              <a:rPr lang="pl-PL" sz="2000">
                <a:latin typeface="Poppins" panose="00000500000000000000" pitchFamily="2" charset="-18"/>
                <a:cs typeface="Poppins" panose="00000500000000000000" pitchFamily="2" charset="-18"/>
              </a:rPr>
              <a:t>mufy termokurczliwe typu ETOP służą do łączenia opancerzonych lub nieopancerzonych, jedno- lub trójżyłowych kabli o izolacji z papieru przesycanego syciwem i powłoce metalowej z trzema jednożyłowymi kablami o izolacji z tworzyw sztucznych i żyle powrotnej z drutów miedzianych na napięcia 6/10(12)kV, 8.7/15(17.5)kV, 12/20(24)kV oraz 18/30(36)kV.</a:t>
            </a:r>
          </a:p>
          <a:p>
            <a:pPr lvl="0" algn="just">
              <a:lnSpc>
                <a:spcPct val="150000"/>
              </a:lnSpc>
            </a:pPr>
            <a:endParaRPr lang="pl-PL" sz="2000">
              <a:latin typeface="Poppins" panose="00000500000000000000" pitchFamily="2" charset="-18"/>
              <a:cs typeface="Poppins" panose="00000500000000000000" pitchFamily="2" charset="-18"/>
            </a:endParaRPr>
          </a:p>
          <a:p>
            <a:pPr lvl="0" algn="just">
              <a:lnSpc>
                <a:spcPct val="150000"/>
              </a:lnSpc>
            </a:pPr>
            <a:r>
              <a:rPr lang="pl-PL" sz="2000">
                <a:latin typeface="Poppins" panose="00000500000000000000" pitchFamily="2" charset="-18"/>
                <a:cs typeface="Poppins" panose="00000500000000000000" pitchFamily="2" charset="-18"/>
              </a:rPr>
              <a:t> Budowa mufy:</a:t>
            </a:r>
          </a:p>
          <a:p>
            <a:pPr lvl="0" algn="just">
              <a:lnSpc>
                <a:spcPct val="150000"/>
              </a:lnSpc>
            </a:pPr>
            <a:r>
              <a:rPr lang="pl-PL" sz="2000">
                <a:latin typeface="Poppins" panose="00000500000000000000" pitchFamily="2" charset="-18"/>
                <a:cs typeface="Poppins" panose="00000500000000000000" pitchFamily="2" charset="-18"/>
              </a:rPr>
              <a:t> Separacja syciwa kablowego jest realizowana poprzez obkurczenie na izolacji papierowej przezroczystych, termokurczliwych rurek olejoodpornych. W przypadku kabli z izolacją ekranowaną stosowane są dodatkowo termokurczliwe rurki półprzewodzące. Sterujące rurki termokurczliwe w połączeniu z żółtym wypełniaczem eliminują konieczność stożkowania izolacji. Odtworzenie izolacji na złączce następuje za pomocą izolacyjnych rur termokurczliwych oraz specjalnego, dwuwarstwowego prefabrykatu zawierającego warstwę ekranującą. Rozgałęzienie się żył jest uszczelniane przy pomocy </a:t>
            </a:r>
            <a:r>
              <a:rPr lang="pl-PL" sz="2000" err="1">
                <a:latin typeface="Poppins" panose="00000500000000000000" pitchFamily="2" charset="-18"/>
                <a:cs typeface="Poppins" panose="00000500000000000000" pitchFamily="2" charset="-18"/>
              </a:rPr>
              <a:t>głowiczki</a:t>
            </a:r>
            <a:r>
              <a:rPr lang="pl-PL" sz="2000">
                <a:latin typeface="Poppins" panose="00000500000000000000" pitchFamily="2" charset="-18"/>
                <a:cs typeface="Poppins" panose="00000500000000000000" pitchFamily="2" charset="-18"/>
              </a:rPr>
              <a:t> termokurczliwej. Druty żył powrotnych kabli jednożyłowych łączone są z powłoką metalową i pancerzem za pomocą sprężyn krążkowych</a:t>
            </a:r>
            <a:r>
              <a:rPr lang="pl-PL" sz="2000">
                <a:latin typeface="Poppins" panose="00000500000000000000" pitchFamily="2" charset="-18"/>
                <a:ea typeface="Poppins Medium"/>
                <a:cs typeface="Poppins" panose="00000500000000000000" pitchFamily="2" charset="-18"/>
                <a:sym typeface="Poppins Medium"/>
              </a:rPr>
              <a:t>.</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28460236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6E20522-0A55-FD54-2573-E99EA94376B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4A8AF5F6-7099-8B65-B839-B67AAD30D890}"/>
              </a:ext>
            </a:extLst>
          </p:cNvPr>
          <p:cNvSpPr txBox="1"/>
          <p:nvPr/>
        </p:nvSpPr>
        <p:spPr>
          <a:xfrm>
            <a:off x="1496026"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pic>
        <p:nvPicPr>
          <p:cNvPr id="2" name="Obraz 1">
            <a:extLst>
              <a:ext uri="{FF2B5EF4-FFF2-40B4-BE49-F238E27FC236}">
                <a16:creationId xmlns:a16="http://schemas.microsoft.com/office/drawing/2014/main" id="{CA433702-E5D0-193D-1C08-D66FBBCF3AAF}"/>
              </a:ext>
            </a:extLst>
          </p:cNvPr>
          <p:cNvPicPr>
            <a:picLocks noChangeAspect="1"/>
          </p:cNvPicPr>
          <p:nvPr/>
        </p:nvPicPr>
        <p:blipFill>
          <a:blip r:embed="rId3"/>
          <a:stretch>
            <a:fillRect/>
          </a:stretch>
        </p:blipFill>
        <p:spPr>
          <a:xfrm>
            <a:off x="2100258" y="2067211"/>
            <a:ext cx="12871336" cy="6710849"/>
          </a:xfrm>
          <a:prstGeom prst="rect">
            <a:avLst/>
          </a:prstGeom>
        </p:spPr>
      </p:pic>
    </p:spTree>
    <p:extLst>
      <p:ext uri="{BB962C8B-B14F-4D97-AF65-F5344CB8AC3E}">
        <p14:creationId xmlns:p14="http://schemas.microsoft.com/office/powerpoint/2010/main" val="3107523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26193CA-0EFB-D9FB-31B7-4CF2DE9DF15F}"/>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FAAD0E5C-9277-AAC9-E9CF-91A31EA42D2D}"/>
              </a:ext>
            </a:extLst>
          </p:cNvPr>
          <p:cNvSpPr txBox="1"/>
          <p:nvPr/>
        </p:nvSpPr>
        <p:spPr>
          <a:xfrm>
            <a:off x="1214131" y="3276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Budowa i parametry kabli SN</a:t>
            </a:r>
            <a:endParaRPr sz="3600">
              <a:latin typeface="+mn-lt"/>
              <a:ea typeface="Poppins Medium"/>
              <a:cs typeface="Poppins Medium"/>
              <a:sym typeface="Poppins Medium"/>
            </a:endParaRPr>
          </a:p>
        </p:txBody>
      </p:sp>
      <p:pic>
        <p:nvPicPr>
          <p:cNvPr id="5" name="Obraz 4">
            <a:extLst>
              <a:ext uri="{FF2B5EF4-FFF2-40B4-BE49-F238E27FC236}">
                <a16:creationId xmlns:a16="http://schemas.microsoft.com/office/drawing/2014/main" id="{3B995882-3E8F-6DB7-5E7E-0568984D7F85}"/>
              </a:ext>
            </a:extLst>
          </p:cNvPr>
          <p:cNvPicPr>
            <a:picLocks noChangeAspect="1"/>
          </p:cNvPicPr>
          <p:nvPr/>
        </p:nvPicPr>
        <p:blipFill>
          <a:blip r:embed="rId3"/>
          <a:stretch>
            <a:fillRect/>
          </a:stretch>
        </p:blipFill>
        <p:spPr>
          <a:xfrm>
            <a:off x="900232" y="3827644"/>
            <a:ext cx="8715302" cy="3214661"/>
          </a:xfrm>
          <a:prstGeom prst="rect">
            <a:avLst/>
          </a:prstGeom>
        </p:spPr>
      </p:pic>
      <p:sp>
        <p:nvSpPr>
          <p:cNvPr id="8" name="Google Shape;111;p15">
            <a:extLst>
              <a:ext uri="{FF2B5EF4-FFF2-40B4-BE49-F238E27FC236}">
                <a16:creationId xmlns:a16="http://schemas.microsoft.com/office/drawing/2014/main" id="{A9A198F5-71E6-9489-73F1-47A7A6A5FD9A}"/>
              </a:ext>
            </a:extLst>
          </p:cNvPr>
          <p:cNvSpPr txBox="1"/>
          <p:nvPr/>
        </p:nvSpPr>
        <p:spPr>
          <a:xfrm>
            <a:off x="1214131" y="1423763"/>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a:latin typeface="Poppins" panose="00000500000000000000" pitchFamily="2" charset="-18"/>
                <a:cs typeface="Poppins" panose="00000500000000000000" pitchFamily="2" charset="-18"/>
                <a:sym typeface="Poppins Medium"/>
              </a:rPr>
              <a:t>Budowa kabla SN jednożyłowego w izolacji z polietylenu sieciowanego</a:t>
            </a:r>
            <a:endParaRPr sz="2400">
              <a:latin typeface="Poppins" panose="00000500000000000000" pitchFamily="2" charset="-18"/>
              <a:ea typeface="Poppins Medium"/>
              <a:cs typeface="Poppins" panose="00000500000000000000" pitchFamily="2" charset="-18"/>
              <a:sym typeface="Poppins Medium"/>
            </a:endParaRPr>
          </a:p>
        </p:txBody>
      </p:sp>
      <p:sp>
        <p:nvSpPr>
          <p:cNvPr id="11" name="pole tekstowe 10">
            <a:extLst>
              <a:ext uri="{FF2B5EF4-FFF2-40B4-BE49-F238E27FC236}">
                <a16:creationId xmlns:a16="http://schemas.microsoft.com/office/drawing/2014/main" id="{A57D38F2-A450-41FA-48FF-DE85EEE7AD45}"/>
              </a:ext>
            </a:extLst>
          </p:cNvPr>
          <p:cNvSpPr txBox="1"/>
          <p:nvPr/>
        </p:nvSpPr>
        <p:spPr>
          <a:xfrm>
            <a:off x="9812741" y="2790745"/>
            <a:ext cx="7261128" cy="5588709"/>
          </a:xfrm>
          <a:prstGeom prst="rect">
            <a:avLst/>
          </a:prstGeom>
          <a:noFill/>
        </p:spPr>
        <p:txBody>
          <a:bodyPr wrap="square">
            <a:spAutoFit/>
          </a:bodyPr>
          <a:lstStyle/>
          <a:p>
            <a:pPr>
              <a:lnSpc>
                <a:spcPct val="150000"/>
              </a:lnSpc>
            </a:pPr>
            <a:r>
              <a:rPr lang="pl-PL" sz="2000">
                <a:latin typeface="Poppins" panose="00000500000000000000" pitchFamily="2" charset="-18"/>
                <a:cs typeface="Poppins" panose="00000500000000000000" pitchFamily="2" charset="-18"/>
              </a:rPr>
              <a:t>Opis elementów kabla:</a:t>
            </a:r>
          </a:p>
          <a:p>
            <a:pPr marL="457200" indent="-457200">
              <a:lnSpc>
                <a:spcPct val="150000"/>
              </a:lnSpc>
              <a:buFont typeface="+mj-lt"/>
              <a:buAutoNum type="arabicPeriod"/>
            </a:pPr>
            <a:r>
              <a:rPr lang="pl-PL" sz="2000">
                <a:latin typeface="Poppins" panose="00000500000000000000" pitchFamily="2" charset="-18"/>
                <a:cs typeface="Poppins" panose="00000500000000000000" pitchFamily="2" charset="-18"/>
              </a:rPr>
              <a:t>Żyła przewodząca aluminiowa. </a:t>
            </a:r>
          </a:p>
          <a:p>
            <a:pPr marL="457200" indent="-457200">
              <a:lnSpc>
                <a:spcPct val="150000"/>
              </a:lnSpc>
              <a:buFont typeface="+mj-lt"/>
              <a:buAutoNum type="arabicPeriod"/>
            </a:pPr>
            <a:r>
              <a:rPr lang="pl-PL" sz="2000">
                <a:latin typeface="Poppins" panose="00000500000000000000" pitchFamily="2" charset="-18"/>
                <a:cs typeface="Poppins" panose="00000500000000000000" pitchFamily="2" charset="-18"/>
              </a:rPr>
              <a:t>Warstwa półprzewodząca wewnętrzna. </a:t>
            </a:r>
          </a:p>
          <a:p>
            <a:pPr marL="457200" indent="-457200">
              <a:lnSpc>
                <a:spcPct val="150000"/>
              </a:lnSpc>
              <a:buFont typeface="+mj-lt"/>
              <a:buAutoNum type="arabicPeriod"/>
            </a:pPr>
            <a:r>
              <a:rPr lang="pl-PL" sz="2000">
                <a:latin typeface="Poppins" panose="00000500000000000000" pitchFamily="2" charset="-18"/>
                <a:cs typeface="Poppins" panose="00000500000000000000" pitchFamily="2" charset="-18"/>
              </a:rPr>
              <a:t>Izolacja z polietylenu sieciowanego (XLPE). </a:t>
            </a:r>
          </a:p>
          <a:p>
            <a:pPr marL="457200" indent="-457200">
              <a:lnSpc>
                <a:spcPct val="150000"/>
              </a:lnSpc>
              <a:buFont typeface="+mj-lt"/>
              <a:buAutoNum type="arabicPeriod"/>
            </a:pPr>
            <a:r>
              <a:rPr lang="pl-PL" sz="2000">
                <a:latin typeface="Poppins" panose="00000500000000000000" pitchFamily="2" charset="-18"/>
                <a:cs typeface="Poppins" panose="00000500000000000000" pitchFamily="2" charset="-18"/>
              </a:rPr>
              <a:t>Warstwa półprzewodząca zewnętrzna. </a:t>
            </a:r>
          </a:p>
          <a:p>
            <a:pPr marL="457200" indent="-457200">
              <a:lnSpc>
                <a:spcPct val="150000"/>
              </a:lnSpc>
              <a:buFont typeface="+mj-lt"/>
              <a:buAutoNum type="arabicPeriod"/>
            </a:pPr>
            <a:r>
              <a:rPr lang="pl-PL" sz="2000">
                <a:latin typeface="Poppins" panose="00000500000000000000" pitchFamily="2" charset="-18"/>
                <a:cs typeface="Poppins" panose="00000500000000000000" pitchFamily="2" charset="-18"/>
              </a:rPr>
              <a:t>Uszczelnienie wzdłużne przeciwko wnikaniu wilgoci. </a:t>
            </a:r>
          </a:p>
          <a:p>
            <a:pPr marL="457200" indent="-457200">
              <a:lnSpc>
                <a:spcPct val="150000"/>
              </a:lnSpc>
              <a:buFont typeface="+mj-lt"/>
              <a:buAutoNum type="arabicPeriod"/>
            </a:pPr>
            <a:r>
              <a:rPr lang="pl-PL" sz="2000">
                <a:latin typeface="Poppins" panose="00000500000000000000" pitchFamily="2" charset="-18"/>
                <a:cs typeface="Poppins" panose="00000500000000000000" pitchFamily="2" charset="-18"/>
              </a:rPr>
              <a:t>Żyła powrotna z drutów miedzianych oraz taśmy miedzianej. </a:t>
            </a:r>
          </a:p>
          <a:p>
            <a:pPr marL="457200" indent="-457200">
              <a:lnSpc>
                <a:spcPct val="150000"/>
              </a:lnSpc>
              <a:buFont typeface="+mj-lt"/>
              <a:buAutoNum type="arabicPeriod"/>
            </a:pPr>
            <a:r>
              <a:rPr lang="pl-PL" sz="2000">
                <a:latin typeface="Poppins" panose="00000500000000000000" pitchFamily="2" charset="-18"/>
                <a:cs typeface="Poppins" panose="00000500000000000000" pitchFamily="2" charset="-18"/>
              </a:rPr>
              <a:t>Uszczelnienie wzdłużne przeciwko wnikaniu wilgoci. </a:t>
            </a:r>
          </a:p>
          <a:p>
            <a:pPr marL="457200" indent="-457200">
              <a:lnSpc>
                <a:spcPct val="150000"/>
              </a:lnSpc>
              <a:buFont typeface="+mj-lt"/>
              <a:buAutoNum type="arabicPeriod"/>
            </a:pPr>
            <a:r>
              <a:rPr lang="pl-PL" sz="2000">
                <a:latin typeface="Poppins" panose="00000500000000000000" pitchFamily="2" charset="-18"/>
                <a:cs typeface="Poppins" panose="00000500000000000000" pitchFamily="2" charset="-18"/>
              </a:rPr>
              <a:t>Folia aluminiowa - promieniowe uszczelnienie przeciwko wnikaniu wilgoci. </a:t>
            </a:r>
          </a:p>
          <a:p>
            <a:pPr marL="457200" indent="-457200">
              <a:lnSpc>
                <a:spcPct val="150000"/>
              </a:lnSpc>
              <a:buFont typeface="+mj-lt"/>
              <a:buAutoNum type="arabicPeriod"/>
            </a:pPr>
            <a:r>
              <a:rPr lang="pl-PL" sz="2000">
                <a:latin typeface="Poppins" panose="00000500000000000000" pitchFamily="2" charset="-18"/>
                <a:cs typeface="Poppins" panose="00000500000000000000" pitchFamily="2" charset="-18"/>
              </a:rPr>
              <a:t>Powłoka zewnętrzna z polietylenu PE. </a:t>
            </a:r>
          </a:p>
        </p:txBody>
      </p:sp>
    </p:spTree>
    <p:extLst>
      <p:ext uri="{BB962C8B-B14F-4D97-AF65-F5344CB8AC3E}">
        <p14:creationId xmlns:p14="http://schemas.microsoft.com/office/powerpoint/2010/main" val="119889832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2AA60DE-80C9-B723-3A77-C324D373B7DF}"/>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FA0E5AA-9C31-CDF4-4692-B36A8A8B9379}"/>
              </a:ext>
            </a:extLst>
          </p:cNvPr>
          <p:cNvSpPr txBox="1"/>
          <p:nvPr/>
        </p:nvSpPr>
        <p:spPr>
          <a:xfrm>
            <a:off x="1113900"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4B550E55-95AE-1200-139A-3B55B5F70073}"/>
              </a:ext>
            </a:extLst>
          </p:cNvPr>
          <p:cNvSpPr txBox="1"/>
          <p:nvPr/>
        </p:nvSpPr>
        <p:spPr>
          <a:xfrm>
            <a:off x="1113900" y="1294039"/>
            <a:ext cx="14775315" cy="8309967"/>
          </a:xfrm>
          <a:prstGeom prst="rect">
            <a:avLst/>
          </a:prstGeom>
          <a:noFill/>
          <a:ln>
            <a:noFill/>
          </a:ln>
        </p:spPr>
        <p:txBody>
          <a:bodyPr spcFirstLastPara="1" wrap="square" lIns="0" tIns="0" rIns="0" bIns="0" anchor="t" anchorCtr="0">
            <a:spAutoFit/>
          </a:bodyPr>
          <a:lstStyle/>
          <a:p>
            <a:pPr marL="0" marR="0" lvl="0" indent="0" algn="just" rtl="0">
              <a:lnSpc>
                <a:spcPct val="15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UWAGI OGÓLNE</a:t>
            </a:r>
            <a:endParaRPr lang="pl-PL" sz="2000">
              <a:latin typeface="Poppins" panose="00000500000000000000" pitchFamily="2" charset="-18"/>
              <a:ea typeface="Poppins Medium"/>
              <a:cs typeface="Poppins" panose="00000500000000000000" pitchFamily="2" charset="-18"/>
              <a:sym typeface="Poppins Medium"/>
            </a:endParaRP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montaż może być przeprowadzony przez osoby posiadające odpowiednie uprawnienia i umiejętności oraz posiadające certyfikat producenta potwierdzający przeszkolenie w zakresie montażu przedmiotowego asortymentu,</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zawsze należy upewnić się, że kabel jest wyłączony spod napięcia,</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należy przestrzegać kolejności czynności wymienionych w instrukcji montażu,</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dopuszczalna rekomendowana tolerancja w wymiarach przygotowania kabla wynosi ± 5 mm,</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do usuwania wytłoczonego ekranu z izolacji kabli należy stosować narzędzie do ścinania obrotowego (korowarkę) o takich właściwościach, aby grubość ścinanej wraz z ekranem warstwy izolacji polietylenowej była nie większa niż 0,3 mm oraz aby kąt ściętej krawędzi pozostawionej części ekranu, liczony od osi kabla nie był większy niż 30º,</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do obkurczania używać palnik gazowy lub dmuchawę na gorące powietrze,</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mufę należy obkurczać używając łagodnego, żółtego płomienia. Nie używać zbyt dużego lub ostrego płomienia,</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ustawiać płomień palnika lub dmuchawę w kierunku obkurczania,</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obkurczać równomiernie cały czas poruszając palnikiem po powierzchni rury, aby nie spowodować miejscowych przegrzań,</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jeśli rura na swoim końcu wywija się, należy ją wyprostować, przez działanie płomieniem z przeciwnej strony,</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upewnić się, że wszystkie elementy termokurczliwe są obkurczone w regularny sposób bez fałd i wybrzuszeń,</a:t>
            </a:r>
          </a:p>
          <a:p>
            <a:pPr marL="342900" marR="0" lvl="0" indent="-342900" algn="just"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przed poddaniem złącza naprężeniem mechanicznym odczekać do jego ostygnięcia</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31192015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3DABAC5-E91C-798D-7C3C-449C47A9D302}"/>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B699D4B-0CDE-0250-ED64-451815D684BD}"/>
              </a:ext>
            </a:extLst>
          </p:cNvPr>
          <p:cNvSpPr txBox="1"/>
          <p:nvPr/>
        </p:nvSpPr>
        <p:spPr>
          <a:xfrm>
            <a:off x="1182128"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24C5C159-0862-E75E-DE45-0C459127190A}"/>
              </a:ext>
            </a:extLst>
          </p:cNvPr>
          <p:cNvSpPr txBox="1"/>
          <p:nvPr/>
        </p:nvSpPr>
        <p:spPr>
          <a:xfrm>
            <a:off x="2956951" y="6978895"/>
            <a:ext cx="14569995" cy="461665"/>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1.1 Ułożyć kable z zakładką około 800 mm i oznaczyć środek połączenia</a:t>
            </a:r>
            <a:endParaRPr sz="2000">
              <a:latin typeface="Poppins" panose="00000500000000000000" pitchFamily="2" charset="-18"/>
              <a:ea typeface="Poppins Medium"/>
              <a:cs typeface="Poppins" panose="00000500000000000000" pitchFamily="2" charset="-18"/>
              <a:sym typeface="Poppins Medium"/>
            </a:endParaRPr>
          </a:p>
        </p:txBody>
      </p:sp>
      <p:pic>
        <p:nvPicPr>
          <p:cNvPr id="7" name="Obraz 6">
            <a:extLst>
              <a:ext uri="{FF2B5EF4-FFF2-40B4-BE49-F238E27FC236}">
                <a16:creationId xmlns:a16="http://schemas.microsoft.com/office/drawing/2014/main" id="{5BFD7291-6A17-D0D6-770D-A8F7698C6CB1}"/>
              </a:ext>
            </a:extLst>
          </p:cNvPr>
          <p:cNvPicPr>
            <a:picLocks noChangeAspect="1"/>
          </p:cNvPicPr>
          <p:nvPr/>
        </p:nvPicPr>
        <p:blipFill>
          <a:blip r:embed="rId3"/>
          <a:stretch>
            <a:fillRect/>
          </a:stretch>
        </p:blipFill>
        <p:spPr>
          <a:xfrm>
            <a:off x="2842306" y="1866125"/>
            <a:ext cx="9391506" cy="4695755"/>
          </a:xfrm>
          <a:prstGeom prst="rect">
            <a:avLst/>
          </a:prstGeom>
        </p:spPr>
      </p:pic>
    </p:spTree>
    <p:extLst>
      <p:ext uri="{BB962C8B-B14F-4D97-AF65-F5344CB8AC3E}">
        <p14:creationId xmlns:p14="http://schemas.microsoft.com/office/powerpoint/2010/main" val="415985667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9819CB6-A4C7-9819-41AC-0E4DE01B466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B228DF5-B569-7D02-40D3-5ADB1A98184F}"/>
              </a:ext>
            </a:extLst>
          </p:cNvPr>
          <p:cNvSpPr txBox="1"/>
          <p:nvPr/>
        </p:nvSpPr>
        <p:spPr>
          <a:xfrm>
            <a:off x="1129812" y="328788"/>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9F71FC74-9261-51CE-82EC-BE8C8D10E509}"/>
              </a:ext>
            </a:extLst>
          </p:cNvPr>
          <p:cNvPicPr>
            <a:picLocks noChangeAspect="1"/>
          </p:cNvPicPr>
          <p:nvPr/>
        </p:nvPicPr>
        <p:blipFill>
          <a:blip r:embed="rId3"/>
          <a:stretch>
            <a:fillRect/>
          </a:stretch>
        </p:blipFill>
        <p:spPr>
          <a:xfrm>
            <a:off x="2445680" y="2800959"/>
            <a:ext cx="11844073" cy="3084394"/>
          </a:xfrm>
          <a:prstGeom prst="rect">
            <a:avLst/>
          </a:prstGeom>
        </p:spPr>
      </p:pic>
      <p:sp>
        <p:nvSpPr>
          <p:cNvPr id="5" name="Google Shape;111;p15">
            <a:extLst>
              <a:ext uri="{FF2B5EF4-FFF2-40B4-BE49-F238E27FC236}">
                <a16:creationId xmlns:a16="http://schemas.microsoft.com/office/drawing/2014/main" id="{6BF31905-41DD-0D0A-E2D3-6EC3B913AA13}"/>
              </a:ext>
            </a:extLst>
          </p:cNvPr>
          <p:cNvSpPr txBox="1"/>
          <p:nvPr/>
        </p:nvSpPr>
        <p:spPr>
          <a:xfrm>
            <a:off x="1129812" y="1559110"/>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b="1">
                <a:latin typeface="Poppins" panose="00000500000000000000" pitchFamily="2" charset="-18"/>
                <a:ea typeface="Poppins Medium"/>
                <a:cs typeface="Poppins" panose="00000500000000000000" pitchFamily="2" charset="-18"/>
                <a:sym typeface="Poppins Medium"/>
              </a:rPr>
              <a:t>PRZYGOTOWANIE KABLA O IZOLACJI PAPIEROWO - OLEJOWEJ</a:t>
            </a:r>
            <a:endParaRPr sz="800" b="1">
              <a:latin typeface="Poppins" panose="00000500000000000000" pitchFamily="2" charset="-18"/>
              <a:ea typeface="Poppins Medium"/>
              <a:cs typeface="Poppins" panose="00000500000000000000" pitchFamily="2" charset="-18"/>
              <a:sym typeface="Poppins Medium"/>
            </a:endParaRPr>
          </a:p>
        </p:txBody>
      </p:sp>
      <p:sp>
        <p:nvSpPr>
          <p:cNvPr id="6" name="Google Shape;111;p15">
            <a:extLst>
              <a:ext uri="{FF2B5EF4-FFF2-40B4-BE49-F238E27FC236}">
                <a16:creationId xmlns:a16="http://schemas.microsoft.com/office/drawing/2014/main" id="{1B28E6FC-3B4F-1030-D953-EC68B69C5025}"/>
              </a:ext>
            </a:extLst>
          </p:cNvPr>
          <p:cNvSpPr txBox="1"/>
          <p:nvPr/>
        </p:nvSpPr>
        <p:spPr>
          <a:xfrm>
            <a:off x="2038363" y="6720937"/>
            <a:ext cx="14569995" cy="2308324"/>
          </a:xfrm>
          <a:prstGeom prst="rect">
            <a:avLst/>
          </a:prstGeom>
          <a:noFill/>
          <a:ln>
            <a:noFill/>
          </a:ln>
        </p:spPr>
        <p:txBody>
          <a:bodyPr spcFirstLastPara="1" wrap="square" lIns="0" tIns="0" rIns="0" bIns="0" anchor="t" anchorCtr="0">
            <a:spAutoFit/>
          </a:bodyPr>
          <a:lstStyle/>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2.1 Usunąć powłokę, zewnętrzną, pancerz oraz powłokę ołowianą według podanych wymiarów. Na krawędzi pancerza wykonać przewiązkę z drutu. Rozchylić lekko krawędzie powłoki ołowianej, tak aby uformować kształt kielicha.</a:t>
            </a:r>
          </a:p>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2.2 Usunąć ekran oraz pierwsze dwie warstwy izolacji pozostawiając go na odcinku 190 mm od krawędzi powłoki ołowianej.</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243864439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E5F44E0-887F-FC49-D620-90D55B6C89A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00A83533-2B38-AF30-D675-CD143C071F8C}"/>
              </a:ext>
            </a:extLst>
          </p:cNvPr>
          <p:cNvSpPr txBox="1"/>
          <p:nvPr/>
        </p:nvSpPr>
        <p:spPr>
          <a:xfrm>
            <a:off x="1303170" y="213528"/>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6" name="Google Shape;111;p15">
            <a:extLst>
              <a:ext uri="{FF2B5EF4-FFF2-40B4-BE49-F238E27FC236}">
                <a16:creationId xmlns:a16="http://schemas.microsoft.com/office/drawing/2014/main" id="{33C7B005-74E6-6F07-6D8B-C901041CB294}"/>
              </a:ext>
            </a:extLst>
          </p:cNvPr>
          <p:cNvSpPr txBox="1"/>
          <p:nvPr/>
        </p:nvSpPr>
        <p:spPr>
          <a:xfrm>
            <a:off x="1859001" y="3717302"/>
            <a:ext cx="14668438"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3.1 Nasunąć na zaizolowane żyły, aż do miejsca ich rozgałęzienia, a następnie obkurczyć przezroczyste rurki olejoodporne.</a:t>
            </a:r>
            <a:endParaRPr sz="20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A4B37BDB-B49E-E13D-3F21-1BCE1D7386A1}"/>
              </a:ext>
            </a:extLst>
          </p:cNvPr>
          <p:cNvPicPr>
            <a:picLocks noChangeAspect="1"/>
          </p:cNvPicPr>
          <p:nvPr/>
        </p:nvPicPr>
        <p:blipFill>
          <a:blip r:embed="rId3"/>
          <a:stretch>
            <a:fillRect/>
          </a:stretch>
        </p:blipFill>
        <p:spPr>
          <a:xfrm>
            <a:off x="3035222" y="1120841"/>
            <a:ext cx="10639836" cy="2567565"/>
          </a:xfrm>
          <a:prstGeom prst="rect">
            <a:avLst/>
          </a:prstGeom>
        </p:spPr>
      </p:pic>
      <p:pic>
        <p:nvPicPr>
          <p:cNvPr id="8" name="Obraz 7">
            <a:extLst>
              <a:ext uri="{FF2B5EF4-FFF2-40B4-BE49-F238E27FC236}">
                <a16:creationId xmlns:a16="http://schemas.microsoft.com/office/drawing/2014/main" id="{7DCA356D-A39F-2E22-3FE9-66BDE084BA53}"/>
              </a:ext>
            </a:extLst>
          </p:cNvPr>
          <p:cNvPicPr>
            <a:picLocks noChangeAspect="1"/>
          </p:cNvPicPr>
          <p:nvPr/>
        </p:nvPicPr>
        <p:blipFill>
          <a:blip r:embed="rId4"/>
          <a:stretch>
            <a:fillRect/>
          </a:stretch>
        </p:blipFill>
        <p:spPr>
          <a:xfrm>
            <a:off x="3035221" y="4598622"/>
            <a:ext cx="10257697" cy="2573421"/>
          </a:xfrm>
          <a:prstGeom prst="rect">
            <a:avLst/>
          </a:prstGeom>
        </p:spPr>
      </p:pic>
      <p:sp>
        <p:nvSpPr>
          <p:cNvPr id="9" name="Google Shape;111;p15">
            <a:extLst>
              <a:ext uri="{FF2B5EF4-FFF2-40B4-BE49-F238E27FC236}">
                <a16:creationId xmlns:a16="http://schemas.microsoft.com/office/drawing/2014/main" id="{48C7208E-2A62-CB79-6CFA-D9CD466C5D57}"/>
              </a:ext>
            </a:extLst>
          </p:cNvPr>
          <p:cNvSpPr txBox="1"/>
          <p:nvPr/>
        </p:nvSpPr>
        <p:spPr>
          <a:xfrm>
            <a:off x="1859002" y="7172043"/>
            <a:ext cx="13876868" cy="2769989"/>
          </a:xfrm>
          <a:prstGeom prst="rect">
            <a:avLst/>
          </a:prstGeom>
          <a:noFill/>
          <a:ln>
            <a:noFill/>
          </a:ln>
        </p:spPr>
        <p:txBody>
          <a:bodyPr spcFirstLastPara="1" wrap="square" lIns="0" tIns="0" rIns="0" bIns="0" anchor="t" anchorCtr="0">
            <a:spAutoFit/>
          </a:bodyPr>
          <a:lstStyle/>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4.1 Na obkurczone uprzednio rurki olejoodporne nasunąć rurki półprzewodzące, a następnie obkurczyć je rozpoczynając od miejsca rozgałęzienia się żył.</a:t>
            </a:r>
          </a:p>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4.2 w miejscu rozgałęzienia się żył wykonać uszczelnienie z kilku warstw żółtego wypełniacza sterującego, a następnie nawinąć dwie warstwy taśmy półprzewodzącej zaczynając 10 mm na powłoce ołowianej i kończąc 30 mm na obkurczonych uprzednio rurkach półprzewodzących.</a:t>
            </a:r>
          </a:p>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4.3 Usunąć izolację na odcinku L zgodnie z wymiarem podanym na stronie  2.</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366781393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571AAEF-DA45-0214-DB69-0B0439E475F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FCD9E73A-5D94-8471-94E9-CC8C2C3FEEED}"/>
              </a:ext>
            </a:extLst>
          </p:cNvPr>
          <p:cNvSpPr txBox="1"/>
          <p:nvPr/>
        </p:nvSpPr>
        <p:spPr>
          <a:xfrm>
            <a:off x="1131862" y="181840"/>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5BBE33F8-2EC8-71A0-1CD5-9FCCE1C4E985}"/>
              </a:ext>
            </a:extLst>
          </p:cNvPr>
          <p:cNvPicPr>
            <a:picLocks noChangeAspect="1"/>
          </p:cNvPicPr>
          <p:nvPr/>
        </p:nvPicPr>
        <p:blipFill>
          <a:blip r:embed="rId3"/>
          <a:stretch>
            <a:fillRect/>
          </a:stretch>
        </p:blipFill>
        <p:spPr>
          <a:xfrm>
            <a:off x="3434340" y="2288498"/>
            <a:ext cx="11419320" cy="3194069"/>
          </a:xfrm>
          <a:prstGeom prst="rect">
            <a:avLst/>
          </a:prstGeom>
        </p:spPr>
      </p:pic>
      <p:sp>
        <p:nvSpPr>
          <p:cNvPr id="2" name="Google Shape;111;p15">
            <a:extLst>
              <a:ext uri="{FF2B5EF4-FFF2-40B4-BE49-F238E27FC236}">
                <a16:creationId xmlns:a16="http://schemas.microsoft.com/office/drawing/2014/main" id="{91B0EC05-4619-7FB5-8152-DFD02A02CE72}"/>
              </a:ext>
            </a:extLst>
          </p:cNvPr>
          <p:cNvSpPr txBox="1"/>
          <p:nvPr/>
        </p:nvSpPr>
        <p:spPr>
          <a:xfrm>
            <a:off x="2064020" y="6216541"/>
            <a:ext cx="13825195" cy="2308324"/>
          </a:xfrm>
          <a:prstGeom prst="rect">
            <a:avLst/>
          </a:prstGeom>
          <a:noFill/>
          <a:ln>
            <a:noFill/>
          </a:ln>
        </p:spPr>
        <p:txBody>
          <a:bodyPr spcFirstLastPara="1" wrap="square" lIns="0" tIns="0" rIns="0" bIns="0" anchor="t" anchorCtr="0">
            <a:spAutoFit/>
          </a:bodyPr>
          <a:lstStyle/>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5.1 Nasunąć aż do miejsca rozgałęzienia się żył termokurczliwą </a:t>
            </a:r>
            <a:r>
              <a:rPr lang="pl-PL" sz="2000" err="1">
                <a:latin typeface="Poppins" panose="00000500000000000000" pitchFamily="2" charset="-18"/>
                <a:ea typeface="Poppins Medium"/>
                <a:cs typeface="Poppins" panose="00000500000000000000" pitchFamily="2" charset="-18"/>
                <a:sym typeface="Poppins Medium"/>
              </a:rPr>
              <a:t>głowiczkę</a:t>
            </a:r>
            <a:r>
              <a:rPr lang="pl-PL" sz="2000">
                <a:latin typeface="Poppins" panose="00000500000000000000" pitchFamily="2" charset="-18"/>
                <a:ea typeface="Poppins Medium"/>
                <a:cs typeface="Poppins" panose="00000500000000000000" pitchFamily="2" charset="-18"/>
                <a:sym typeface="Poppins Medium"/>
              </a:rPr>
              <a:t> trójpalczastą A, a następnie obkurczyć rozpoczynając od środkowej części.</a:t>
            </a:r>
          </a:p>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5.2 W przypadku zastosowania adapterów do żył o przekrojach 25 mm</a:t>
            </a:r>
            <a:r>
              <a:rPr lang="pl-PL" sz="2000" baseline="30000">
                <a:latin typeface="Poppins" panose="00000500000000000000" pitchFamily="2" charset="-18"/>
                <a:ea typeface="Poppins Medium"/>
                <a:cs typeface="Poppins" panose="00000500000000000000" pitchFamily="2" charset="-18"/>
                <a:sym typeface="Poppins Medium"/>
              </a:rPr>
              <a:t>2</a:t>
            </a:r>
            <a:r>
              <a:rPr lang="pl-PL" sz="2000">
                <a:latin typeface="Poppins" panose="00000500000000000000" pitchFamily="2" charset="-18"/>
                <a:ea typeface="Poppins Medium"/>
                <a:cs typeface="Poppins" panose="00000500000000000000" pitchFamily="2" charset="-18"/>
                <a:sym typeface="Poppins Medium"/>
              </a:rPr>
              <a:t>, nasunąć je na żyły i obkurczyć zgodnie z rysunkiem. Przestrzeń pomiędzy adapterem i rurką półprzewodzącą wypełnić żółtą taśmą sterującą.</a:t>
            </a:r>
            <a:r>
              <a:rPr lang="pl-PL" sz="2000" baseline="30000">
                <a:latin typeface="Poppins" panose="00000500000000000000" pitchFamily="2" charset="-18"/>
                <a:ea typeface="Poppins Medium"/>
                <a:cs typeface="Poppins" panose="00000500000000000000" pitchFamily="2" charset="-18"/>
                <a:sym typeface="Poppins Medium"/>
              </a:rPr>
              <a:t> </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236415318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F4442EF-DA9F-24F0-E979-3F0CA67F509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695475A-4683-E4EC-484B-761837FC90C7}"/>
              </a:ext>
            </a:extLst>
          </p:cNvPr>
          <p:cNvSpPr txBox="1"/>
          <p:nvPr/>
        </p:nvSpPr>
        <p:spPr>
          <a:xfrm>
            <a:off x="1157107" y="247243"/>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2" name="Google Shape;111;p15">
            <a:extLst>
              <a:ext uri="{FF2B5EF4-FFF2-40B4-BE49-F238E27FC236}">
                <a16:creationId xmlns:a16="http://schemas.microsoft.com/office/drawing/2014/main" id="{A30EF266-ECD0-ED0E-CE97-35741E7B188E}"/>
              </a:ext>
            </a:extLst>
          </p:cNvPr>
          <p:cNvSpPr txBox="1"/>
          <p:nvPr/>
        </p:nvSpPr>
        <p:spPr>
          <a:xfrm>
            <a:off x="1157107" y="1033612"/>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b="1">
                <a:latin typeface="Poppins" panose="00000500000000000000" pitchFamily="2" charset="-18"/>
                <a:ea typeface="Poppins Medium"/>
                <a:cs typeface="Poppins" panose="00000500000000000000" pitchFamily="2" charset="-18"/>
                <a:sym typeface="Poppins Medium"/>
              </a:rPr>
              <a:t>PRZYGOTOWANIE KABLA O IZOLACJI Z TWORZYW SZTUCZNYCH</a:t>
            </a:r>
            <a:endParaRPr sz="800" b="1">
              <a:latin typeface="Poppins" panose="00000500000000000000" pitchFamily="2" charset="-18"/>
              <a:ea typeface="Poppins Medium"/>
              <a:cs typeface="Poppins" panose="00000500000000000000" pitchFamily="2" charset="-18"/>
              <a:sym typeface="Poppins Medium"/>
            </a:endParaRPr>
          </a:p>
        </p:txBody>
      </p:sp>
      <p:pic>
        <p:nvPicPr>
          <p:cNvPr id="5" name="Obraz 4">
            <a:extLst>
              <a:ext uri="{FF2B5EF4-FFF2-40B4-BE49-F238E27FC236}">
                <a16:creationId xmlns:a16="http://schemas.microsoft.com/office/drawing/2014/main" id="{1C2E72BB-31D7-9B16-F1AF-65DD47834354}"/>
              </a:ext>
            </a:extLst>
          </p:cNvPr>
          <p:cNvPicPr>
            <a:picLocks noChangeAspect="1"/>
          </p:cNvPicPr>
          <p:nvPr/>
        </p:nvPicPr>
        <p:blipFill>
          <a:blip r:embed="rId3"/>
          <a:stretch>
            <a:fillRect/>
          </a:stretch>
        </p:blipFill>
        <p:spPr>
          <a:xfrm>
            <a:off x="3604181" y="1684559"/>
            <a:ext cx="10371128" cy="3779310"/>
          </a:xfrm>
          <a:prstGeom prst="rect">
            <a:avLst/>
          </a:prstGeom>
        </p:spPr>
      </p:pic>
      <p:sp>
        <p:nvSpPr>
          <p:cNvPr id="7" name="Google Shape;111;p15">
            <a:extLst>
              <a:ext uri="{FF2B5EF4-FFF2-40B4-BE49-F238E27FC236}">
                <a16:creationId xmlns:a16="http://schemas.microsoft.com/office/drawing/2014/main" id="{F34F6ED3-1F21-E338-1EDB-26837A4EBB3B}"/>
              </a:ext>
            </a:extLst>
          </p:cNvPr>
          <p:cNvSpPr txBox="1"/>
          <p:nvPr/>
        </p:nvSpPr>
        <p:spPr>
          <a:xfrm>
            <a:off x="1687689" y="5708551"/>
            <a:ext cx="14204111" cy="4154984"/>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6.1 Nasunąć na kable termokurczliwa </a:t>
            </a:r>
            <a:r>
              <a:rPr lang="pl-PL" sz="2000" err="1">
                <a:latin typeface="Poppins" panose="00000500000000000000" pitchFamily="2" charset="-18"/>
                <a:ea typeface="Poppins Medium"/>
                <a:cs typeface="Poppins" panose="00000500000000000000" pitchFamily="2" charset="-18"/>
                <a:sym typeface="Poppins Medium"/>
              </a:rPr>
              <a:t>głowiczkę</a:t>
            </a:r>
            <a:r>
              <a:rPr lang="pl-PL" sz="2000">
                <a:latin typeface="Poppins" panose="00000500000000000000" pitchFamily="2" charset="-18"/>
                <a:ea typeface="Poppins Medium"/>
                <a:cs typeface="Poppins" panose="00000500000000000000" pitchFamily="2" charset="-18"/>
                <a:sym typeface="Poppins Medium"/>
              </a:rPr>
              <a:t> trójpalczastą B tak, aby jej gówna część była zwrócona w stronę końców kabli, a każdy z kabli przechodził przez jeden z palców i umieścić ją w pozycji tymczasowej około 1500 mm od końców kabli.</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6.2 Usunąć powłokę zewnętrzna na odcinku 1000 mm.</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6.3 Skrócić kabel tak, aby uzyskać zapas drutów żyły powrotnej do połączenia z powłoką ołowianą i pancerzem kabla o izolacji papierowo – olejowej.</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6.4 Przymocować druty żyły powrotnej do powłoki kabla przy pomocy przewiązki z drutu w odległości około 20 mm od jej krawędzi.</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6.5 Usunąć ekran półprzewodzący i izolację według podanych wymiarów.</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38333079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C37F06C-FB1F-1A13-7944-134212B8937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5D58167-9E03-9876-1A2E-59AEF57FA40D}"/>
              </a:ext>
            </a:extLst>
          </p:cNvPr>
          <p:cNvSpPr txBox="1"/>
          <p:nvPr/>
        </p:nvSpPr>
        <p:spPr>
          <a:xfrm>
            <a:off x="1157107" y="169914"/>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2" name="Google Shape;111;p15">
            <a:extLst>
              <a:ext uri="{FF2B5EF4-FFF2-40B4-BE49-F238E27FC236}">
                <a16:creationId xmlns:a16="http://schemas.microsoft.com/office/drawing/2014/main" id="{E8CB641D-6F5D-80E4-5B1D-03D2B495AC18}"/>
              </a:ext>
            </a:extLst>
          </p:cNvPr>
          <p:cNvSpPr txBox="1"/>
          <p:nvPr/>
        </p:nvSpPr>
        <p:spPr>
          <a:xfrm>
            <a:off x="1157107" y="1033612"/>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b="1">
                <a:latin typeface="Poppins" panose="00000500000000000000" pitchFamily="2" charset="-18"/>
                <a:ea typeface="Poppins Medium"/>
                <a:cs typeface="Poppins" panose="00000500000000000000" pitchFamily="2" charset="-18"/>
                <a:sym typeface="Poppins Medium"/>
              </a:rPr>
              <a:t>POŁĄCZENIE ŻYŁ ROBOCZYCH KABLI</a:t>
            </a:r>
            <a:endParaRPr sz="800" b="1">
              <a:latin typeface="Poppins" panose="00000500000000000000" pitchFamily="2" charset="-18"/>
              <a:ea typeface="Poppins Medium"/>
              <a:cs typeface="Poppins" panose="00000500000000000000" pitchFamily="2" charset="-18"/>
              <a:sym typeface="Poppins Medium"/>
            </a:endParaRPr>
          </a:p>
        </p:txBody>
      </p:sp>
      <p:sp>
        <p:nvSpPr>
          <p:cNvPr id="7" name="Google Shape;111;p15">
            <a:extLst>
              <a:ext uri="{FF2B5EF4-FFF2-40B4-BE49-F238E27FC236}">
                <a16:creationId xmlns:a16="http://schemas.microsoft.com/office/drawing/2014/main" id="{45E4E9E8-CCFD-3E02-D393-6812CAEA78C6}"/>
              </a:ext>
            </a:extLst>
          </p:cNvPr>
          <p:cNvSpPr txBox="1"/>
          <p:nvPr/>
        </p:nvSpPr>
        <p:spPr>
          <a:xfrm>
            <a:off x="2200498" y="6174083"/>
            <a:ext cx="14204111" cy="2769989"/>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7.1 Nasunąć zewnętrzne, osłonowe rury termokurczliwe na połączenie i umieścić ja tymczasowo na powłoce kabla o izolacji papierowo-olejowej.</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7.2 Na każdym z odcinków kabla o izolacji z tworzyw sztucznych nasunąć rurkę sterującą, czerwoną rurę izolacyjną oraz prefabrykat dwuwarstwowy (czerwony/czarny).</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7.3 Połączyć żyły robocze kabli przy użyciu złączek zaprasowanych lub śrubowych.</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7.4 Usnąć nadmiar pasty stykowej, wygładzić i oczyścić złączki.</a:t>
            </a:r>
          </a:p>
        </p:txBody>
      </p:sp>
      <p:pic>
        <p:nvPicPr>
          <p:cNvPr id="4" name="Obraz 3">
            <a:extLst>
              <a:ext uri="{FF2B5EF4-FFF2-40B4-BE49-F238E27FC236}">
                <a16:creationId xmlns:a16="http://schemas.microsoft.com/office/drawing/2014/main" id="{AC28BA40-FC11-680D-8711-5B2551678886}"/>
              </a:ext>
            </a:extLst>
          </p:cNvPr>
          <p:cNvPicPr>
            <a:picLocks noChangeAspect="1"/>
          </p:cNvPicPr>
          <p:nvPr/>
        </p:nvPicPr>
        <p:blipFill>
          <a:blip r:embed="rId3"/>
          <a:stretch>
            <a:fillRect/>
          </a:stretch>
        </p:blipFill>
        <p:spPr>
          <a:xfrm>
            <a:off x="3095726" y="2083899"/>
            <a:ext cx="11535245" cy="2746487"/>
          </a:xfrm>
          <a:prstGeom prst="rect">
            <a:avLst/>
          </a:prstGeom>
        </p:spPr>
      </p:pic>
    </p:spTree>
    <p:extLst>
      <p:ext uri="{BB962C8B-B14F-4D97-AF65-F5344CB8AC3E}">
        <p14:creationId xmlns:p14="http://schemas.microsoft.com/office/powerpoint/2010/main" val="29458868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EB5408C-3C5A-7A1B-6EEE-7EBDB42EED0C}"/>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0DAE147A-365C-1E78-92CE-CB8C95B80707}"/>
              </a:ext>
            </a:extLst>
          </p:cNvPr>
          <p:cNvSpPr txBox="1"/>
          <p:nvPr/>
        </p:nvSpPr>
        <p:spPr>
          <a:xfrm>
            <a:off x="1157107" y="178854"/>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2" name="Google Shape;111;p15">
            <a:extLst>
              <a:ext uri="{FF2B5EF4-FFF2-40B4-BE49-F238E27FC236}">
                <a16:creationId xmlns:a16="http://schemas.microsoft.com/office/drawing/2014/main" id="{58DEB2F7-3C9D-B263-98DA-BE9D3D75671A}"/>
              </a:ext>
            </a:extLst>
          </p:cNvPr>
          <p:cNvSpPr txBox="1"/>
          <p:nvPr/>
        </p:nvSpPr>
        <p:spPr>
          <a:xfrm>
            <a:off x="1157107" y="1033612"/>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b="1">
                <a:latin typeface="Poppins" panose="00000500000000000000" pitchFamily="2" charset="-18"/>
                <a:ea typeface="Poppins Medium"/>
                <a:cs typeface="Poppins" panose="00000500000000000000" pitchFamily="2" charset="-18"/>
                <a:sym typeface="Poppins Medium"/>
              </a:rPr>
              <a:t>ODTWORZENIE IZOLACJI EKRANÓW</a:t>
            </a:r>
            <a:endParaRPr sz="800" b="1">
              <a:latin typeface="Poppins" panose="00000500000000000000" pitchFamily="2" charset="-18"/>
              <a:ea typeface="Poppins Medium"/>
              <a:cs typeface="Poppins" panose="00000500000000000000" pitchFamily="2" charset="-18"/>
              <a:sym typeface="Poppins Medium"/>
            </a:endParaRPr>
          </a:p>
        </p:txBody>
      </p:sp>
      <p:sp>
        <p:nvSpPr>
          <p:cNvPr id="7" name="Google Shape;111;p15">
            <a:extLst>
              <a:ext uri="{FF2B5EF4-FFF2-40B4-BE49-F238E27FC236}">
                <a16:creationId xmlns:a16="http://schemas.microsoft.com/office/drawing/2014/main" id="{728EC3D5-A9F3-56EE-4CD3-2AD8B2B59369}"/>
              </a:ext>
            </a:extLst>
          </p:cNvPr>
          <p:cNvSpPr txBox="1"/>
          <p:nvPr/>
        </p:nvSpPr>
        <p:spPr>
          <a:xfrm>
            <a:off x="2041944" y="3814584"/>
            <a:ext cx="14204111" cy="1846659"/>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8.1 Nawinąć taśmę sterującą na krawędziach ekranów półprzewodzących kabli o izolacji tworzywowej oraz na krawędziach rurek półprzewodzących na żyłach kabla o izolacji papierowo-olejowej zgodnie z rysunkiem.</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8.2 Nawinąć złączki po dwie warstwy żółtej taśmy sterującej, zachodząc po 10 mm na izolację kabli.</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8.3 Nanieść cienka warstwę smaru silikonowego na izolację kabla tworzywowego i rurkę olejoodporną..</a:t>
            </a:r>
          </a:p>
        </p:txBody>
      </p:sp>
      <p:pic>
        <p:nvPicPr>
          <p:cNvPr id="5" name="Obraz 4">
            <a:extLst>
              <a:ext uri="{FF2B5EF4-FFF2-40B4-BE49-F238E27FC236}">
                <a16:creationId xmlns:a16="http://schemas.microsoft.com/office/drawing/2014/main" id="{DBAA0817-4EBD-5C08-31A3-E616B1E66370}"/>
              </a:ext>
            </a:extLst>
          </p:cNvPr>
          <p:cNvPicPr>
            <a:picLocks noChangeAspect="1"/>
          </p:cNvPicPr>
          <p:nvPr/>
        </p:nvPicPr>
        <p:blipFill>
          <a:blip r:embed="rId3"/>
          <a:stretch>
            <a:fillRect/>
          </a:stretch>
        </p:blipFill>
        <p:spPr>
          <a:xfrm>
            <a:off x="3725839" y="1931759"/>
            <a:ext cx="10561296" cy="1569754"/>
          </a:xfrm>
          <a:prstGeom prst="rect">
            <a:avLst/>
          </a:prstGeom>
        </p:spPr>
      </p:pic>
      <p:pic>
        <p:nvPicPr>
          <p:cNvPr id="8" name="Obraz 7">
            <a:extLst>
              <a:ext uri="{FF2B5EF4-FFF2-40B4-BE49-F238E27FC236}">
                <a16:creationId xmlns:a16="http://schemas.microsoft.com/office/drawing/2014/main" id="{6C927668-C99B-E66D-082A-AF94F0870546}"/>
              </a:ext>
            </a:extLst>
          </p:cNvPr>
          <p:cNvPicPr>
            <a:picLocks noChangeAspect="1"/>
          </p:cNvPicPr>
          <p:nvPr/>
        </p:nvPicPr>
        <p:blipFill>
          <a:blip r:embed="rId4"/>
          <a:stretch>
            <a:fillRect/>
          </a:stretch>
        </p:blipFill>
        <p:spPr>
          <a:xfrm>
            <a:off x="3725839" y="6102720"/>
            <a:ext cx="10400146" cy="1348867"/>
          </a:xfrm>
          <a:prstGeom prst="rect">
            <a:avLst/>
          </a:prstGeom>
        </p:spPr>
      </p:pic>
      <p:sp>
        <p:nvSpPr>
          <p:cNvPr id="9" name="Google Shape;111;p15">
            <a:extLst>
              <a:ext uri="{FF2B5EF4-FFF2-40B4-BE49-F238E27FC236}">
                <a16:creationId xmlns:a16="http://schemas.microsoft.com/office/drawing/2014/main" id="{2491A9D9-4D33-7FA1-A547-6B666312FC2F}"/>
              </a:ext>
            </a:extLst>
          </p:cNvPr>
          <p:cNvSpPr txBox="1"/>
          <p:nvPr/>
        </p:nvSpPr>
        <p:spPr>
          <a:xfrm>
            <a:off x="2041944" y="8077730"/>
            <a:ext cx="14204111" cy="461665"/>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9.1 Nasunąć na połączenie, a następnie obkurczyć zaczynając od ich środka czarne rurki sterujące.</a:t>
            </a:r>
          </a:p>
        </p:txBody>
      </p:sp>
    </p:spTree>
    <p:extLst>
      <p:ext uri="{BB962C8B-B14F-4D97-AF65-F5344CB8AC3E}">
        <p14:creationId xmlns:p14="http://schemas.microsoft.com/office/powerpoint/2010/main" val="251909230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7BA8945-5C0D-8A17-6DC0-044B068CAE5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0A93BD3-E42E-E4D3-AF05-5C69280C59F9}"/>
              </a:ext>
            </a:extLst>
          </p:cNvPr>
          <p:cNvSpPr txBox="1"/>
          <p:nvPr/>
        </p:nvSpPr>
        <p:spPr>
          <a:xfrm>
            <a:off x="1327778" y="20913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9" name="Google Shape;111;p15">
            <a:extLst>
              <a:ext uri="{FF2B5EF4-FFF2-40B4-BE49-F238E27FC236}">
                <a16:creationId xmlns:a16="http://schemas.microsoft.com/office/drawing/2014/main" id="{BC7887BF-FADA-0F30-9969-BD65EDDE404E}"/>
              </a:ext>
            </a:extLst>
          </p:cNvPr>
          <p:cNvSpPr txBox="1"/>
          <p:nvPr/>
        </p:nvSpPr>
        <p:spPr>
          <a:xfrm>
            <a:off x="1878171" y="7122386"/>
            <a:ext cx="14204111"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10.1 Nasunąć i obkurczyć czerwone rury izolacyjne, a następnie w ten sam sposób dwuwarstwowe prefabrykaty zawierające czerwona warstwę izolacyjną i czarną warstwę półprzewodnikową.</a:t>
            </a:r>
          </a:p>
        </p:txBody>
      </p:sp>
      <p:pic>
        <p:nvPicPr>
          <p:cNvPr id="4" name="Obraz 3">
            <a:extLst>
              <a:ext uri="{FF2B5EF4-FFF2-40B4-BE49-F238E27FC236}">
                <a16:creationId xmlns:a16="http://schemas.microsoft.com/office/drawing/2014/main" id="{72F99979-D420-BA4A-74AA-F25ABA507B7B}"/>
              </a:ext>
            </a:extLst>
          </p:cNvPr>
          <p:cNvPicPr>
            <a:picLocks noChangeAspect="1"/>
          </p:cNvPicPr>
          <p:nvPr/>
        </p:nvPicPr>
        <p:blipFill>
          <a:blip r:embed="rId3"/>
          <a:stretch>
            <a:fillRect/>
          </a:stretch>
        </p:blipFill>
        <p:spPr>
          <a:xfrm>
            <a:off x="3129450" y="1871926"/>
            <a:ext cx="11080487" cy="4283214"/>
          </a:xfrm>
          <a:prstGeom prst="rect">
            <a:avLst/>
          </a:prstGeom>
        </p:spPr>
      </p:pic>
    </p:spTree>
    <p:extLst>
      <p:ext uri="{BB962C8B-B14F-4D97-AF65-F5344CB8AC3E}">
        <p14:creationId xmlns:p14="http://schemas.microsoft.com/office/powerpoint/2010/main" val="88079685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288942A-81DC-D26C-103B-51AE54E3CB5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F2CEAF9-A7D8-0993-C561-B46DD98ACD94}"/>
              </a:ext>
            </a:extLst>
          </p:cNvPr>
          <p:cNvSpPr txBox="1"/>
          <p:nvPr/>
        </p:nvSpPr>
        <p:spPr>
          <a:xfrm>
            <a:off x="1184234" y="157376"/>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9" name="Google Shape;111;p15">
            <a:extLst>
              <a:ext uri="{FF2B5EF4-FFF2-40B4-BE49-F238E27FC236}">
                <a16:creationId xmlns:a16="http://schemas.microsoft.com/office/drawing/2014/main" id="{949041FF-18DD-EF63-03AF-1E747E662BA5}"/>
              </a:ext>
            </a:extLst>
          </p:cNvPr>
          <p:cNvSpPr txBox="1"/>
          <p:nvPr/>
        </p:nvSpPr>
        <p:spPr>
          <a:xfrm>
            <a:off x="1878171" y="7122386"/>
            <a:ext cx="14204111" cy="1384995"/>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11.1 Na obu końcach prefabrykatów wykonać uszczelnienie z szarej mastyki.</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11.2 Przy użyciu czarnej mastyki wykonać uszczelnienia na krawędzi powłoki zewnętrznej kabla o izolacji papierowo-olejowej oraz na granicy pancerza i powłoki ołowianej.</a:t>
            </a:r>
          </a:p>
        </p:txBody>
      </p:sp>
      <p:pic>
        <p:nvPicPr>
          <p:cNvPr id="3" name="Obraz 2">
            <a:extLst>
              <a:ext uri="{FF2B5EF4-FFF2-40B4-BE49-F238E27FC236}">
                <a16:creationId xmlns:a16="http://schemas.microsoft.com/office/drawing/2014/main" id="{5D75296E-B005-C23C-51AC-37F8440A9327}"/>
              </a:ext>
            </a:extLst>
          </p:cNvPr>
          <p:cNvPicPr>
            <a:picLocks noChangeAspect="1"/>
          </p:cNvPicPr>
          <p:nvPr/>
        </p:nvPicPr>
        <p:blipFill>
          <a:blip r:embed="rId3"/>
          <a:stretch>
            <a:fillRect/>
          </a:stretch>
        </p:blipFill>
        <p:spPr>
          <a:xfrm>
            <a:off x="3381968" y="2677949"/>
            <a:ext cx="11524064" cy="2465551"/>
          </a:xfrm>
          <a:prstGeom prst="rect">
            <a:avLst/>
          </a:prstGeom>
        </p:spPr>
      </p:pic>
    </p:spTree>
    <p:extLst>
      <p:ext uri="{BB962C8B-B14F-4D97-AF65-F5344CB8AC3E}">
        <p14:creationId xmlns:p14="http://schemas.microsoft.com/office/powerpoint/2010/main" val="3756998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AC7FDCE-A425-64A7-4F77-89A7D9DC229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FB86ED4-B633-18BE-04E9-CEDD28E04EB1}"/>
              </a:ext>
            </a:extLst>
          </p:cNvPr>
          <p:cNvSpPr txBox="1"/>
          <p:nvPr/>
        </p:nvSpPr>
        <p:spPr>
          <a:xfrm>
            <a:off x="1355266" y="1199143"/>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a:latin typeface="Poppins" panose="00000500000000000000" pitchFamily="2" charset="-18"/>
                <a:ea typeface="Poppins Medium"/>
                <a:cs typeface="Poppins" panose="00000500000000000000" pitchFamily="2" charset="-18"/>
                <a:sym typeface="Poppins Medium"/>
              </a:rPr>
              <a:t>Budowa kabla SN do mechanicznego układania o wzmocnionej powłoce zewnętrznej</a:t>
            </a:r>
            <a:endParaRPr sz="2400">
              <a:latin typeface="Poppins" panose="00000500000000000000" pitchFamily="2" charset="-18"/>
              <a:ea typeface="Poppins Medium"/>
              <a:cs typeface="Poppins" panose="00000500000000000000" pitchFamily="2" charset="-18"/>
              <a:sym typeface="Poppins Medium"/>
            </a:endParaRPr>
          </a:p>
        </p:txBody>
      </p:sp>
      <p:sp>
        <p:nvSpPr>
          <p:cNvPr id="7" name="pole tekstowe 6">
            <a:extLst>
              <a:ext uri="{FF2B5EF4-FFF2-40B4-BE49-F238E27FC236}">
                <a16:creationId xmlns:a16="http://schemas.microsoft.com/office/drawing/2014/main" id="{BD5E5D8E-3690-663B-1D88-F16E54DC33EC}"/>
              </a:ext>
            </a:extLst>
          </p:cNvPr>
          <p:cNvSpPr txBox="1"/>
          <p:nvPr/>
        </p:nvSpPr>
        <p:spPr>
          <a:xfrm>
            <a:off x="7458455" y="2445397"/>
            <a:ext cx="9997032" cy="6165790"/>
          </a:xfrm>
          <a:prstGeom prst="rect">
            <a:avLst/>
          </a:prstGeom>
          <a:noFill/>
        </p:spPr>
        <p:txBody>
          <a:bodyPr wrap="square">
            <a:spAutoFit/>
          </a:bodyPr>
          <a:lstStyle/>
          <a:p>
            <a:pPr>
              <a:lnSpc>
                <a:spcPct val="200000"/>
              </a:lnSpc>
            </a:pPr>
            <a:r>
              <a:rPr lang="pl-PL" sz="2000">
                <a:latin typeface="Poppins" panose="00000500000000000000" pitchFamily="2" charset="-18"/>
                <a:cs typeface="Poppins" panose="00000500000000000000" pitchFamily="2" charset="-18"/>
              </a:rPr>
              <a:t>Opis elementów kabla:</a:t>
            </a:r>
          </a:p>
          <a:p>
            <a:pPr marL="342900" indent="-342900">
              <a:lnSpc>
                <a:spcPct val="200000"/>
              </a:lnSpc>
              <a:buFont typeface="+mj-lt"/>
              <a:buAutoNum type="arabicPeriod"/>
            </a:pPr>
            <a:r>
              <a:rPr lang="pl-PL" sz="2000">
                <a:latin typeface="Poppins" panose="00000500000000000000" pitchFamily="2" charset="-18"/>
                <a:cs typeface="Poppins" panose="00000500000000000000" pitchFamily="2" charset="-18"/>
              </a:rPr>
              <a:t>Żyła przewodząca aluminiowa.</a:t>
            </a:r>
          </a:p>
          <a:p>
            <a:pPr marL="342900" indent="-342900">
              <a:lnSpc>
                <a:spcPct val="200000"/>
              </a:lnSpc>
              <a:buFont typeface="+mj-lt"/>
              <a:buAutoNum type="arabicPeriod"/>
            </a:pPr>
            <a:r>
              <a:rPr lang="pl-PL" sz="2000">
                <a:latin typeface="Poppins" panose="00000500000000000000" pitchFamily="2" charset="-18"/>
                <a:cs typeface="Poppins" panose="00000500000000000000" pitchFamily="2" charset="-18"/>
              </a:rPr>
              <a:t>Warstwa półprzewodząca wewnętrzna.</a:t>
            </a:r>
          </a:p>
          <a:p>
            <a:pPr marL="342900" indent="-342900">
              <a:lnSpc>
                <a:spcPct val="200000"/>
              </a:lnSpc>
              <a:buFont typeface="+mj-lt"/>
              <a:buAutoNum type="arabicPeriod"/>
            </a:pPr>
            <a:r>
              <a:rPr lang="pl-PL" sz="2000">
                <a:latin typeface="Poppins" panose="00000500000000000000" pitchFamily="2" charset="-18"/>
                <a:cs typeface="Poppins" panose="00000500000000000000" pitchFamily="2" charset="-18"/>
              </a:rPr>
              <a:t>Izolacja z polietylenu sieciowanego (XLPE).</a:t>
            </a:r>
          </a:p>
          <a:p>
            <a:pPr marL="342900" indent="-342900">
              <a:lnSpc>
                <a:spcPct val="200000"/>
              </a:lnSpc>
              <a:buFont typeface="+mj-lt"/>
              <a:buAutoNum type="arabicPeriod"/>
            </a:pPr>
            <a:r>
              <a:rPr lang="pl-PL" sz="2000">
                <a:latin typeface="Poppins" panose="00000500000000000000" pitchFamily="2" charset="-18"/>
                <a:cs typeface="Poppins" panose="00000500000000000000" pitchFamily="2" charset="-18"/>
              </a:rPr>
              <a:t>Warstwa półprzewodząca zewnętrzna</a:t>
            </a:r>
          </a:p>
          <a:p>
            <a:pPr marL="342900" indent="-342900">
              <a:lnSpc>
                <a:spcPct val="200000"/>
              </a:lnSpc>
              <a:buFont typeface="+mj-lt"/>
              <a:buAutoNum type="arabicPeriod"/>
            </a:pPr>
            <a:r>
              <a:rPr lang="pl-PL" sz="2000">
                <a:latin typeface="Poppins" panose="00000500000000000000" pitchFamily="2" charset="-18"/>
                <a:cs typeface="Poppins" panose="00000500000000000000" pitchFamily="2" charset="-18"/>
              </a:rPr>
              <a:t>Uszczelnienie wzdłużne przeciwko wnikaniu wilgoci.</a:t>
            </a:r>
          </a:p>
          <a:p>
            <a:pPr marL="342900" indent="-342900">
              <a:lnSpc>
                <a:spcPct val="200000"/>
              </a:lnSpc>
              <a:buFont typeface="+mj-lt"/>
              <a:buAutoNum type="arabicPeriod"/>
            </a:pPr>
            <a:r>
              <a:rPr lang="pl-PL" sz="2000">
                <a:latin typeface="Poppins" panose="00000500000000000000" pitchFamily="2" charset="-18"/>
                <a:cs typeface="Poppins" panose="00000500000000000000" pitchFamily="2" charset="-18"/>
              </a:rPr>
              <a:t>Żyła powrotna z drutów miedzianych oraz taśmy miedzianej.</a:t>
            </a:r>
          </a:p>
          <a:p>
            <a:pPr marL="342900" indent="-342900">
              <a:lnSpc>
                <a:spcPct val="200000"/>
              </a:lnSpc>
              <a:buFont typeface="+mj-lt"/>
              <a:buAutoNum type="arabicPeriod"/>
            </a:pPr>
            <a:r>
              <a:rPr lang="pl-PL" sz="2000">
                <a:latin typeface="Poppins" panose="00000500000000000000" pitchFamily="2" charset="-18"/>
                <a:cs typeface="Poppins" panose="00000500000000000000" pitchFamily="2" charset="-18"/>
              </a:rPr>
              <a:t>Uszczelnienie wzdłużne przeciwko wnikaniu wilgoci. </a:t>
            </a:r>
          </a:p>
          <a:p>
            <a:pPr marL="342900" indent="-342900">
              <a:lnSpc>
                <a:spcPct val="200000"/>
              </a:lnSpc>
              <a:buFont typeface="+mj-lt"/>
              <a:buAutoNum type="arabicPeriod"/>
            </a:pPr>
            <a:r>
              <a:rPr lang="pl-PL" sz="2000">
                <a:latin typeface="Poppins" panose="00000500000000000000" pitchFamily="2" charset="-18"/>
                <a:cs typeface="Poppins" panose="00000500000000000000" pitchFamily="2" charset="-18"/>
              </a:rPr>
              <a:t>Folia aluminiowa - promieniowe uszczelnienie przeciwko wnikaniu wilgoci.</a:t>
            </a:r>
          </a:p>
          <a:p>
            <a:pPr marL="342900" indent="-342900">
              <a:lnSpc>
                <a:spcPct val="200000"/>
              </a:lnSpc>
              <a:buFont typeface="+mj-lt"/>
              <a:buAutoNum type="arabicPeriod"/>
            </a:pPr>
            <a:r>
              <a:rPr lang="pl-PL" sz="2000">
                <a:latin typeface="Poppins" panose="00000500000000000000" pitchFamily="2" charset="-18"/>
                <a:cs typeface="Poppins" panose="00000500000000000000" pitchFamily="2" charset="-18"/>
              </a:rPr>
              <a:t>Powłoka zewnętrzna z polietylenu PE wzmocniona lub dwuwarstwowa. </a:t>
            </a:r>
          </a:p>
        </p:txBody>
      </p:sp>
      <p:pic>
        <p:nvPicPr>
          <p:cNvPr id="9" name="Obraz 8">
            <a:extLst>
              <a:ext uri="{FF2B5EF4-FFF2-40B4-BE49-F238E27FC236}">
                <a16:creationId xmlns:a16="http://schemas.microsoft.com/office/drawing/2014/main" id="{48FA0EC9-E47A-FDF9-5A7B-60039BC168DB}"/>
              </a:ext>
            </a:extLst>
          </p:cNvPr>
          <p:cNvPicPr>
            <a:picLocks noChangeAspect="1"/>
          </p:cNvPicPr>
          <p:nvPr/>
        </p:nvPicPr>
        <p:blipFill>
          <a:blip r:embed="rId3"/>
          <a:stretch>
            <a:fillRect/>
          </a:stretch>
        </p:blipFill>
        <p:spPr>
          <a:xfrm>
            <a:off x="1504966" y="2011673"/>
            <a:ext cx="4907223" cy="7809347"/>
          </a:xfrm>
          <a:prstGeom prst="rect">
            <a:avLst/>
          </a:prstGeom>
        </p:spPr>
      </p:pic>
      <p:sp>
        <p:nvSpPr>
          <p:cNvPr id="2" name="Google Shape;111;p15">
            <a:extLst>
              <a:ext uri="{FF2B5EF4-FFF2-40B4-BE49-F238E27FC236}">
                <a16:creationId xmlns:a16="http://schemas.microsoft.com/office/drawing/2014/main" id="{D13F198E-0842-12EC-3F46-CE598828A2FD}"/>
              </a:ext>
            </a:extLst>
          </p:cNvPr>
          <p:cNvSpPr txBox="1"/>
          <p:nvPr/>
        </p:nvSpPr>
        <p:spPr>
          <a:xfrm>
            <a:off x="1355266" y="271311"/>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Budowa i parametry kabli SN</a:t>
            </a:r>
            <a:endParaRPr sz="3600">
              <a:latin typeface="+mn-lt"/>
              <a:ea typeface="Poppins Medium"/>
              <a:cs typeface="Poppins Medium"/>
              <a:sym typeface="Poppins Medium"/>
            </a:endParaRPr>
          </a:p>
        </p:txBody>
      </p:sp>
    </p:spTree>
    <p:extLst>
      <p:ext uri="{BB962C8B-B14F-4D97-AF65-F5344CB8AC3E}">
        <p14:creationId xmlns:p14="http://schemas.microsoft.com/office/powerpoint/2010/main" val="35666229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9EA5665-9C1D-8E08-CF9B-E2565FB1A44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0A7E9AF-198F-7589-0594-BDF5AA77C8B9}"/>
              </a:ext>
            </a:extLst>
          </p:cNvPr>
          <p:cNvSpPr txBox="1"/>
          <p:nvPr/>
        </p:nvSpPr>
        <p:spPr>
          <a:xfrm>
            <a:off x="1157106" y="233931"/>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9" name="Google Shape;111;p15">
            <a:extLst>
              <a:ext uri="{FF2B5EF4-FFF2-40B4-BE49-F238E27FC236}">
                <a16:creationId xmlns:a16="http://schemas.microsoft.com/office/drawing/2014/main" id="{2DA94CC5-2747-65BC-2069-74E3E5F59B4C}"/>
              </a:ext>
            </a:extLst>
          </p:cNvPr>
          <p:cNvSpPr txBox="1"/>
          <p:nvPr/>
        </p:nvSpPr>
        <p:spPr>
          <a:xfrm>
            <a:off x="1225852" y="6467293"/>
            <a:ext cx="14204111" cy="1384995"/>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12.1 Zaczynając na powłoce ołowianej kabla o izolacji papierowo-olejowej i kończąc przy przewiązkach z drutu na powłokach zewnętrznych kabli o izolacji z tworzyw sztucznych nawinąć jedną warstwę taśmy z siatki miedzianej z zakładką 50%. Koniec taśmy przymocować przy pomocy taśmy PVC.</a:t>
            </a:r>
          </a:p>
        </p:txBody>
      </p:sp>
      <p:pic>
        <p:nvPicPr>
          <p:cNvPr id="4" name="Obraz 3">
            <a:extLst>
              <a:ext uri="{FF2B5EF4-FFF2-40B4-BE49-F238E27FC236}">
                <a16:creationId xmlns:a16="http://schemas.microsoft.com/office/drawing/2014/main" id="{BB66F95C-6074-DB9E-FABB-38CD14834E54}"/>
              </a:ext>
            </a:extLst>
          </p:cNvPr>
          <p:cNvPicPr>
            <a:picLocks noChangeAspect="1"/>
          </p:cNvPicPr>
          <p:nvPr/>
        </p:nvPicPr>
        <p:blipFill>
          <a:blip r:embed="rId3"/>
          <a:stretch>
            <a:fillRect/>
          </a:stretch>
        </p:blipFill>
        <p:spPr>
          <a:xfrm>
            <a:off x="2395494" y="2964441"/>
            <a:ext cx="11245023" cy="2179059"/>
          </a:xfrm>
          <a:prstGeom prst="rect">
            <a:avLst/>
          </a:prstGeom>
        </p:spPr>
      </p:pic>
      <p:sp>
        <p:nvSpPr>
          <p:cNvPr id="5" name="Google Shape;111;p15">
            <a:extLst>
              <a:ext uri="{FF2B5EF4-FFF2-40B4-BE49-F238E27FC236}">
                <a16:creationId xmlns:a16="http://schemas.microsoft.com/office/drawing/2014/main" id="{2EBD4E4B-0213-CEFC-F27E-5A4D87AD7646}"/>
              </a:ext>
            </a:extLst>
          </p:cNvPr>
          <p:cNvSpPr txBox="1"/>
          <p:nvPr/>
        </p:nvSpPr>
        <p:spPr>
          <a:xfrm>
            <a:off x="1157106" y="1437515"/>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b="1">
                <a:latin typeface="Poppins" panose="00000500000000000000" pitchFamily="2" charset="-18"/>
                <a:ea typeface="Poppins Medium"/>
                <a:cs typeface="Poppins" panose="00000500000000000000" pitchFamily="2" charset="-18"/>
                <a:sym typeface="Poppins Medium"/>
              </a:rPr>
              <a:t>POŁĄCZENIE ŻYŁ POWROTNYCH LABLI</a:t>
            </a:r>
            <a:endParaRPr sz="800" b="1">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60575472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A7581D2-DD99-1F52-5F79-7A0318A5340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526E37C0-862E-E8C7-1E91-EB9F98E621EB}"/>
              </a:ext>
            </a:extLst>
          </p:cNvPr>
          <p:cNvSpPr txBox="1"/>
          <p:nvPr/>
        </p:nvSpPr>
        <p:spPr>
          <a:xfrm>
            <a:off x="1157106" y="233931"/>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69E78F47-A016-8B43-7E23-14E0C2AC4ED5}"/>
              </a:ext>
            </a:extLst>
          </p:cNvPr>
          <p:cNvSpPr txBox="1"/>
          <p:nvPr/>
        </p:nvSpPr>
        <p:spPr>
          <a:xfrm>
            <a:off x="1279935" y="1033612"/>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b="1">
                <a:latin typeface="Poppins" panose="00000500000000000000" pitchFamily="2" charset="-18"/>
                <a:ea typeface="Poppins Medium"/>
                <a:cs typeface="Poppins" panose="00000500000000000000" pitchFamily="2" charset="-18"/>
                <a:sym typeface="Poppins Medium"/>
              </a:rPr>
              <a:t>POŁĄCZENIE ŻYŁ POWROTNYCH LABLI</a:t>
            </a:r>
            <a:endParaRPr sz="800" b="1">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81078C79-DEB3-A611-4534-C3C4A82A3173}"/>
              </a:ext>
            </a:extLst>
          </p:cNvPr>
          <p:cNvPicPr>
            <a:picLocks noChangeAspect="1"/>
          </p:cNvPicPr>
          <p:nvPr/>
        </p:nvPicPr>
        <p:blipFill>
          <a:blip r:embed="rId3"/>
          <a:stretch>
            <a:fillRect/>
          </a:stretch>
        </p:blipFill>
        <p:spPr>
          <a:xfrm>
            <a:off x="2905883" y="1714164"/>
            <a:ext cx="10762161" cy="3488335"/>
          </a:xfrm>
          <a:prstGeom prst="rect">
            <a:avLst/>
          </a:prstGeom>
        </p:spPr>
      </p:pic>
      <p:sp>
        <p:nvSpPr>
          <p:cNvPr id="6" name="Google Shape;111;p15">
            <a:extLst>
              <a:ext uri="{FF2B5EF4-FFF2-40B4-BE49-F238E27FC236}">
                <a16:creationId xmlns:a16="http://schemas.microsoft.com/office/drawing/2014/main" id="{0401F782-7DA8-9E7A-F0C7-F1AC14F8F021}"/>
              </a:ext>
            </a:extLst>
          </p:cNvPr>
          <p:cNvSpPr txBox="1"/>
          <p:nvPr/>
        </p:nvSpPr>
        <p:spPr>
          <a:xfrm>
            <a:off x="1157106" y="5393511"/>
            <a:ext cx="15615993" cy="4154984"/>
          </a:xfrm>
          <a:prstGeom prst="rect">
            <a:avLst/>
          </a:prstGeom>
          <a:noFill/>
          <a:ln>
            <a:noFill/>
          </a:ln>
        </p:spPr>
        <p:txBody>
          <a:bodyPr spcFirstLastPara="1" wrap="square" lIns="0" tIns="0" rIns="0" bIns="0" anchor="t" anchorCtr="0">
            <a:spAutoFit/>
          </a:bodyPr>
          <a:lstStyle/>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13.1 Odgiąć druty żył powrotnych kabli o izolacji tworzywowej w kierunku kabla o izolacji papierowo-olejowej.</a:t>
            </a:r>
          </a:p>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13.2 Przymocować druty żyły powrotnej do powłoki ołowianej i pancerza kabla o izolacji papierowo-olejowej przy pomocy sprężyn krążkowych. Jeżeli w zestawie znajdują się sprężyny o różnych średnicach, większa z nich należy zainstalować w pancerzu, a mniejsza na powłoce ołowianej.</a:t>
            </a:r>
          </a:p>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13.3 Zabezpieczyć sprężyny kilkoma warstwami taśmy PVC.</a:t>
            </a:r>
          </a:p>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13.4 Nawinąć uszczelnienie z czarnej mastyki rozpoczynając około 20 mm na powłoce zewnętrznej i kończąc 20 mm za sprężyną krążkową zainstalowana na powłoce ołowianej.</a:t>
            </a:r>
          </a:p>
          <a:p>
            <a:pPr lvl="1" algn="just">
              <a:lnSpc>
                <a:spcPct val="150000"/>
              </a:lnSpc>
            </a:pPr>
            <a:r>
              <a:rPr lang="pl-PL" sz="2000">
                <a:latin typeface="Poppins" panose="00000500000000000000" pitchFamily="2" charset="-18"/>
                <a:ea typeface="Poppins Medium"/>
                <a:cs typeface="Poppins" panose="00000500000000000000" pitchFamily="2" charset="-18"/>
                <a:sym typeface="Poppins Medium"/>
              </a:rPr>
              <a:t>13.5 Umieścić korek uszczelniający pomiędzy kablami o izolacji z tworzyw sztucznych bezpośrednio za przewiązkami z drutu. Owinąć go przy pomocy czarnej mastyki na odcinku pokazanym na rysunku. Całość wzmocnić przy pomocy taśmy PCV.</a:t>
            </a:r>
          </a:p>
        </p:txBody>
      </p:sp>
    </p:spTree>
    <p:extLst>
      <p:ext uri="{BB962C8B-B14F-4D97-AF65-F5344CB8AC3E}">
        <p14:creationId xmlns:p14="http://schemas.microsoft.com/office/powerpoint/2010/main" val="213241590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EFF58B6-AFB4-CDBE-AFB2-7BAB643A414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E42CB2F-6F3E-31B7-2DEE-F1A64FBAA0F6}"/>
              </a:ext>
            </a:extLst>
          </p:cNvPr>
          <p:cNvSpPr txBox="1"/>
          <p:nvPr/>
        </p:nvSpPr>
        <p:spPr>
          <a:xfrm>
            <a:off x="1157106" y="233931"/>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334F210D-808E-B5E7-2C48-A1DAE810C83E}"/>
              </a:ext>
            </a:extLst>
          </p:cNvPr>
          <p:cNvSpPr txBox="1"/>
          <p:nvPr/>
        </p:nvSpPr>
        <p:spPr>
          <a:xfrm>
            <a:off x="1279935" y="1033612"/>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b="1">
                <a:latin typeface="Poppins" panose="00000500000000000000" pitchFamily="2" charset="-18"/>
                <a:ea typeface="Poppins Medium"/>
                <a:cs typeface="Poppins" panose="00000500000000000000" pitchFamily="2" charset="-18"/>
                <a:sym typeface="Poppins Medium"/>
              </a:rPr>
              <a:t>ODDTWORZENIE POWŁOKI ZEWNĘTRZNEJ</a:t>
            </a:r>
            <a:endParaRPr sz="800" b="1">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2FC601CB-71C9-10E0-66C9-AE3AFD072056}"/>
              </a:ext>
            </a:extLst>
          </p:cNvPr>
          <p:cNvPicPr>
            <a:picLocks noChangeAspect="1"/>
          </p:cNvPicPr>
          <p:nvPr/>
        </p:nvPicPr>
        <p:blipFill>
          <a:blip r:embed="rId3"/>
          <a:stretch>
            <a:fillRect/>
          </a:stretch>
        </p:blipFill>
        <p:spPr>
          <a:xfrm>
            <a:off x="2964924" y="2467524"/>
            <a:ext cx="11110870" cy="1729522"/>
          </a:xfrm>
          <a:prstGeom prst="rect">
            <a:avLst/>
          </a:prstGeom>
        </p:spPr>
      </p:pic>
      <p:sp>
        <p:nvSpPr>
          <p:cNvPr id="6" name="Google Shape;111;p15">
            <a:extLst>
              <a:ext uri="{FF2B5EF4-FFF2-40B4-BE49-F238E27FC236}">
                <a16:creationId xmlns:a16="http://schemas.microsoft.com/office/drawing/2014/main" id="{AF852A6A-8D4E-1E57-ACC8-61E6FB69526E}"/>
              </a:ext>
            </a:extLst>
          </p:cNvPr>
          <p:cNvSpPr txBox="1"/>
          <p:nvPr/>
        </p:nvSpPr>
        <p:spPr>
          <a:xfrm>
            <a:off x="1685104" y="5488652"/>
            <a:ext cx="14204111" cy="2769989"/>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14.1 Nasunąć na połączenie, a następnie obkurczyć zaczynając 150 mm na powłoce kabla o izolacji papierowej krótszą zewnętrzną rurę termokurczliwą. Następnie nasunąć na połączenie dłuższą rurę i obkurczyć ja zachodząc około 150 mm na obkurczona wcześniej krótsza rurę termokurczliwą.</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14.2 Wsunąć do oporu </a:t>
            </a:r>
            <a:r>
              <a:rPr lang="pl-PL" sz="2000" err="1">
                <a:latin typeface="Poppins" panose="00000500000000000000" pitchFamily="2" charset="-18"/>
                <a:ea typeface="Poppins Medium"/>
                <a:cs typeface="Poppins" panose="00000500000000000000" pitchFamily="2" charset="-18"/>
                <a:sym typeface="Poppins Medium"/>
              </a:rPr>
              <a:t>głowiczke</a:t>
            </a:r>
            <a:r>
              <a:rPr lang="pl-PL" sz="2000">
                <a:latin typeface="Poppins" panose="00000500000000000000" pitchFamily="2" charset="-18"/>
                <a:ea typeface="Poppins Medium"/>
                <a:cs typeface="Poppins" panose="00000500000000000000" pitchFamily="2" charset="-18"/>
                <a:sym typeface="Poppins Medium"/>
              </a:rPr>
              <a:t> trójpalczastą B umieszczona w pozycji tymczasowej na kablach jednożyłowych na obkurczoną uprzednio długa rurę osłonową, a następnie obkurczyć ją zaczynając od palców.</a:t>
            </a:r>
          </a:p>
          <a:p>
            <a:pPr lvl="1">
              <a:lnSpc>
                <a:spcPct val="150000"/>
              </a:lnSpc>
            </a:pPr>
            <a:endParaRPr lang="pl-PL"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29529316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82EE902-6F78-5694-FB44-9910ACC48AEC}"/>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7EEA142-E8EA-4BCE-F0DF-DC2A7D77EF1A}"/>
              </a:ext>
            </a:extLst>
          </p:cNvPr>
          <p:cNvSpPr txBox="1"/>
          <p:nvPr/>
        </p:nvSpPr>
        <p:spPr>
          <a:xfrm>
            <a:off x="1157106" y="233931"/>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przejściowej termokurczliwej ETOP-31</a:t>
            </a:r>
            <a:endParaRPr sz="1050">
              <a:latin typeface="Poppins" panose="00000500000000000000" pitchFamily="2" charset="-18"/>
              <a:ea typeface="Poppins Medium"/>
              <a:cs typeface="Poppins" panose="00000500000000000000" pitchFamily="2" charset="-18"/>
              <a:sym typeface="Poppins Medium"/>
            </a:endParaRPr>
          </a:p>
        </p:txBody>
      </p:sp>
      <p:pic>
        <p:nvPicPr>
          <p:cNvPr id="113" name="Google Shape;113;p15">
            <a:extLst>
              <a:ext uri="{FF2B5EF4-FFF2-40B4-BE49-F238E27FC236}">
                <a16:creationId xmlns:a16="http://schemas.microsoft.com/office/drawing/2014/main" id="{FB3A6EE0-9BF6-227F-8332-15BF54662CF2}"/>
              </a:ext>
            </a:extLst>
          </p:cNvPr>
          <p:cNvPicPr preferRelativeResize="0"/>
          <p:nvPr/>
        </p:nvPicPr>
        <p:blipFill>
          <a:blip r:embed="rId3">
            <a:alphaModFix/>
          </a:blip>
          <a:stretch>
            <a:fillRect/>
          </a:stretch>
        </p:blipFill>
        <p:spPr>
          <a:xfrm>
            <a:off x="15889215" y="0"/>
            <a:ext cx="1489601" cy="2067224"/>
          </a:xfrm>
          <a:prstGeom prst="rect">
            <a:avLst/>
          </a:prstGeom>
          <a:noFill/>
          <a:ln>
            <a:noFill/>
          </a:ln>
        </p:spPr>
      </p:pic>
      <p:pic>
        <p:nvPicPr>
          <p:cNvPr id="115" name="Google Shape;115;p15">
            <a:extLst>
              <a:ext uri="{FF2B5EF4-FFF2-40B4-BE49-F238E27FC236}">
                <a16:creationId xmlns:a16="http://schemas.microsoft.com/office/drawing/2014/main" id="{7A1FCABB-ACDC-BEAF-20FC-CC1BD369E044}"/>
              </a:ext>
            </a:extLst>
          </p:cNvPr>
          <p:cNvPicPr preferRelativeResize="0">
            <a:picLocks noGrp="1" noRot="1" noMove="1" noResize="1" noEditPoints="1" noAdjustHandles="1" noChangeArrowheads="1" noChangeShapeType="1" noCrop="1"/>
          </p:cNvPicPr>
          <p:nvPr/>
        </p:nvPicPr>
        <p:blipFill>
          <a:blip r:embed="rId4">
            <a:alphaModFix/>
          </a:blip>
          <a:stretch>
            <a:fillRect/>
          </a:stretch>
        </p:blipFill>
        <p:spPr>
          <a:xfrm>
            <a:off x="15889226" y="13"/>
            <a:ext cx="1489601" cy="2067198"/>
          </a:xfrm>
          <a:prstGeom prst="rect">
            <a:avLst/>
          </a:prstGeom>
          <a:noFill/>
          <a:ln>
            <a:noFill/>
          </a:ln>
        </p:spPr>
      </p:pic>
      <p:sp>
        <p:nvSpPr>
          <p:cNvPr id="5" name="Google Shape;111;p15">
            <a:extLst>
              <a:ext uri="{FF2B5EF4-FFF2-40B4-BE49-F238E27FC236}">
                <a16:creationId xmlns:a16="http://schemas.microsoft.com/office/drawing/2014/main" id="{C828810A-B87A-3FFD-39D5-E30475E3FA15}"/>
              </a:ext>
            </a:extLst>
          </p:cNvPr>
          <p:cNvSpPr txBox="1"/>
          <p:nvPr/>
        </p:nvSpPr>
        <p:spPr>
          <a:xfrm>
            <a:off x="1279935" y="1033612"/>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b="1">
                <a:latin typeface="Poppins" panose="00000500000000000000" pitchFamily="2" charset="-18"/>
                <a:ea typeface="Poppins Medium"/>
                <a:cs typeface="Poppins" panose="00000500000000000000" pitchFamily="2" charset="-18"/>
                <a:sym typeface="Poppins Medium"/>
              </a:rPr>
              <a:t>KARTA ZESTAWU MONTAŻOWEGO</a:t>
            </a:r>
            <a:endParaRPr sz="800" b="1">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20132641-4728-28DB-B6DB-980032011D6C}"/>
              </a:ext>
            </a:extLst>
          </p:cNvPr>
          <p:cNvPicPr>
            <a:picLocks noChangeAspect="1"/>
          </p:cNvPicPr>
          <p:nvPr/>
        </p:nvPicPr>
        <p:blipFill>
          <a:blip r:embed="rId5"/>
          <a:stretch>
            <a:fillRect/>
          </a:stretch>
        </p:blipFill>
        <p:spPr>
          <a:xfrm>
            <a:off x="5322627" y="1486834"/>
            <a:ext cx="6706696" cy="8175781"/>
          </a:xfrm>
          <a:prstGeom prst="rect">
            <a:avLst/>
          </a:prstGeom>
        </p:spPr>
      </p:pic>
    </p:spTree>
    <p:extLst>
      <p:ext uri="{BB962C8B-B14F-4D97-AF65-F5344CB8AC3E}">
        <p14:creationId xmlns:p14="http://schemas.microsoft.com/office/powerpoint/2010/main" val="186646011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3FF75D9-A012-40D4-FCDA-87430A3AE8C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7B704C6-2C56-36AF-94CC-5C89157C011B}"/>
              </a:ext>
            </a:extLst>
          </p:cNvPr>
          <p:cNvSpPr txBox="1"/>
          <p:nvPr/>
        </p:nvSpPr>
        <p:spPr>
          <a:xfrm>
            <a:off x="1348174" y="220283"/>
            <a:ext cx="1442863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6D48C800-5AC5-210D-B884-13A06A6B0555}"/>
              </a:ext>
            </a:extLst>
          </p:cNvPr>
          <p:cNvSpPr txBox="1"/>
          <p:nvPr/>
        </p:nvSpPr>
        <p:spPr>
          <a:xfrm>
            <a:off x="1348174" y="1660946"/>
            <a:ext cx="13721798" cy="1477328"/>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Uwagi:</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Sprawdzić przekrój i średnice kabla,</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Sprawdzić skład zestawu zgodnie z załączoną listą</a:t>
            </a:r>
            <a:r>
              <a:rPr lang="pl-PL" sz="2400">
                <a:latin typeface="Poppins" panose="00000500000000000000" pitchFamily="2" charset="-18"/>
                <a:ea typeface="Poppins Medium"/>
                <a:cs typeface="Poppins" panose="00000500000000000000" pitchFamily="2" charset="-18"/>
                <a:sym typeface="Poppins Medium"/>
              </a:rPr>
              <a:t>.</a:t>
            </a:r>
          </a:p>
        </p:txBody>
      </p:sp>
      <p:sp>
        <p:nvSpPr>
          <p:cNvPr id="2" name="Google Shape;111;p15">
            <a:extLst>
              <a:ext uri="{FF2B5EF4-FFF2-40B4-BE49-F238E27FC236}">
                <a16:creationId xmlns:a16="http://schemas.microsoft.com/office/drawing/2014/main" id="{C0989A31-0CE6-6C31-24D2-4EB5F3B96C3D}"/>
              </a:ext>
            </a:extLst>
          </p:cNvPr>
          <p:cNvSpPr txBox="1"/>
          <p:nvPr/>
        </p:nvSpPr>
        <p:spPr>
          <a:xfrm>
            <a:off x="1348174" y="3430929"/>
            <a:ext cx="13721798" cy="2308324"/>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Reguły obkurczania:</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Używać odpowiednich palników lub dmuchaw elektrycznych,</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Ustawić palnik tak, aby uzyskać żółty płomień,</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Czyścic powłokę kabla i ekran izolacji odpowiednim rozpuszczalnikiem,</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Podczas obkurczania cały czas obserwować ogrzewany element – nie przegrzewać materiału</a:t>
            </a:r>
          </a:p>
        </p:txBody>
      </p:sp>
      <p:pic>
        <p:nvPicPr>
          <p:cNvPr id="6" name="Obraz 5">
            <a:extLst>
              <a:ext uri="{FF2B5EF4-FFF2-40B4-BE49-F238E27FC236}">
                <a16:creationId xmlns:a16="http://schemas.microsoft.com/office/drawing/2014/main" id="{33426817-D1E4-6FA4-E50F-20DFA6F4530E}"/>
              </a:ext>
            </a:extLst>
          </p:cNvPr>
          <p:cNvPicPr>
            <a:picLocks noChangeAspect="1"/>
          </p:cNvPicPr>
          <p:nvPr/>
        </p:nvPicPr>
        <p:blipFill>
          <a:blip r:embed="rId3"/>
          <a:stretch>
            <a:fillRect/>
          </a:stretch>
        </p:blipFill>
        <p:spPr>
          <a:xfrm>
            <a:off x="3217918" y="6441342"/>
            <a:ext cx="10640889" cy="3158427"/>
          </a:xfrm>
          <a:prstGeom prst="rect">
            <a:avLst/>
          </a:prstGeom>
        </p:spPr>
      </p:pic>
    </p:spTree>
    <p:extLst>
      <p:ext uri="{BB962C8B-B14F-4D97-AF65-F5344CB8AC3E}">
        <p14:creationId xmlns:p14="http://schemas.microsoft.com/office/powerpoint/2010/main" val="37896064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E0600D6-11F3-63C6-F62A-0C2597C7BB8F}"/>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1F578F9-D4B2-549C-CB9C-58340F4735AA}"/>
              </a:ext>
            </a:extLst>
          </p:cNvPr>
          <p:cNvSpPr txBox="1"/>
          <p:nvPr/>
        </p:nvSpPr>
        <p:spPr>
          <a:xfrm>
            <a:off x="1348174" y="220283"/>
            <a:ext cx="1440134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1C8EE345-B59D-A9B8-C073-F9DA29E36496}"/>
              </a:ext>
            </a:extLst>
          </p:cNvPr>
          <p:cNvSpPr txBox="1"/>
          <p:nvPr/>
        </p:nvSpPr>
        <p:spPr>
          <a:xfrm>
            <a:off x="1529642" y="6171111"/>
            <a:ext cx="13721798" cy="1846659"/>
          </a:xfrm>
          <a:prstGeom prst="rect">
            <a:avLst/>
          </a:prstGeom>
          <a:noFill/>
          <a:ln>
            <a:noFill/>
          </a:ln>
        </p:spPr>
        <p:txBody>
          <a:bodyPr spcFirstLastPara="1" wrap="square" lIns="0" tIns="0" rIns="0" bIns="0" anchor="t" anchorCtr="0">
            <a:spAutoFit/>
          </a:bodyPr>
          <a:lstStyle/>
          <a:p>
            <a:pPr marL="342900" marR="0" lvl="0" indent="-342900" algn="l" rtl="0">
              <a:lnSpc>
                <a:spcPct val="20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Ułożyć kable równolegle obok siebie i uciąć w miejscu połączenia. </a:t>
            </a:r>
          </a:p>
          <a:p>
            <a:pPr marL="342900" marR="0" lvl="0" indent="-342900" algn="l" rtl="0">
              <a:lnSpc>
                <a:spcPct val="20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Dokładnie oczyścić powłoki kabli na długości około 50 cm.</a:t>
            </a:r>
          </a:p>
          <a:p>
            <a:pPr marL="342900" marR="0" lvl="0" indent="-342900" algn="l" rtl="0">
              <a:lnSpc>
                <a:spcPct val="20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Przygotować kable według szablonu i następnie skontrolować.</a:t>
            </a:r>
          </a:p>
        </p:txBody>
      </p:sp>
      <p:pic>
        <p:nvPicPr>
          <p:cNvPr id="4" name="Obraz 3">
            <a:extLst>
              <a:ext uri="{FF2B5EF4-FFF2-40B4-BE49-F238E27FC236}">
                <a16:creationId xmlns:a16="http://schemas.microsoft.com/office/drawing/2014/main" id="{07FF5741-9A34-F550-87E8-812B64F331BC}"/>
              </a:ext>
            </a:extLst>
          </p:cNvPr>
          <p:cNvPicPr>
            <a:picLocks noChangeAspect="1"/>
          </p:cNvPicPr>
          <p:nvPr/>
        </p:nvPicPr>
        <p:blipFill>
          <a:blip r:embed="rId3"/>
          <a:stretch>
            <a:fillRect/>
          </a:stretch>
        </p:blipFill>
        <p:spPr>
          <a:xfrm>
            <a:off x="2410761" y="2065505"/>
            <a:ext cx="12454470" cy="3185471"/>
          </a:xfrm>
          <a:prstGeom prst="rect">
            <a:avLst/>
          </a:prstGeom>
        </p:spPr>
      </p:pic>
    </p:spTree>
    <p:extLst>
      <p:ext uri="{BB962C8B-B14F-4D97-AF65-F5344CB8AC3E}">
        <p14:creationId xmlns:p14="http://schemas.microsoft.com/office/powerpoint/2010/main" val="24237421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216B2B8-AF8A-1259-DB8F-55E08EF14CE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3C4E7920-6C41-0EAC-441B-905B64625B8E}"/>
              </a:ext>
            </a:extLst>
          </p:cNvPr>
          <p:cNvSpPr txBox="1"/>
          <p:nvPr/>
        </p:nvSpPr>
        <p:spPr>
          <a:xfrm>
            <a:off x="1348173" y="220283"/>
            <a:ext cx="14563007"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507D4A18-5B50-0B82-CE95-C3D9A51B8574}"/>
              </a:ext>
            </a:extLst>
          </p:cNvPr>
          <p:cNvSpPr txBox="1"/>
          <p:nvPr/>
        </p:nvSpPr>
        <p:spPr>
          <a:xfrm>
            <a:off x="1529641" y="5636146"/>
            <a:ext cx="15352639" cy="3231654"/>
          </a:xfrm>
          <a:prstGeom prst="rect">
            <a:avLst/>
          </a:prstGeom>
          <a:noFill/>
          <a:ln>
            <a:noFill/>
          </a:ln>
        </p:spPr>
        <p:txBody>
          <a:bodyPr spcFirstLastPara="1" wrap="square" lIns="0" tIns="0" rIns="0" bIns="0" anchor="t" anchorCtr="0">
            <a:spAutoFit/>
          </a:bodyPr>
          <a:lstStyle/>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Dokładnie oczyścić izolację przy pomocy chusteczek czyszczących. Dookoła końców ekranów półprzewodzących nałożyć warstwę smaru uszczelniającego GM1. </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Nawilżyć języki aplikatora AH chusteczką silikonową.</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Wsunąć aplikator AH do elementu sterującego FSE i całość nasunąć na kabel aż do żyły powrotnej z drutów lub taśm.</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Wyciągnąć aplikator AH wyjmując pojedynczo jego języki.</a:t>
            </a:r>
          </a:p>
          <a:p>
            <a:pPr marL="342900" marR="0" lvl="0" indent="-342900" algn="l" rtl="0">
              <a:lnSpc>
                <a:spcPct val="150000"/>
              </a:lnSpc>
              <a:spcBef>
                <a:spcPts val="0"/>
              </a:spcBef>
              <a:spcAft>
                <a:spcPts val="0"/>
              </a:spcAft>
              <a:buFont typeface="Arial" panose="020B0604020202020204" pitchFamily="34" charset="0"/>
              <a:buChar char="•"/>
            </a:pPr>
            <a:r>
              <a:rPr lang="pl-PL" sz="2000" err="1">
                <a:latin typeface="Poppins" panose="00000500000000000000" pitchFamily="2" charset="-18"/>
                <a:ea typeface="Poppins Medium"/>
                <a:cs typeface="Poppins" panose="00000500000000000000" pitchFamily="2" charset="-18"/>
                <a:sym typeface="Poppins Medium"/>
              </a:rPr>
              <a:t>Wypozycjonować</a:t>
            </a:r>
            <a:r>
              <a:rPr lang="pl-PL" sz="2000">
                <a:latin typeface="Poppins" panose="00000500000000000000" pitchFamily="2" charset="-18"/>
                <a:ea typeface="Poppins Medium"/>
                <a:cs typeface="Poppins" panose="00000500000000000000" pitchFamily="2" charset="-18"/>
                <a:sym typeface="Poppins Medium"/>
              </a:rPr>
              <a:t> element sterujący FSE lekko go obracając.</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Czynności powtórzyć na drugim kablu.</a:t>
            </a:r>
          </a:p>
        </p:txBody>
      </p:sp>
      <p:pic>
        <p:nvPicPr>
          <p:cNvPr id="3" name="Obraz 2">
            <a:extLst>
              <a:ext uri="{FF2B5EF4-FFF2-40B4-BE49-F238E27FC236}">
                <a16:creationId xmlns:a16="http://schemas.microsoft.com/office/drawing/2014/main" id="{C5A48F9C-BBA7-93C1-2C26-730AD9757574}"/>
              </a:ext>
            </a:extLst>
          </p:cNvPr>
          <p:cNvPicPr>
            <a:picLocks noChangeAspect="1"/>
          </p:cNvPicPr>
          <p:nvPr/>
        </p:nvPicPr>
        <p:blipFill>
          <a:blip r:embed="rId3"/>
          <a:stretch>
            <a:fillRect/>
          </a:stretch>
        </p:blipFill>
        <p:spPr>
          <a:xfrm>
            <a:off x="2376819" y="1932781"/>
            <a:ext cx="12027444" cy="2814934"/>
          </a:xfrm>
          <a:prstGeom prst="rect">
            <a:avLst/>
          </a:prstGeom>
        </p:spPr>
      </p:pic>
    </p:spTree>
    <p:extLst>
      <p:ext uri="{BB962C8B-B14F-4D97-AF65-F5344CB8AC3E}">
        <p14:creationId xmlns:p14="http://schemas.microsoft.com/office/powerpoint/2010/main" val="327885519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CA07532-0426-ACE1-26EC-E9EC9636484C}"/>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F0990451-143D-FDB9-9E1A-D6CC03957A73}"/>
              </a:ext>
            </a:extLst>
          </p:cNvPr>
          <p:cNvSpPr txBox="1"/>
          <p:nvPr/>
        </p:nvSpPr>
        <p:spPr>
          <a:xfrm>
            <a:off x="1348173" y="220283"/>
            <a:ext cx="14496877"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12696918-F293-95AE-F2DD-53DA8ED73F4A}"/>
              </a:ext>
            </a:extLst>
          </p:cNvPr>
          <p:cNvPicPr>
            <a:picLocks noChangeAspect="1"/>
          </p:cNvPicPr>
          <p:nvPr/>
        </p:nvPicPr>
        <p:blipFill>
          <a:blip r:embed="rId3"/>
          <a:stretch>
            <a:fillRect/>
          </a:stretch>
        </p:blipFill>
        <p:spPr>
          <a:xfrm>
            <a:off x="5800299" y="1572878"/>
            <a:ext cx="6032310" cy="8211953"/>
          </a:xfrm>
          <a:prstGeom prst="rect">
            <a:avLst/>
          </a:prstGeom>
        </p:spPr>
      </p:pic>
    </p:spTree>
    <p:extLst>
      <p:ext uri="{BB962C8B-B14F-4D97-AF65-F5344CB8AC3E}">
        <p14:creationId xmlns:p14="http://schemas.microsoft.com/office/powerpoint/2010/main" val="343468388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E7C8202-CB13-1B0D-1557-01B4D122225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35CDBCD6-32BE-CECB-C4BC-9BB23B960163}"/>
              </a:ext>
            </a:extLst>
          </p:cNvPr>
          <p:cNvSpPr txBox="1"/>
          <p:nvPr/>
        </p:nvSpPr>
        <p:spPr>
          <a:xfrm>
            <a:off x="1348173" y="220283"/>
            <a:ext cx="14824423"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05784910-78F6-05BD-85AC-958C415A96D1}"/>
              </a:ext>
            </a:extLst>
          </p:cNvPr>
          <p:cNvPicPr>
            <a:picLocks noChangeAspect="1"/>
          </p:cNvPicPr>
          <p:nvPr/>
        </p:nvPicPr>
        <p:blipFill>
          <a:blip r:embed="rId3"/>
          <a:stretch>
            <a:fillRect/>
          </a:stretch>
        </p:blipFill>
        <p:spPr>
          <a:xfrm>
            <a:off x="3076229" y="2554654"/>
            <a:ext cx="9692482" cy="2362757"/>
          </a:xfrm>
          <a:prstGeom prst="rect">
            <a:avLst/>
          </a:prstGeom>
        </p:spPr>
      </p:pic>
      <p:sp>
        <p:nvSpPr>
          <p:cNvPr id="5" name="Google Shape;111;p15">
            <a:extLst>
              <a:ext uri="{FF2B5EF4-FFF2-40B4-BE49-F238E27FC236}">
                <a16:creationId xmlns:a16="http://schemas.microsoft.com/office/drawing/2014/main" id="{FB8AD9BB-AB9F-3677-F787-5DA840845637}"/>
              </a:ext>
            </a:extLst>
          </p:cNvPr>
          <p:cNvSpPr txBox="1"/>
          <p:nvPr/>
        </p:nvSpPr>
        <p:spPr>
          <a:xfrm>
            <a:off x="1529642" y="6168409"/>
            <a:ext cx="13721798" cy="1384995"/>
          </a:xfrm>
          <a:prstGeom prst="rect">
            <a:avLst/>
          </a:prstGeom>
          <a:noFill/>
          <a:ln>
            <a:noFill/>
          </a:ln>
        </p:spPr>
        <p:txBody>
          <a:bodyPr spcFirstLastPara="1" wrap="square" lIns="0" tIns="0" rIns="0" bIns="0" anchor="t" anchorCtr="0">
            <a:spAutoFit/>
          </a:bodyPr>
          <a:lstStyle/>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Nasunąć na jeden z kabli rurę SRH3, a następnie komplet rur termokurczliwych SRMS-SRMSL umieszczonych teleskopowo. Worek może służyć jako ochrona przed zabrudzeniem.</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Nasunąć rękaw miedziany CUS na drugi kabel.</a:t>
            </a:r>
          </a:p>
        </p:txBody>
      </p:sp>
    </p:spTree>
    <p:extLst>
      <p:ext uri="{BB962C8B-B14F-4D97-AF65-F5344CB8AC3E}">
        <p14:creationId xmlns:p14="http://schemas.microsoft.com/office/powerpoint/2010/main" val="168666523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4FAC8560-89B5-0F7F-D7E0-C62AA41470E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ACB1666-D2CB-600E-C72F-D1F9AD9BD6B8}"/>
              </a:ext>
            </a:extLst>
          </p:cNvPr>
          <p:cNvSpPr txBox="1"/>
          <p:nvPr/>
        </p:nvSpPr>
        <p:spPr>
          <a:xfrm>
            <a:off x="1348174" y="220283"/>
            <a:ext cx="14742536"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0E415A72-CAFA-3B3D-55EB-0621358AF16E}"/>
              </a:ext>
            </a:extLst>
          </p:cNvPr>
          <p:cNvSpPr txBox="1"/>
          <p:nvPr/>
        </p:nvSpPr>
        <p:spPr>
          <a:xfrm>
            <a:off x="2047655" y="6891740"/>
            <a:ext cx="12322836" cy="2308324"/>
          </a:xfrm>
          <a:prstGeom prst="rect">
            <a:avLst/>
          </a:prstGeom>
          <a:noFill/>
          <a:ln>
            <a:noFill/>
          </a:ln>
        </p:spPr>
        <p:txBody>
          <a:bodyPr spcFirstLastPara="1" wrap="square" lIns="0" tIns="0" rIns="0" bIns="0" anchor="t" anchorCtr="0">
            <a:spAutoFit/>
          </a:bodyPr>
          <a:lstStyle/>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Usunąć tarczę PVC z końców żył roboczych. </a:t>
            </a:r>
            <a:r>
              <a:rPr lang="pl-PL" sz="2000" err="1">
                <a:latin typeface="Poppins" panose="00000500000000000000" pitchFamily="2" charset="-18"/>
                <a:ea typeface="Poppins Medium"/>
                <a:cs typeface="Poppins" panose="00000500000000000000" pitchFamily="2" charset="-18"/>
                <a:sym typeface="Poppins Medium"/>
              </a:rPr>
              <a:t>Wypozycjonować</a:t>
            </a:r>
            <a:r>
              <a:rPr lang="pl-PL" sz="2000">
                <a:latin typeface="Poppins" panose="00000500000000000000" pitchFamily="2" charset="-18"/>
                <a:ea typeface="Poppins Medium"/>
                <a:cs typeface="Poppins" panose="00000500000000000000" pitchFamily="2" charset="-18"/>
                <a:sym typeface="Poppins Medium"/>
              </a:rPr>
              <a:t> złączkę śrubową w miejscu połączenia.</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Zamontować złączkę śrubową zgodnie z instrukcja montażu.</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Wykręcić śruby ręcznie. Dokręcać śruby naprzemiennie przy pomocy odpowiedniego klucza, zgodnie z kolejnością podaną na rysunku do momentu zerwania łbów śrub.</a:t>
            </a:r>
          </a:p>
        </p:txBody>
      </p:sp>
      <p:pic>
        <p:nvPicPr>
          <p:cNvPr id="7" name="Obraz 6">
            <a:extLst>
              <a:ext uri="{FF2B5EF4-FFF2-40B4-BE49-F238E27FC236}">
                <a16:creationId xmlns:a16="http://schemas.microsoft.com/office/drawing/2014/main" id="{BE21B99D-7DDB-FEC5-A4DA-098CD5A66FEE}"/>
              </a:ext>
            </a:extLst>
          </p:cNvPr>
          <p:cNvPicPr>
            <a:picLocks noChangeAspect="1"/>
          </p:cNvPicPr>
          <p:nvPr/>
        </p:nvPicPr>
        <p:blipFill>
          <a:blip r:embed="rId3"/>
          <a:stretch>
            <a:fillRect/>
          </a:stretch>
        </p:blipFill>
        <p:spPr>
          <a:xfrm>
            <a:off x="3494495" y="1947564"/>
            <a:ext cx="10535403" cy="3986369"/>
          </a:xfrm>
          <a:prstGeom prst="rect">
            <a:avLst/>
          </a:prstGeom>
        </p:spPr>
      </p:pic>
    </p:spTree>
    <p:extLst>
      <p:ext uri="{BB962C8B-B14F-4D97-AF65-F5344CB8AC3E}">
        <p14:creationId xmlns:p14="http://schemas.microsoft.com/office/powerpoint/2010/main" val="1998440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F50D3E0-F7A9-8928-CB57-E3C37B9A7D0C}"/>
            </a:ext>
          </a:extLst>
        </p:cNvPr>
        <p:cNvGrpSpPr/>
        <p:nvPr/>
      </p:nvGrpSpPr>
      <p:grpSpPr>
        <a:xfrm>
          <a:off x="0" y="0"/>
          <a:ext cx="0" cy="0"/>
          <a:chOff x="0" y="0"/>
          <a:chExt cx="0" cy="0"/>
        </a:xfrm>
      </p:grpSpPr>
      <p:pic>
        <p:nvPicPr>
          <p:cNvPr id="4" name="Obraz 3">
            <a:extLst>
              <a:ext uri="{FF2B5EF4-FFF2-40B4-BE49-F238E27FC236}">
                <a16:creationId xmlns:a16="http://schemas.microsoft.com/office/drawing/2014/main" id="{5F0439D1-E7D2-B38D-4315-2B10140536FC}"/>
              </a:ext>
            </a:extLst>
          </p:cNvPr>
          <p:cNvPicPr>
            <a:picLocks noChangeAspect="1"/>
          </p:cNvPicPr>
          <p:nvPr/>
        </p:nvPicPr>
        <p:blipFill>
          <a:blip r:embed="rId3"/>
          <a:stretch>
            <a:fillRect/>
          </a:stretch>
        </p:blipFill>
        <p:spPr>
          <a:xfrm>
            <a:off x="1355266" y="1900249"/>
            <a:ext cx="6010347" cy="7565658"/>
          </a:xfrm>
          <a:prstGeom prst="rect">
            <a:avLst/>
          </a:prstGeom>
        </p:spPr>
      </p:pic>
      <p:sp>
        <p:nvSpPr>
          <p:cNvPr id="7" name="pole tekstowe 6">
            <a:extLst>
              <a:ext uri="{FF2B5EF4-FFF2-40B4-BE49-F238E27FC236}">
                <a16:creationId xmlns:a16="http://schemas.microsoft.com/office/drawing/2014/main" id="{DD13DD65-D5AF-E5A5-FCC7-B13A69941689}"/>
              </a:ext>
            </a:extLst>
          </p:cNvPr>
          <p:cNvSpPr txBox="1"/>
          <p:nvPr/>
        </p:nvSpPr>
        <p:spPr>
          <a:xfrm>
            <a:off x="6919415" y="2831713"/>
            <a:ext cx="10104675" cy="4665380"/>
          </a:xfrm>
          <a:prstGeom prst="rect">
            <a:avLst/>
          </a:prstGeom>
          <a:noFill/>
        </p:spPr>
        <p:txBody>
          <a:bodyPr wrap="square">
            <a:spAutoFit/>
          </a:bodyPr>
          <a:lstStyle/>
          <a:p>
            <a:pPr>
              <a:lnSpc>
                <a:spcPct val="150000"/>
              </a:lnSpc>
            </a:pPr>
            <a:r>
              <a:rPr lang="pl-PL" sz="2000">
                <a:latin typeface="Poppins" panose="00000500000000000000" pitchFamily="2" charset="-18"/>
                <a:cs typeface="Poppins" panose="00000500000000000000" pitchFamily="2" charset="-18"/>
              </a:rPr>
              <a:t>Opis elementów kabla: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Żyła przewodząca aluminiowa.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Warstwa półprzewodząca wewnętrzna.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Izolacja z polietylenu sieciowanego (XLPE).</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Warstwa półprzewodząca zewnętrzna.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Uszczelnienie wzdłużne przeciwko wnikaniu wilgoci.</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Żyła powrotna z drutów miedzianych oraz taśmy miedzianej.</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Uszczelnienie wzdłużne przeciwko wnikaniu wilgoci. </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Folia aluminiowa - promieniowe uszczelnienie przeciwko wnikaniu wilgoci.</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Powłoka zewnętrzna z polietylenu PE wzmocniona lub dwuwarstwowa. </a:t>
            </a:r>
          </a:p>
        </p:txBody>
      </p:sp>
      <p:sp>
        <p:nvSpPr>
          <p:cNvPr id="2" name="Google Shape;111;p15">
            <a:extLst>
              <a:ext uri="{FF2B5EF4-FFF2-40B4-BE49-F238E27FC236}">
                <a16:creationId xmlns:a16="http://schemas.microsoft.com/office/drawing/2014/main" id="{BAFECB05-01E8-721C-E706-5D36F762E573}"/>
              </a:ext>
            </a:extLst>
          </p:cNvPr>
          <p:cNvSpPr txBox="1"/>
          <p:nvPr/>
        </p:nvSpPr>
        <p:spPr>
          <a:xfrm>
            <a:off x="1355266" y="1199143"/>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a:latin typeface="Poppins" panose="00000500000000000000" pitchFamily="2" charset="-18"/>
                <a:ea typeface="Poppins Medium"/>
                <a:cs typeface="Poppins" panose="00000500000000000000" pitchFamily="2" charset="-18"/>
                <a:sym typeface="Poppins Medium"/>
              </a:rPr>
              <a:t>Budowa kabla SN do mechanicznego układania o dwuwarstwowej  powłoce zewnętrznej</a:t>
            </a:r>
            <a:endParaRPr sz="2400">
              <a:latin typeface="Poppins" panose="00000500000000000000" pitchFamily="2" charset="-18"/>
              <a:ea typeface="Poppins Medium"/>
              <a:cs typeface="Poppins" panose="00000500000000000000" pitchFamily="2" charset="-18"/>
              <a:sym typeface="Poppins Medium"/>
            </a:endParaRPr>
          </a:p>
        </p:txBody>
      </p:sp>
      <p:sp>
        <p:nvSpPr>
          <p:cNvPr id="3" name="Google Shape;111;p15">
            <a:extLst>
              <a:ext uri="{FF2B5EF4-FFF2-40B4-BE49-F238E27FC236}">
                <a16:creationId xmlns:a16="http://schemas.microsoft.com/office/drawing/2014/main" id="{A1214C56-28C8-FDD2-A8D3-ECAC90CDEACD}"/>
              </a:ext>
            </a:extLst>
          </p:cNvPr>
          <p:cNvSpPr txBox="1"/>
          <p:nvPr/>
        </p:nvSpPr>
        <p:spPr>
          <a:xfrm>
            <a:off x="1355266" y="271311"/>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Budowa i parametry kabli SN</a:t>
            </a:r>
            <a:endParaRPr sz="3600">
              <a:latin typeface="+mn-lt"/>
              <a:ea typeface="Poppins Medium"/>
              <a:cs typeface="Poppins Medium"/>
              <a:sym typeface="Poppins Medium"/>
            </a:endParaRPr>
          </a:p>
        </p:txBody>
      </p:sp>
    </p:spTree>
    <p:extLst>
      <p:ext uri="{BB962C8B-B14F-4D97-AF65-F5344CB8AC3E}">
        <p14:creationId xmlns:p14="http://schemas.microsoft.com/office/powerpoint/2010/main" val="219529384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A8E8FEF-5680-4F22-83BD-AD4DEFEE3A6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88BB3EF-F104-6B4C-8B89-792DCDE2B3C8}"/>
              </a:ext>
            </a:extLst>
          </p:cNvPr>
          <p:cNvSpPr txBox="1"/>
          <p:nvPr/>
        </p:nvSpPr>
        <p:spPr>
          <a:xfrm>
            <a:off x="1348174" y="220283"/>
            <a:ext cx="1464700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5ACB79BE-00E1-A930-EDF5-2B97CB38D1FD}"/>
              </a:ext>
            </a:extLst>
          </p:cNvPr>
          <p:cNvSpPr txBox="1"/>
          <p:nvPr/>
        </p:nvSpPr>
        <p:spPr>
          <a:xfrm>
            <a:off x="2293315" y="6755262"/>
            <a:ext cx="12322836" cy="338554"/>
          </a:xfrm>
          <a:prstGeom prst="rect">
            <a:avLst/>
          </a:prstGeom>
          <a:noFill/>
          <a:ln>
            <a:noFill/>
          </a:ln>
        </p:spPr>
        <p:txBody>
          <a:bodyPr spcFirstLastPara="1" wrap="square" lIns="0" tIns="0" rIns="0" bIns="0" anchor="t" anchorCtr="0">
            <a:spAutoFit/>
          </a:bodyPr>
          <a:lstStyle/>
          <a:p>
            <a:pPr marL="342900" marR="0" lvl="0" indent="-342900" algn="l" rtl="0">
              <a:lnSpc>
                <a:spcPct val="11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Obrócić przewodzące tuleje złączki zakrywając otwory po śrubach (1/4 obrotu).</a:t>
            </a:r>
          </a:p>
        </p:txBody>
      </p:sp>
      <p:pic>
        <p:nvPicPr>
          <p:cNvPr id="3" name="Obraz 2">
            <a:extLst>
              <a:ext uri="{FF2B5EF4-FFF2-40B4-BE49-F238E27FC236}">
                <a16:creationId xmlns:a16="http://schemas.microsoft.com/office/drawing/2014/main" id="{069DADDD-2966-A0F4-5AA2-BF9DC265A7FC}"/>
              </a:ext>
            </a:extLst>
          </p:cNvPr>
          <p:cNvPicPr>
            <a:picLocks noChangeAspect="1"/>
          </p:cNvPicPr>
          <p:nvPr/>
        </p:nvPicPr>
        <p:blipFill>
          <a:blip r:embed="rId3"/>
          <a:stretch>
            <a:fillRect/>
          </a:stretch>
        </p:blipFill>
        <p:spPr>
          <a:xfrm>
            <a:off x="2930701" y="2541010"/>
            <a:ext cx="11048064" cy="2976898"/>
          </a:xfrm>
          <a:prstGeom prst="rect">
            <a:avLst/>
          </a:prstGeom>
        </p:spPr>
      </p:pic>
    </p:spTree>
    <p:extLst>
      <p:ext uri="{BB962C8B-B14F-4D97-AF65-F5344CB8AC3E}">
        <p14:creationId xmlns:p14="http://schemas.microsoft.com/office/powerpoint/2010/main" val="17693834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C3A9790-EA3E-C5F9-1B51-F3B58DD4619A}"/>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E4BD42D3-70AB-CF65-F9FD-AD9B3F2FFD60}"/>
              </a:ext>
            </a:extLst>
          </p:cNvPr>
          <p:cNvSpPr txBox="1"/>
          <p:nvPr/>
        </p:nvSpPr>
        <p:spPr>
          <a:xfrm>
            <a:off x="1348173" y="220283"/>
            <a:ext cx="14687945"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FBF73619-7CA5-E7D0-6540-116AC676F3FD}"/>
              </a:ext>
            </a:extLst>
          </p:cNvPr>
          <p:cNvSpPr txBox="1"/>
          <p:nvPr/>
        </p:nvSpPr>
        <p:spPr>
          <a:xfrm>
            <a:off x="1829291" y="7221608"/>
            <a:ext cx="13851986" cy="812530"/>
          </a:xfrm>
          <a:prstGeom prst="rect">
            <a:avLst/>
          </a:prstGeom>
          <a:noFill/>
          <a:ln>
            <a:noFill/>
          </a:ln>
        </p:spPr>
        <p:txBody>
          <a:bodyPr spcFirstLastPara="1" wrap="square" lIns="0" tIns="0" rIns="0" bIns="0" anchor="t" anchorCtr="0">
            <a:spAutoFit/>
          </a:bodyPr>
          <a:lstStyle/>
          <a:p>
            <a:pPr marL="342900" marR="0" lvl="0" indent="-342900" algn="l" rtl="0">
              <a:lnSpc>
                <a:spcPct val="110000"/>
              </a:lnSpc>
              <a:spcBef>
                <a:spcPts val="0"/>
              </a:spcBef>
              <a:spcAft>
                <a:spcPts val="0"/>
              </a:spcAft>
              <a:buFont typeface="Arial" panose="020B0604020202020204" pitchFamily="34" charset="0"/>
              <a:buChar char="•"/>
            </a:pPr>
            <a:r>
              <a:rPr lang="pl-PL" sz="2400">
                <a:latin typeface="Poppins" panose="00000500000000000000" pitchFamily="2" charset="-18"/>
                <a:ea typeface="Poppins Medium"/>
                <a:cs typeface="Poppins" panose="00000500000000000000" pitchFamily="2" charset="-18"/>
                <a:sym typeface="Poppins Medium"/>
              </a:rPr>
              <a:t>Nawinąć wszystkie taśmy wypełniające FB1 (niebieskie), z 20% naciągiem i 50% zakładką, pomiędzy elementami sterującymi. </a:t>
            </a:r>
          </a:p>
        </p:txBody>
      </p:sp>
      <p:pic>
        <p:nvPicPr>
          <p:cNvPr id="7" name="Obraz 6">
            <a:extLst>
              <a:ext uri="{FF2B5EF4-FFF2-40B4-BE49-F238E27FC236}">
                <a16:creationId xmlns:a16="http://schemas.microsoft.com/office/drawing/2014/main" id="{7BF3BCF8-1BDD-47F4-24A6-3D949971CF99}"/>
              </a:ext>
            </a:extLst>
          </p:cNvPr>
          <p:cNvPicPr>
            <a:picLocks noChangeAspect="1"/>
          </p:cNvPicPr>
          <p:nvPr/>
        </p:nvPicPr>
        <p:blipFill>
          <a:blip r:embed="rId3"/>
          <a:stretch>
            <a:fillRect/>
          </a:stretch>
        </p:blipFill>
        <p:spPr>
          <a:xfrm>
            <a:off x="2897896" y="2724968"/>
            <a:ext cx="11435025" cy="3075329"/>
          </a:xfrm>
          <a:prstGeom prst="rect">
            <a:avLst/>
          </a:prstGeom>
        </p:spPr>
      </p:pic>
    </p:spTree>
    <p:extLst>
      <p:ext uri="{BB962C8B-B14F-4D97-AF65-F5344CB8AC3E}">
        <p14:creationId xmlns:p14="http://schemas.microsoft.com/office/powerpoint/2010/main" val="403033061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618E925-FF9F-A375-EEDC-6AB3B4A4E12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0D51AC6B-B2C3-7B32-3994-FE3454FF3D2C}"/>
              </a:ext>
            </a:extLst>
          </p:cNvPr>
          <p:cNvSpPr txBox="1"/>
          <p:nvPr/>
        </p:nvSpPr>
        <p:spPr>
          <a:xfrm>
            <a:off x="1348173" y="220283"/>
            <a:ext cx="14414989"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A6206341-45B4-EB11-4542-D36C8948E0F8}"/>
              </a:ext>
            </a:extLst>
          </p:cNvPr>
          <p:cNvSpPr txBox="1"/>
          <p:nvPr/>
        </p:nvSpPr>
        <p:spPr>
          <a:xfrm>
            <a:off x="1911177" y="6858734"/>
            <a:ext cx="13851986" cy="1384995"/>
          </a:xfrm>
          <a:prstGeom prst="rect">
            <a:avLst/>
          </a:prstGeom>
          <a:noFill/>
          <a:ln>
            <a:noFill/>
          </a:ln>
        </p:spPr>
        <p:txBody>
          <a:bodyPr spcFirstLastPara="1" wrap="square" lIns="0" tIns="0" rIns="0" bIns="0" anchor="t" anchorCtr="0">
            <a:spAutoFit/>
          </a:bodyPr>
          <a:lstStyle/>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Przesunąć (najmniejszą) rurę SRMS (czerwoną) symetrycznie nad złączkę i obkurczyć. Obkurczenie rozpocząć od środka rury w jedną ze stron a następnie w drugą.</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Jeśli w zestawie znajduje się więcej rur SRMS, należy obkurczyć je kolejno, tak samo jak poprzednią.</a:t>
            </a:r>
          </a:p>
        </p:txBody>
      </p:sp>
      <p:pic>
        <p:nvPicPr>
          <p:cNvPr id="3" name="Obraz 2">
            <a:extLst>
              <a:ext uri="{FF2B5EF4-FFF2-40B4-BE49-F238E27FC236}">
                <a16:creationId xmlns:a16="http://schemas.microsoft.com/office/drawing/2014/main" id="{B1ABCE9E-AA97-1ABD-FB68-422989AF0D3A}"/>
              </a:ext>
            </a:extLst>
          </p:cNvPr>
          <p:cNvPicPr>
            <a:picLocks noChangeAspect="1"/>
          </p:cNvPicPr>
          <p:nvPr/>
        </p:nvPicPr>
        <p:blipFill>
          <a:blip r:embed="rId3"/>
          <a:stretch>
            <a:fillRect/>
          </a:stretch>
        </p:blipFill>
        <p:spPr>
          <a:xfrm>
            <a:off x="3607951" y="2614935"/>
            <a:ext cx="11072098" cy="3135654"/>
          </a:xfrm>
          <a:prstGeom prst="rect">
            <a:avLst/>
          </a:prstGeom>
        </p:spPr>
      </p:pic>
    </p:spTree>
    <p:extLst>
      <p:ext uri="{BB962C8B-B14F-4D97-AF65-F5344CB8AC3E}">
        <p14:creationId xmlns:p14="http://schemas.microsoft.com/office/powerpoint/2010/main" val="179908910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4B518860-A6C5-B6FC-D17A-E04BC7AD814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1B53FB8-7FF5-68C8-DD1C-424060120F45}"/>
              </a:ext>
            </a:extLst>
          </p:cNvPr>
          <p:cNvSpPr txBox="1"/>
          <p:nvPr/>
        </p:nvSpPr>
        <p:spPr>
          <a:xfrm>
            <a:off x="1348173" y="220283"/>
            <a:ext cx="14414989"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3B8159B9-599A-4455-EF88-9E70B82BA679}"/>
              </a:ext>
            </a:extLst>
          </p:cNvPr>
          <p:cNvSpPr txBox="1"/>
          <p:nvPr/>
        </p:nvSpPr>
        <p:spPr>
          <a:xfrm>
            <a:off x="1911177" y="6858734"/>
            <a:ext cx="13851986" cy="677108"/>
          </a:xfrm>
          <a:prstGeom prst="rect">
            <a:avLst/>
          </a:prstGeom>
          <a:noFill/>
          <a:ln>
            <a:noFill/>
          </a:ln>
        </p:spPr>
        <p:txBody>
          <a:bodyPr spcFirstLastPara="1" wrap="square" lIns="0" tIns="0" rIns="0" bIns="0" anchor="t" anchorCtr="0">
            <a:spAutoFit/>
          </a:bodyPr>
          <a:lstStyle/>
          <a:p>
            <a:pPr marL="342900" marR="0" lvl="0" indent="-342900" algn="l" rtl="0">
              <a:lnSpc>
                <a:spcPct val="11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Przesunąć rurę SRMSL (czerwono-czarną) symetrycznie nad złączkę i obkurczyć. Obkurczenie rozpocząć od środka rury w jedną ze stron a następnie w drugą.</a:t>
            </a:r>
          </a:p>
        </p:txBody>
      </p:sp>
      <p:pic>
        <p:nvPicPr>
          <p:cNvPr id="4" name="Obraz 3">
            <a:extLst>
              <a:ext uri="{FF2B5EF4-FFF2-40B4-BE49-F238E27FC236}">
                <a16:creationId xmlns:a16="http://schemas.microsoft.com/office/drawing/2014/main" id="{C9D02ABF-5E61-EBAD-1548-047770EAF50B}"/>
              </a:ext>
            </a:extLst>
          </p:cNvPr>
          <p:cNvPicPr>
            <a:picLocks noChangeAspect="1"/>
          </p:cNvPicPr>
          <p:nvPr/>
        </p:nvPicPr>
        <p:blipFill>
          <a:blip r:embed="rId3"/>
          <a:stretch>
            <a:fillRect/>
          </a:stretch>
        </p:blipFill>
        <p:spPr>
          <a:xfrm>
            <a:off x="2923413" y="2539902"/>
            <a:ext cx="11827513" cy="3082586"/>
          </a:xfrm>
          <a:prstGeom prst="rect">
            <a:avLst/>
          </a:prstGeom>
        </p:spPr>
      </p:pic>
    </p:spTree>
    <p:extLst>
      <p:ext uri="{BB962C8B-B14F-4D97-AF65-F5344CB8AC3E}">
        <p14:creationId xmlns:p14="http://schemas.microsoft.com/office/powerpoint/2010/main" val="361459708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4EF2541-EB10-1EB8-4C9B-C2CD65F72D3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44BAA188-944F-60C7-33C7-6FC0CCC8FF57}"/>
              </a:ext>
            </a:extLst>
          </p:cNvPr>
          <p:cNvSpPr txBox="1"/>
          <p:nvPr/>
        </p:nvSpPr>
        <p:spPr>
          <a:xfrm>
            <a:off x="1348173" y="220283"/>
            <a:ext cx="1434675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352BCD99-B06A-37D1-65EF-53292C668B7F}"/>
              </a:ext>
            </a:extLst>
          </p:cNvPr>
          <p:cNvSpPr txBox="1"/>
          <p:nvPr/>
        </p:nvSpPr>
        <p:spPr>
          <a:xfrm>
            <a:off x="2037229" y="7295463"/>
            <a:ext cx="13851986" cy="1846659"/>
          </a:xfrm>
          <a:prstGeom prst="rect">
            <a:avLst/>
          </a:prstGeom>
          <a:noFill/>
          <a:ln>
            <a:noFill/>
          </a:ln>
        </p:spPr>
        <p:txBody>
          <a:bodyPr spcFirstLastPara="1" wrap="square" lIns="0" tIns="0" rIns="0" bIns="0" anchor="t" anchorCtr="0">
            <a:spAutoFit/>
          </a:bodyPr>
          <a:lstStyle/>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Nasunąć rękaw miedziany CUS centralnie nad mufę. Końce rękawa połączyć przy użyciu zacisków sprężynowych RF z żyłą powrotną z drutów lub taśm.</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Zabezpieczyć zaciski sprężynowe RF z taśmą PVC.</a:t>
            </a:r>
          </a:p>
          <a:p>
            <a:pPr marL="342900" marR="0" lvl="0" indent="-342900" algn="l" rtl="0">
              <a:lnSpc>
                <a:spcPct val="150000"/>
              </a:lnSpc>
              <a:spcBef>
                <a:spcPts val="0"/>
              </a:spcBef>
              <a:spcAft>
                <a:spcPts val="0"/>
              </a:spcAft>
              <a:buFont typeface="Arial" panose="020B0604020202020204" pitchFamily="34" charset="0"/>
              <a:buChar char="•"/>
            </a:pPr>
            <a:r>
              <a:rPr lang="pl-PL" sz="2000">
                <a:latin typeface="Poppins" panose="00000500000000000000" pitchFamily="2" charset="-18"/>
                <a:ea typeface="Poppins Medium"/>
                <a:cs typeface="Poppins" panose="00000500000000000000" pitchFamily="2" charset="-18"/>
                <a:sym typeface="Poppins Medium"/>
              </a:rPr>
              <a:t>Końce powłok kabli zmatowić papierem ściernym na długości 50 mm.</a:t>
            </a:r>
          </a:p>
        </p:txBody>
      </p:sp>
      <p:pic>
        <p:nvPicPr>
          <p:cNvPr id="3" name="Obraz 2">
            <a:extLst>
              <a:ext uri="{FF2B5EF4-FFF2-40B4-BE49-F238E27FC236}">
                <a16:creationId xmlns:a16="http://schemas.microsoft.com/office/drawing/2014/main" id="{46553F13-5690-BF8A-402B-D0F4FCB32D34}"/>
              </a:ext>
            </a:extLst>
          </p:cNvPr>
          <p:cNvPicPr>
            <a:picLocks noChangeAspect="1"/>
          </p:cNvPicPr>
          <p:nvPr/>
        </p:nvPicPr>
        <p:blipFill>
          <a:blip r:embed="rId3"/>
          <a:stretch>
            <a:fillRect/>
          </a:stretch>
        </p:blipFill>
        <p:spPr>
          <a:xfrm>
            <a:off x="3103587" y="2586908"/>
            <a:ext cx="10210972" cy="3730931"/>
          </a:xfrm>
          <a:prstGeom prst="rect">
            <a:avLst/>
          </a:prstGeom>
        </p:spPr>
      </p:pic>
    </p:spTree>
    <p:extLst>
      <p:ext uri="{BB962C8B-B14F-4D97-AF65-F5344CB8AC3E}">
        <p14:creationId xmlns:p14="http://schemas.microsoft.com/office/powerpoint/2010/main" val="41394334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8432604-0611-F638-3275-E1EF695B12F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9E33F05-2030-1A2E-27E1-BC8E80BE280B}"/>
              </a:ext>
            </a:extLst>
          </p:cNvPr>
          <p:cNvSpPr txBox="1"/>
          <p:nvPr/>
        </p:nvSpPr>
        <p:spPr>
          <a:xfrm>
            <a:off x="1348173" y="220283"/>
            <a:ext cx="14428905"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hybrydowej do kabli  jednożyłowych o izolacji wytłaczanej do 36 kV CHMSV 95-240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3868ED1A-8C22-9BD7-0349-DB90821959AD}"/>
              </a:ext>
            </a:extLst>
          </p:cNvPr>
          <p:cNvSpPr txBox="1"/>
          <p:nvPr/>
        </p:nvSpPr>
        <p:spPr>
          <a:xfrm>
            <a:off x="1514901" y="6000483"/>
            <a:ext cx="14428905" cy="1846659"/>
          </a:xfrm>
          <a:prstGeom prst="rect">
            <a:avLst/>
          </a:prstGeom>
          <a:noFill/>
          <a:ln>
            <a:noFill/>
          </a:ln>
        </p:spPr>
        <p:txBody>
          <a:bodyPr spcFirstLastPara="1" wrap="square" lIns="0" tIns="0" rIns="0" bIns="0" anchor="t" anchorCtr="0">
            <a:spAutoFit/>
          </a:bodyPr>
          <a:lstStyle/>
          <a:p>
            <a:pPr marL="342900" marR="0" lvl="0" indent="-342900" algn="l" rtl="0">
              <a:lnSpc>
                <a:spcPct val="150000"/>
              </a:lnSpc>
              <a:spcBef>
                <a:spcPts val="0"/>
              </a:spcBef>
              <a:spcAft>
                <a:spcPts val="0"/>
              </a:spcAft>
              <a:buFont typeface="Arial" panose="020B0604020202020204" pitchFamily="34" charset="0"/>
              <a:buChar char="•"/>
            </a:pPr>
            <a:r>
              <a:rPr lang="pl-PL" sz="2000" err="1">
                <a:latin typeface="Poppins" panose="00000500000000000000" pitchFamily="2" charset="-18"/>
                <a:ea typeface="Poppins Medium"/>
                <a:cs typeface="Poppins" panose="00000500000000000000" pitchFamily="2" charset="-18"/>
                <a:sym typeface="Poppins Medium"/>
              </a:rPr>
              <a:t>Wypozycjonować</a:t>
            </a:r>
            <a:r>
              <a:rPr lang="pl-PL" sz="2000">
                <a:latin typeface="Poppins" panose="00000500000000000000" pitchFamily="2" charset="-18"/>
                <a:ea typeface="Poppins Medium"/>
                <a:cs typeface="Poppins" panose="00000500000000000000" pitchFamily="2" charset="-18"/>
                <a:sym typeface="Poppins Medium"/>
              </a:rPr>
              <a:t> rurę do odtworzenia powłoki i obkurczyć zaczynając od środka.</a:t>
            </a:r>
          </a:p>
          <a:p>
            <a:pPr marL="342900" marR="0" lvl="0" indent="-342900" algn="l" rtl="0">
              <a:lnSpc>
                <a:spcPct val="150000"/>
              </a:lnSpc>
              <a:spcBef>
                <a:spcPts val="0"/>
              </a:spcBef>
              <a:spcAft>
                <a:spcPts val="0"/>
              </a:spcAft>
              <a:buFont typeface="Arial" panose="020B0604020202020204" pitchFamily="34" charset="0"/>
              <a:buChar char="•"/>
            </a:pPr>
            <a:endParaRPr lang="pl-PL" sz="2000">
              <a:latin typeface="Poppins" panose="00000500000000000000" pitchFamily="2" charset="-18"/>
              <a:ea typeface="Poppins Medium"/>
              <a:cs typeface="Poppins" panose="00000500000000000000" pitchFamily="2" charset="-18"/>
              <a:sym typeface="Poppins Medium"/>
            </a:endParaRPr>
          </a:p>
          <a:p>
            <a:pPr marR="0" lvl="0" algn="l" rtl="0">
              <a:lnSpc>
                <a:spcPct val="150000"/>
              </a:lnSpc>
              <a:spcBef>
                <a:spcPts val="0"/>
              </a:spcBef>
              <a:spcAft>
                <a:spcPts val="0"/>
              </a:spcAft>
            </a:pPr>
            <a:r>
              <a:rPr lang="pl-PL" sz="2000" b="1">
                <a:latin typeface="Poppins" panose="00000500000000000000" pitchFamily="2" charset="-18"/>
                <a:ea typeface="Poppins Medium"/>
                <a:cs typeface="Poppins" panose="00000500000000000000" pitchFamily="2" charset="-18"/>
                <a:sym typeface="Poppins Medium"/>
              </a:rPr>
              <a:t>Bezpośrednio po montażu na mufę można podać napięcie robocze. Po ostygnięciu (można dotknąć dłonią) połączenie może zostać poddane </a:t>
            </a:r>
            <a:r>
              <a:rPr lang="pl-PL" sz="2000" b="1" err="1">
                <a:latin typeface="Poppins" panose="00000500000000000000" pitchFamily="2" charset="-18"/>
                <a:ea typeface="Poppins Medium"/>
                <a:cs typeface="Poppins" panose="00000500000000000000" pitchFamily="2" charset="-18"/>
                <a:sym typeface="Poppins Medium"/>
              </a:rPr>
              <a:t>naprężeniom</a:t>
            </a:r>
            <a:r>
              <a:rPr lang="pl-PL" sz="2000" b="1">
                <a:latin typeface="Poppins" panose="00000500000000000000" pitchFamily="2" charset="-18"/>
                <a:ea typeface="Poppins Medium"/>
                <a:cs typeface="Poppins" panose="00000500000000000000" pitchFamily="2" charset="-18"/>
                <a:sym typeface="Poppins Medium"/>
              </a:rPr>
              <a:t> mechanicznym.</a:t>
            </a:r>
          </a:p>
        </p:txBody>
      </p:sp>
      <p:pic>
        <p:nvPicPr>
          <p:cNvPr id="4" name="Obraz 3">
            <a:extLst>
              <a:ext uri="{FF2B5EF4-FFF2-40B4-BE49-F238E27FC236}">
                <a16:creationId xmlns:a16="http://schemas.microsoft.com/office/drawing/2014/main" id="{6B18E413-485F-7892-B383-5796CC761FB2}"/>
              </a:ext>
            </a:extLst>
          </p:cNvPr>
          <p:cNvPicPr>
            <a:picLocks noChangeAspect="1"/>
          </p:cNvPicPr>
          <p:nvPr/>
        </p:nvPicPr>
        <p:blipFill>
          <a:blip r:embed="rId3"/>
          <a:stretch>
            <a:fillRect/>
          </a:stretch>
        </p:blipFill>
        <p:spPr>
          <a:xfrm>
            <a:off x="3215368" y="2215169"/>
            <a:ext cx="10996722" cy="2589963"/>
          </a:xfrm>
          <a:prstGeom prst="rect">
            <a:avLst/>
          </a:prstGeom>
        </p:spPr>
      </p:pic>
    </p:spTree>
    <p:extLst>
      <p:ext uri="{BB962C8B-B14F-4D97-AF65-F5344CB8AC3E}">
        <p14:creationId xmlns:p14="http://schemas.microsoft.com/office/powerpoint/2010/main" val="255732516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C443928-8A93-4DAD-D2EB-6DF20136C6C0}"/>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93957AE2-52C6-3685-A7AD-798741C0DC46}"/>
              </a:ext>
            </a:extLst>
          </p:cNvPr>
          <p:cNvSpPr txBox="1"/>
          <p:nvPr/>
        </p:nvSpPr>
        <p:spPr>
          <a:xfrm>
            <a:off x="1348174" y="220283"/>
            <a:ext cx="14537820"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41AF2F06-379C-B9AF-994E-7B63897EF665}"/>
              </a:ext>
            </a:extLst>
          </p:cNvPr>
          <p:cNvSpPr txBox="1"/>
          <p:nvPr/>
        </p:nvSpPr>
        <p:spPr>
          <a:xfrm>
            <a:off x="2590120" y="6814966"/>
            <a:ext cx="14428905" cy="1384995"/>
          </a:xfrm>
          <a:prstGeom prst="rect">
            <a:avLst/>
          </a:prstGeom>
          <a:noFill/>
          <a:ln>
            <a:noFill/>
          </a:ln>
        </p:spPr>
        <p:txBody>
          <a:bodyPr spcFirstLastPara="1" wrap="square" lIns="0" tIns="0" rIns="0" bIns="0" anchor="t" anchorCtr="0">
            <a:spAutoFit/>
          </a:bodyPr>
          <a:lstStyle/>
          <a:p>
            <a:pPr marL="342900" marR="0" lvl="0" indent="-342900" algn="l" rtl="0">
              <a:lnSpc>
                <a:spcPct val="150000"/>
              </a:lnSpc>
              <a:spcBef>
                <a:spcPts val="0"/>
              </a:spcBef>
              <a:spcAft>
                <a:spcPts val="0"/>
              </a:spcAft>
              <a:buFont typeface="Wingdings" panose="05000000000000000000" pitchFamily="2" charset="2"/>
              <a:buChar char="Ø"/>
            </a:pPr>
            <a:r>
              <a:rPr lang="pl-PL" sz="2000">
                <a:latin typeface="Poppins" panose="00000500000000000000" pitchFamily="2" charset="-18"/>
                <a:ea typeface="Poppins Medium"/>
                <a:cs typeface="Poppins" panose="00000500000000000000" pitchFamily="2" charset="-18"/>
                <a:sym typeface="Poppins Medium"/>
              </a:rPr>
              <a:t>Usuń powłokę zewnętrzna kabla na długości 240 mm</a:t>
            </a:r>
          </a:p>
          <a:p>
            <a:pPr marL="342900" lvl="0" indent="-342900">
              <a:lnSpc>
                <a:spcPct val="150000"/>
              </a:lnSpc>
              <a:buFont typeface="Wingdings" panose="05000000000000000000" pitchFamily="2" charset="2"/>
              <a:buChar char="Ø"/>
            </a:pPr>
            <a:r>
              <a:rPr lang="pl-PL" sz="2000" err="1">
                <a:latin typeface="Poppins" panose="00000500000000000000" pitchFamily="2" charset="-18"/>
                <a:cs typeface="Poppins" panose="00000500000000000000" pitchFamily="2" charset="-18"/>
              </a:rPr>
              <a:t>Zszorstkuj</a:t>
            </a:r>
            <a:r>
              <a:rPr lang="pl-PL" sz="2000">
                <a:latin typeface="Poppins" panose="00000500000000000000" pitchFamily="2" charset="-18"/>
                <a:cs typeface="Poppins" panose="00000500000000000000" pitchFamily="2" charset="-18"/>
              </a:rPr>
              <a:t> i oczyścić zewnętrzną powłokę kabla na długości </a:t>
            </a:r>
            <a:r>
              <a:rPr lang="pl-PL" sz="2000" b="1">
                <a:latin typeface="Poppins" panose="00000500000000000000" pitchFamily="2" charset="-18"/>
                <a:cs typeface="Poppins" panose="00000500000000000000" pitchFamily="2" charset="-18"/>
              </a:rPr>
              <a:t>100 mm</a:t>
            </a:r>
            <a:r>
              <a:rPr lang="pl-PL" sz="2000">
                <a:latin typeface="Poppins" panose="00000500000000000000" pitchFamily="2" charset="-18"/>
                <a:cs typeface="Poppins" panose="00000500000000000000" pitchFamily="2" charset="-18"/>
              </a:rPr>
              <a:t>.</a:t>
            </a:r>
            <a:endParaRPr lang="pl-PL" sz="2000">
              <a:latin typeface="Poppins" panose="00000500000000000000" pitchFamily="2" charset="-18"/>
              <a:ea typeface="Poppins Medium"/>
              <a:cs typeface="Poppins" panose="00000500000000000000" pitchFamily="2" charset="-18"/>
              <a:sym typeface="Poppins Medium"/>
            </a:endParaRPr>
          </a:p>
          <a:p>
            <a:pPr marL="285750" lvl="0" indent="-28575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Skróć druty CU żyły powrotnej do długości </a:t>
            </a:r>
            <a:r>
              <a:rPr lang="pl-PL" sz="2000" b="1">
                <a:latin typeface="Poppins" panose="00000500000000000000" pitchFamily="2" charset="-18"/>
                <a:cs typeface="Poppins" panose="00000500000000000000" pitchFamily="2" charset="-18"/>
              </a:rPr>
              <a:t>50 mm </a:t>
            </a:r>
            <a:r>
              <a:rPr lang="pl-PL" sz="2000">
                <a:latin typeface="Poppins" panose="00000500000000000000" pitchFamily="2" charset="-18"/>
                <a:cs typeface="Poppins" panose="00000500000000000000" pitchFamily="2" charset="-18"/>
              </a:rPr>
              <a:t>przed krawędź powłoki zewnętrznej kabla.</a:t>
            </a:r>
            <a:endParaRPr lang="pl-PL" sz="2000">
              <a:latin typeface="Poppins" panose="00000500000000000000" pitchFamily="2" charset="-18"/>
              <a:ea typeface="Poppins Medium"/>
              <a:cs typeface="Poppins" panose="00000500000000000000" pitchFamily="2" charset="-18"/>
              <a:sym typeface="Poppins Medium"/>
            </a:endParaRPr>
          </a:p>
        </p:txBody>
      </p:sp>
      <p:pic>
        <p:nvPicPr>
          <p:cNvPr id="7" name="Obraz 6">
            <a:extLst>
              <a:ext uri="{FF2B5EF4-FFF2-40B4-BE49-F238E27FC236}">
                <a16:creationId xmlns:a16="http://schemas.microsoft.com/office/drawing/2014/main" id="{ADC8E9ED-6785-6276-72B5-AD394CDE0BE4}"/>
              </a:ext>
            </a:extLst>
          </p:cNvPr>
          <p:cNvPicPr>
            <a:picLocks noChangeAspect="1"/>
          </p:cNvPicPr>
          <p:nvPr/>
        </p:nvPicPr>
        <p:blipFill>
          <a:blip r:embed="rId3"/>
          <a:stretch>
            <a:fillRect/>
          </a:stretch>
        </p:blipFill>
        <p:spPr>
          <a:xfrm>
            <a:off x="4148919" y="2174953"/>
            <a:ext cx="6837529" cy="3768717"/>
          </a:xfrm>
          <a:prstGeom prst="rect">
            <a:avLst/>
          </a:prstGeom>
        </p:spPr>
      </p:pic>
    </p:spTree>
    <p:extLst>
      <p:ext uri="{BB962C8B-B14F-4D97-AF65-F5344CB8AC3E}">
        <p14:creationId xmlns:p14="http://schemas.microsoft.com/office/powerpoint/2010/main" val="50737557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4D9F78F-172D-0C85-9B8B-48DFA2A9E32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F53F0181-15F6-F763-0934-6CDC4929706F}"/>
              </a:ext>
            </a:extLst>
          </p:cNvPr>
          <p:cNvSpPr txBox="1"/>
          <p:nvPr/>
        </p:nvSpPr>
        <p:spPr>
          <a:xfrm>
            <a:off x="1348173" y="220283"/>
            <a:ext cx="14619707"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2B87E886-8F24-D617-4539-414EA37C91A9}"/>
              </a:ext>
            </a:extLst>
          </p:cNvPr>
          <p:cNvPicPr>
            <a:picLocks noChangeAspect="1"/>
          </p:cNvPicPr>
          <p:nvPr/>
        </p:nvPicPr>
        <p:blipFill>
          <a:blip r:embed="rId3"/>
          <a:stretch>
            <a:fillRect/>
          </a:stretch>
        </p:blipFill>
        <p:spPr>
          <a:xfrm>
            <a:off x="5008730" y="2030618"/>
            <a:ext cx="6899204" cy="4130240"/>
          </a:xfrm>
          <a:prstGeom prst="rect">
            <a:avLst/>
          </a:prstGeom>
        </p:spPr>
      </p:pic>
      <p:sp>
        <p:nvSpPr>
          <p:cNvPr id="6" name="pole tekstowe 5">
            <a:extLst>
              <a:ext uri="{FF2B5EF4-FFF2-40B4-BE49-F238E27FC236}">
                <a16:creationId xmlns:a16="http://schemas.microsoft.com/office/drawing/2014/main" id="{803B6C06-0548-5BAA-5511-5F6F820D34CA}"/>
              </a:ext>
            </a:extLst>
          </p:cNvPr>
          <p:cNvSpPr txBox="1"/>
          <p:nvPr/>
        </p:nvSpPr>
        <p:spPr>
          <a:xfrm>
            <a:off x="2112447" y="6822656"/>
            <a:ext cx="13200341" cy="1433726"/>
          </a:xfrm>
          <a:prstGeom prst="rect">
            <a:avLst/>
          </a:prstGeom>
          <a:noFill/>
        </p:spPr>
        <p:txBody>
          <a:bodyPr wrap="square">
            <a:spAutoFit/>
          </a:bodyPr>
          <a:lstStyle/>
          <a:p>
            <a:pPr marL="342900" indent="-342900" algn="l">
              <a:lnSpc>
                <a:spcPct val="150000"/>
              </a:lnSpc>
              <a:buFont typeface="Wingdings" panose="05000000000000000000" pitchFamily="2" charset="2"/>
              <a:buChar char="Ø"/>
            </a:pPr>
            <a:r>
              <a:rPr lang="pl-PL" sz="2000" b="0" i="0" u="none" strike="noStrike" baseline="0">
                <a:latin typeface="Poppins" panose="00000500000000000000" pitchFamily="2" charset="-18"/>
                <a:cs typeface="Poppins" panose="00000500000000000000" pitchFamily="2" charset="-18"/>
              </a:rPr>
              <a:t>Rozłóż równomiernie druty CU żyły powrotnej na krawędzi powłoki zewnętrznej kabla.</a:t>
            </a:r>
          </a:p>
          <a:p>
            <a:pPr marL="342900" indent="-342900" algn="l">
              <a:lnSpc>
                <a:spcPct val="150000"/>
              </a:lnSpc>
              <a:buFont typeface="Wingdings" panose="05000000000000000000" pitchFamily="2" charset="2"/>
              <a:buChar char="Ø"/>
            </a:pPr>
            <a:r>
              <a:rPr lang="pl-PL" sz="2000" b="0" i="0" u="none" strike="noStrike" baseline="0">
                <a:latin typeface="Poppins" panose="00000500000000000000" pitchFamily="2" charset="-18"/>
                <a:cs typeface="Poppins" panose="00000500000000000000" pitchFamily="2" charset="-18"/>
              </a:rPr>
              <a:t>Przyklej samoprzylepną taśmę CU bezpośrednio do odsuniętej krawędzi powłoki zewnętrznej kabla.</a:t>
            </a:r>
          </a:p>
          <a:p>
            <a:pPr marL="342900" indent="-342900" algn="l">
              <a:lnSpc>
                <a:spcPct val="150000"/>
              </a:lnSpc>
              <a:buFont typeface="Wingdings" panose="05000000000000000000" pitchFamily="2" charset="2"/>
              <a:buChar char="Ø"/>
            </a:pPr>
            <a:r>
              <a:rPr lang="pl-PL" sz="2000" b="0" i="0" u="none" strike="noStrike" baseline="0">
                <a:latin typeface="Poppins" panose="00000500000000000000" pitchFamily="2" charset="-18"/>
                <a:cs typeface="Poppins" panose="00000500000000000000" pitchFamily="2" charset="-18"/>
              </a:rPr>
              <a:t>Połóż druty CU żyły powrotnej na samoprzylepnej taśmie CU i wyrównaj je równolegle.</a:t>
            </a:r>
            <a:endParaRPr lang="pl-PL" sz="2000">
              <a:latin typeface="Poppins" panose="00000500000000000000" pitchFamily="2" charset="-18"/>
              <a:cs typeface="Poppins" panose="00000500000000000000" pitchFamily="2" charset="-18"/>
            </a:endParaRPr>
          </a:p>
        </p:txBody>
      </p:sp>
    </p:spTree>
    <p:extLst>
      <p:ext uri="{BB962C8B-B14F-4D97-AF65-F5344CB8AC3E}">
        <p14:creationId xmlns:p14="http://schemas.microsoft.com/office/powerpoint/2010/main" val="235157613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791073D-F171-AB46-04D1-30CBB237A72F}"/>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534CDAF-C875-D5CC-4794-6D460807BDB0}"/>
              </a:ext>
            </a:extLst>
          </p:cNvPr>
          <p:cNvSpPr txBox="1"/>
          <p:nvPr/>
        </p:nvSpPr>
        <p:spPr>
          <a:xfrm>
            <a:off x="1348173" y="220283"/>
            <a:ext cx="1496090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7B9C4E7D-64ED-6676-4822-F0683D30F109}"/>
              </a:ext>
            </a:extLst>
          </p:cNvPr>
          <p:cNvSpPr txBox="1"/>
          <p:nvPr/>
        </p:nvSpPr>
        <p:spPr>
          <a:xfrm>
            <a:off x="1473580" y="7191390"/>
            <a:ext cx="14726313" cy="1846659"/>
          </a:xfrm>
          <a:prstGeom prst="rect">
            <a:avLst/>
          </a:prstGeom>
          <a:noFill/>
          <a:ln>
            <a:noFill/>
          </a:ln>
        </p:spPr>
        <p:txBody>
          <a:bodyPr spcFirstLastPara="1" wrap="square" lIns="0" tIns="0" rIns="0" bIns="0" anchor="t" anchorCtr="0">
            <a:spAutoFit/>
          </a:bodyPr>
          <a:lstStyle/>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Przymocuj żyłę powrotną z drutów CU do samoprzylepnej taśmy CU za pomocą taśmy PVC, umieszczając po 50% na żyle powrotnej z drutów CU i powłoce zewnętrznej kabla.</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Usuń ekran przewodzący kabla do </a:t>
            </a:r>
            <a:r>
              <a:rPr lang="pl-PL" sz="2000" b="1">
                <a:latin typeface="Poppins" panose="00000500000000000000" pitchFamily="2" charset="-18"/>
                <a:cs typeface="Poppins" panose="00000500000000000000" pitchFamily="2" charset="-18"/>
              </a:rPr>
              <a:t>150 mm </a:t>
            </a:r>
            <a:r>
              <a:rPr lang="pl-PL" sz="2000">
                <a:latin typeface="Poppins" panose="00000500000000000000" pitchFamily="2" charset="-18"/>
                <a:cs typeface="Poppins" panose="00000500000000000000" pitchFamily="2" charset="-18"/>
              </a:rPr>
              <a:t>przed krawędzią powłoki zewnętrznej kabla.</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Odizoluj żyłę roboczą kabla do wymiaru </a:t>
            </a:r>
            <a:r>
              <a:rPr lang="pl-PL" sz="2000" b="1">
                <a:latin typeface="Poppins" panose="00000500000000000000" pitchFamily="2" charset="-18"/>
                <a:cs typeface="Poppins" panose="00000500000000000000" pitchFamily="2" charset="-18"/>
              </a:rPr>
              <a:t>X mm (patrz tabela)</a:t>
            </a:r>
            <a:r>
              <a:rPr lang="pl-PL" sz="2000">
                <a:latin typeface="Poppins" panose="00000500000000000000" pitchFamily="2" charset="-18"/>
                <a:cs typeface="Poppins" panose="00000500000000000000" pitchFamily="2" charset="-18"/>
              </a:rPr>
              <a:t>. Końcówkę żyły roboczej owiń taśmą PCV.</a:t>
            </a:r>
            <a:endParaRPr lang="pl-PL" sz="20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8126C85F-67DA-1B23-CF62-6E368715DB8F}"/>
              </a:ext>
            </a:extLst>
          </p:cNvPr>
          <p:cNvPicPr>
            <a:picLocks noChangeAspect="1"/>
          </p:cNvPicPr>
          <p:nvPr/>
        </p:nvPicPr>
        <p:blipFill>
          <a:blip r:embed="rId3"/>
          <a:stretch>
            <a:fillRect/>
          </a:stretch>
        </p:blipFill>
        <p:spPr>
          <a:xfrm>
            <a:off x="3575714" y="2127173"/>
            <a:ext cx="7042320" cy="4240701"/>
          </a:xfrm>
          <a:prstGeom prst="rect">
            <a:avLst/>
          </a:prstGeom>
        </p:spPr>
      </p:pic>
      <p:pic>
        <p:nvPicPr>
          <p:cNvPr id="6" name="Obraz 5">
            <a:extLst>
              <a:ext uri="{FF2B5EF4-FFF2-40B4-BE49-F238E27FC236}">
                <a16:creationId xmlns:a16="http://schemas.microsoft.com/office/drawing/2014/main" id="{F55F3C97-9B28-F674-C5F0-0081A82D671D}"/>
              </a:ext>
            </a:extLst>
          </p:cNvPr>
          <p:cNvPicPr>
            <a:picLocks noChangeAspect="1"/>
          </p:cNvPicPr>
          <p:nvPr/>
        </p:nvPicPr>
        <p:blipFill>
          <a:blip r:embed="rId4"/>
          <a:stretch>
            <a:fillRect/>
          </a:stretch>
        </p:blipFill>
        <p:spPr>
          <a:xfrm>
            <a:off x="11774476" y="3258232"/>
            <a:ext cx="4425417" cy="1885268"/>
          </a:xfrm>
          <a:prstGeom prst="rect">
            <a:avLst/>
          </a:prstGeom>
        </p:spPr>
      </p:pic>
    </p:spTree>
    <p:extLst>
      <p:ext uri="{BB962C8B-B14F-4D97-AF65-F5344CB8AC3E}">
        <p14:creationId xmlns:p14="http://schemas.microsoft.com/office/powerpoint/2010/main" val="11511600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127D341-2766-1958-71DF-2554C99E223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35C4F0D-3BA6-0FFA-B738-86D2609F62A8}"/>
              </a:ext>
            </a:extLst>
          </p:cNvPr>
          <p:cNvSpPr txBox="1"/>
          <p:nvPr/>
        </p:nvSpPr>
        <p:spPr>
          <a:xfrm>
            <a:off x="1348174" y="220283"/>
            <a:ext cx="14879014"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89DD0902-6FCB-571C-3D0D-1EB0DF657B57}"/>
              </a:ext>
            </a:extLst>
          </p:cNvPr>
          <p:cNvSpPr txBox="1"/>
          <p:nvPr/>
        </p:nvSpPr>
        <p:spPr>
          <a:xfrm>
            <a:off x="2180687" y="7031346"/>
            <a:ext cx="14428905" cy="461665"/>
          </a:xfrm>
          <a:prstGeom prst="rect">
            <a:avLst/>
          </a:prstGeom>
          <a:noFill/>
          <a:ln>
            <a:noFill/>
          </a:ln>
        </p:spPr>
        <p:txBody>
          <a:bodyPr spcFirstLastPara="1" wrap="square" lIns="0" tIns="0" rIns="0" bIns="0" anchor="t" anchorCtr="0">
            <a:spAutoFit/>
          </a:bodyPr>
          <a:lstStyle/>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Oczyścić powłokę zewnętrzną kabla przed nasunięciem korpusu mufy.</a:t>
            </a:r>
          </a:p>
        </p:txBody>
      </p:sp>
      <p:pic>
        <p:nvPicPr>
          <p:cNvPr id="3" name="Obraz 2">
            <a:extLst>
              <a:ext uri="{FF2B5EF4-FFF2-40B4-BE49-F238E27FC236}">
                <a16:creationId xmlns:a16="http://schemas.microsoft.com/office/drawing/2014/main" id="{8ACF3081-3C59-6330-F679-F8FE67290B6F}"/>
              </a:ext>
            </a:extLst>
          </p:cNvPr>
          <p:cNvPicPr>
            <a:picLocks noChangeAspect="1"/>
          </p:cNvPicPr>
          <p:nvPr/>
        </p:nvPicPr>
        <p:blipFill>
          <a:blip r:embed="rId3"/>
          <a:stretch>
            <a:fillRect/>
          </a:stretch>
        </p:blipFill>
        <p:spPr>
          <a:xfrm>
            <a:off x="5495882" y="2673254"/>
            <a:ext cx="7296236" cy="3648119"/>
          </a:xfrm>
          <a:prstGeom prst="rect">
            <a:avLst/>
          </a:prstGeom>
        </p:spPr>
      </p:pic>
    </p:spTree>
    <p:extLst>
      <p:ext uri="{BB962C8B-B14F-4D97-AF65-F5344CB8AC3E}">
        <p14:creationId xmlns:p14="http://schemas.microsoft.com/office/powerpoint/2010/main" val="579042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BA313EA-2A18-A740-0313-B355C3D5EEE3}"/>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24475BA4-5A27-AC2C-CD87-BD4707106F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971369" y="-636636"/>
            <a:ext cx="6096000" cy="7610475"/>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A747562D-CCDF-A1E3-0459-EB20983F9C9E}"/>
              </a:ext>
            </a:extLst>
          </p:cNvPr>
          <p:cNvSpPr txBox="1"/>
          <p:nvPr/>
        </p:nvSpPr>
        <p:spPr>
          <a:xfrm>
            <a:off x="1319703" y="6678990"/>
            <a:ext cx="15330565" cy="3280385"/>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Typy kabli olejowych</a:t>
            </a:r>
          </a:p>
          <a:p>
            <a:pPr algn="just">
              <a:lnSpc>
                <a:spcPct val="150000"/>
              </a:lnSpc>
            </a:pPr>
            <a:r>
              <a:rPr lang="pl-PL" sz="2000">
                <a:latin typeface="Poppins" panose="00000500000000000000" pitchFamily="2" charset="-18"/>
                <a:cs typeface="Poppins" panose="00000500000000000000" pitchFamily="2" charset="-18"/>
              </a:rPr>
              <a:t>a) </a:t>
            </a:r>
            <a:r>
              <a:rPr lang="pl-PL" sz="2000" err="1">
                <a:latin typeface="Poppins" panose="00000500000000000000" pitchFamily="2" charset="-18"/>
                <a:cs typeface="Poppins" panose="00000500000000000000" pitchFamily="2" charset="-18"/>
              </a:rPr>
              <a:t>HAKFtA</a:t>
            </a:r>
            <a:r>
              <a:rPr lang="pl-PL" sz="2000">
                <a:latin typeface="Poppins" panose="00000500000000000000" pitchFamily="2" charset="-18"/>
                <a:cs typeface="Poppins" panose="00000500000000000000" pitchFamily="2" charset="-18"/>
              </a:rPr>
              <a:t> – kabel o polu promieniowym (H), z żyłami aluminiowymi (A), w powłoce ołowianej (bez oznaczenia), opancerzony taśmą stalową (</a:t>
            </a:r>
            <a:r>
              <a:rPr lang="pl-PL" sz="2000" err="1">
                <a:latin typeface="Poppins" panose="00000500000000000000" pitchFamily="2" charset="-18"/>
                <a:cs typeface="Poppins" panose="00000500000000000000" pitchFamily="2" charset="-18"/>
              </a:rPr>
              <a:t>Ft</a:t>
            </a:r>
            <a:r>
              <a:rPr lang="pl-PL" sz="2000">
                <a:latin typeface="Poppins" panose="00000500000000000000" pitchFamily="2" charset="-18"/>
                <a:cs typeface="Poppins" panose="00000500000000000000" pitchFamily="2" charset="-18"/>
              </a:rPr>
              <a:t>), w osłonie ochronnej włóknistej (A).</a:t>
            </a:r>
          </a:p>
          <a:p>
            <a:pPr algn="just">
              <a:lnSpc>
                <a:spcPct val="150000"/>
              </a:lnSpc>
            </a:pPr>
            <a:r>
              <a:rPr lang="pl-PL" sz="2000">
                <a:latin typeface="Poppins" panose="00000500000000000000" pitchFamily="2" charset="-18"/>
                <a:cs typeface="Poppins" panose="00000500000000000000" pitchFamily="2" charset="-18"/>
              </a:rPr>
              <a:t>b) </a:t>
            </a:r>
            <a:r>
              <a:rPr lang="pl-PL" sz="2000" err="1">
                <a:latin typeface="Poppins" panose="00000500000000000000" pitchFamily="2" charset="-18"/>
                <a:cs typeface="Poppins" panose="00000500000000000000" pitchFamily="2" charset="-18"/>
              </a:rPr>
              <a:t>HAKnFty</a:t>
            </a:r>
            <a:r>
              <a:rPr lang="pl-PL" sz="2000">
                <a:latin typeface="Poppins" panose="00000500000000000000" pitchFamily="2" charset="-18"/>
                <a:cs typeface="Poppins" panose="00000500000000000000" pitchFamily="2" charset="-18"/>
              </a:rPr>
              <a:t> – jak wyżej, lecz z syciwem nieściekającym i powłoką zewnętrzną </a:t>
            </a:r>
            <a:r>
              <a:rPr lang="pl-PL" sz="2000" err="1">
                <a:latin typeface="Poppins" panose="00000500000000000000" pitchFamily="2" charset="-18"/>
                <a:cs typeface="Poppins" panose="00000500000000000000" pitchFamily="2" charset="-18"/>
              </a:rPr>
              <a:t>polwinitową</a:t>
            </a:r>
            <a:r>
              <a:rPr lang="pl-PL" sz="2000">
                <a:latin typeface="Poppins" panose="00000500000000000000" pitchFamily="2" charset="-18"/>
                <a:cs typeface="Poppins" panose="00000500000000000000" pitchFamily="2" charset="-18"/>
              </a:rPr>
              <a:t>.</a:t>
            </a:r>
          </a:p>
          <a:p>
            <a:pPr algn="just">
              <a:lnSpc>
                <a:spcPct val="150000"/>
              </a:lnSpc>
            </a:pPr>
            <a:r>
              <a:rPr lang="pl-PL" sz="2000">
                <a:latin typeface="Poppins" panose="00000500000000000000" pitchFamily="2" charset="-18"/>
                <a:cs typeface="Poppins" panose="00000500000000000000" pitchFamily="2" charset="-18"/>
              </a:rPr>
              <a:t>Kable olejowe cieszą się dobra opinią ponieważ sprawdziły się w wieloletniej eksploatacji. W stosunku do kabli o izolacji z polietylenu usieciowanego mają jedynie niższą obciążalność prądową, a montaż osprzętu wymaga wysokich kwalifikacji</a:t>
            </a:r>
          </a:p>
        </p:txBody>
      </p:sp>
      <p:sp>
        <p:nvSpPr>
          <p:cNvPr id="2" name="Google Shape;111;p15">
            <a:extLst>
              <a:ext uri="{FF2B5EF4-FFF2-40B4-BE49-F238E27FC236}">
                <a16:creationId xmlns:a16="http://schemas.microsoft.com/office/drawing/2014/main" id="{C0A53A1E-B3C1-ED23-9278-D5E639504615}"/>
              </a:ext>
            </a:extLst>
          </p:cNvPr>
          <p:cNvSpPr txBox="1"/>
          <p:nvPr/>
        </p:nvSpPr>
        <p:spPr>
          <a:xfrm>
            <a:off x="1214131" y="3276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Budowa i parametry kabli SN</a:t>
            </a:r>
            <a:endParaRPr sz="3600">
              <a:latin typeface="+mn-lt"/>
              <a:ea typeface="Poppins Medium"/>
              <a:cs typeface="Poppins Medium"/>
              <a:sym typeface="Poppins Medium"/>
            </a:endParaRPr>
          </a:p>
        </p:txBody>
      </p:sp>
      <p:sp>
        <p:nvSpPr>
          <p:cNvPr id="5" name="Google Shape;111;p15">
            <a:extLst>
              <a:ext uri="{FF2B5EF4-FFF2-40B4-BE49-F238E27FC236}">
                <a16:creationId xmlns:a16="http://schemas.microsoft.com/office/drawing/2014/main" id="{6B465311-AFA8-7A92-8B27-B6D57F89D949}"/>
              </a:ext>
            </a:extLst>
          </p:cNvPr>
          <p:cNvSpPr txBox="1"/>
          <p:nvPr/>
        </p:nvSpPr>
        <p:spPr>
          <a:xfrm>
            <a:off x="1214131" y="1423763"/>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a:latin typeface="Poppins" panose="00000500000000000000" pitchFamily="2" charset="-18"/>
                <a:cs typeface="Poppins" panose="00000500000000000000" pitchFamily="2" charset="-18"/>
                <a:sym typeface="Poppins Medium"/>
              </a:rPr>
              <a:t>Budowa kabla SN trzyżyłowego w izolacji papierowo - olejowej</a:t>
            </a:r>
            <a:endParaRPr sz="2400">
              <a:latin typeface="Poppins" panose="00000500000000000000" pitchFamily="2" charset="-18"/>
              <a:ea typeface="Poppins Medium"/>
              <a:cs typeface="Poppins" panose="00000500000000000000" pitchFamily="2" charset="-18"/>
              <a:sym typeface="Poppins Medium"/>
            </a:endParaRPr>
          </a:p>
        </p:txBody>
      </p:sp>
      <p:pic>
        <p:nvPicPr>
          <p:cNvPr id="7" name="Obraz 6">
            <a:extLst>
              <a:ext uri="{FF2B5EF4-FFF2-40B4-BE49-F238E27FC236}">
                <a16:creationId xmlns:a16="http://schemas.microsoft.com/office/drawing/2014/main" id="{4B23466C-E9D3-0EB4-6360-324C25656BEB}"/>
              </a:ext>
            </a:extLst>
          </p:cNvPr>
          <p:cNvPicPr>
            <a:picLocks noChangeAspect="1"/>
          </p:cNvPicPr>
          <p:nvPr/>
        </p:nvPicPr>
        <p:blipFill>
          <a:blip r:embed="rId4"/>
          <a:stretch>
            <a:fillRect/>
          </a:stretch>
        </p:blipFill>
        <p:spPr>
          <a:xfrm>
            <a:off x="1224169" y="4029308"/>
            <a:ext cx="7308444" cy="2187294"/>
          </a:xfrm>
          <a:prstGeom prst="rect">
            <a:avLst/>
          </a:prstGeom>
        </p:spPr>
      </p:pic>
      <p:sp>
        <p:nvSpPr>
          <p:cNvPr id="8" name="pole tekstowe 7">
            <a:extLst>
              <a:ext uri="{FF2B5EF4-FFF2-40B4-BE49-F238E27FC236}">
                <a16:creationId xmlns:a16="http://schemas.microsoft.com/office/drawing/2014/main" id="{A2B32991-F092-EC94-09D3-14A4C7901C99}"/>
              </a:ext>
            </a:extLst>
          </p:cNvPr>
          <p:cNvSpPr txBox="1"/>
          <p:nvPr/>
        </p:nvSpPr>
        <p:spPr>
          <a:xfrm>
            <a:off x="10042692" y="2292416"/>
            <a:ext cx="6416507" cy="4203715"/>
          </a:xfrm>
          <a:prstGeom prst="rect">
            <a:avLst/>
          </a:prstGeom>
          <a:noFill/>
        </p:spPr>
        <p:txBody>
          <a:bodyPr wrap="square">
            <a:spAutoFit/>
          </a:bodyPr>
          <a:lstStyle/>
          <a:p>
            <a:pPr>
              <a:lnSpc>
                <a:spcPct val="150000"/>
              </a:lnSpc>
            </a:pPr>
            <a:r>
              <a:rPr lang="pl-PL" sz="2000">
                <a:latin typeface="Poppins" panose="00000500000000000000" pitchFamily="2" charset="-18"/>
                <a:cs typeface="Poppins" panose="00000500000000000000" pitchFamily="2" charset="-18"/>
              </a:rPr>
              <a:t>Opis elementów kabla: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Żyła przewodząca aluminiowa.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Półprzewodzący ekran na żyle.</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Izolacja papierowa.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Ośrodek kabla.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Powłoka ołowiana.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Włóknista osłona.</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Pancerz z taśm stalowych. </a:t>
            </a:r>
          </a:p>
          <a:p>
            <a:pPr marL="342900" indent="-342900">
              <a:lnSpc>
                <a:spcPct val="150000"/>
              </a:lnSpc>
              <a:buFont typeface="+mj-lt"/>
              <a:buAutoNum type="arabicPeriod"/>
            </a:pPr>
            <a:r>
              <a:rPr lang="pl-PL" sz="2000">
                <a:latin typeface="Poppins" panose="00000500000000000000" pitchFamily="2" charset="-18"/>
                <a:cs typeface="Poppins" panose="00000500000000000000" pitchFamily="2" charset="-18"/>
              </a:rPr>
              <a:t>Włóknista osłona ochronna pod pancerzem.</a:t>
            </a:r>
          </a:p>
        </p:txBody>
      </p:sp>
    </p:spTree>
    <p:extLst>
      <p:ext uri="{BB962C8B-B14F-4D97-AF65-F5344CB8AC3E}">
        <p14:creationId xmlns:p14="http://schemas.microsoft.com/office/powerpoint/2010/main" val="144600974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5011113-FB42-A7A3-1A2B-83CE1AAEC7F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51640192-7BCF-AFE3-AD5A-9469C24950C9}"/>
              </a:ext>
            </a:extLst>
          </p:cNvPr>
          <p:cNvSpPr txBox="1"/>
          <p:nvPr/>
        </p:nvSpPr>
        <p:spPr>
          <a:xfrm>
            <a:off x="1348174" y="220283"/>
            <a:ext cx="14742536"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CD242743-CFDD-0661-D989-E949241C7D24}"/>
              </a:ext>
            </a:extLst>
          </p:cNvPr>
          <p:cNvSpPr txBox="1"/>
          <p:nvPr/>
        </p:nvSpPr>
        <p:spPr>
          <a:xfrm>
            <a:off x="2180687" y="7031346"/>
            <a:ext cx="14428905" cy="1384995"/>
          </a:xfrm>
          <a:prstGeom prst="rect">
            <a:avLst/>
          </a:prstGeom>
          <a:noFill/>
          <a:ln>
            <a:noFill/>
          </a:ln>
        </p:spPr>
        <p:txBody>
          <a:bodyPr spcFirstLastPara="1" wrap="square" lIns="0" tIns="0" rIns="0" bIns="0" anchor="t" anchorCtr="0">
            <a:spAutoFit/>
          </a:bodyPr>
          <a:lstStyle/>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Nasuń korpus mufy na zewnętrzną powłokę kabla. Otwory montażowe korpusu powinny znajdować się od strony końcu kabla.</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Usuń taśmę PVC z końca żyły roboczej kabla.</a:t>
            </a:r>
            <a:endParaRPr lang="pl-PL" sz="32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49705AB3-AAE9-69E2-52D4-89DC7D9EA515}"/>
              </a:ext>
            </a:extLst>
          </p:cNvPr>
          <p:cNvPicPr>
            <a:picLocks noChangeAspect="1"/>
          </p:cNvPicPr>
          <p:nvPr/>
        </p:nvPicPr>
        <p:blipFill>
          <a:blip r:embed="rId3"/>
          <a:stretch>
            <a:fillRect/>
          </a:stretch>
        </p:blipFill>
        <p:spPr>
          <a:xfrm>
            <a:off x="4218664" y="2856513"/>
            <a:ext cx="8410112" cy="2816320"/>
          </a:xfrm>
          <a:prstGeom prst="rect">
            <a:avLst/>
          </a:prstGeom>
        </p:spPr>
      </p:pic>
    </p:spTree>
    <p:extLst>
      <p:ext uri="{BB962C8B-B14F-4D97-AF65-F5344CB8AC3E}">
        <p14:creationId xmlns:p14="http://schemas.microsoft.com/office/powerpoint/2010/main" val="154230618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B503A1A-D783-3763-52FD-C38127C900F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C9EBBF1-6FA5-B406-FC6B-8E01223A698E}"/>
              </a:ext>
            </a:extLst>
          </p:cNvPr>
          <p:cNvSpPr txBox="1"/>
          <p:nvPr/>
        </p:nvSpPr>
        <p:spPr>
          <a:xfrm>
            <a:off x="1348174" y="220283"/>
            <a:ext cx="14742536"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82B44015-3E33-070A-1667-AD8B06666F6A}"/>
              </a:ext>
            </a:extLst>
          </p:cNvPr>
          <p:cNvSpPr txBox="1"/>
          <p:nvPr/>
        </p:nvSpPr>
        <p:spPr>
          <a:xfrm>
            <a:off x="2146927" y="6792282"/>
            <a:ext cx="14182979" cy="1384995"/>
          </a:xfrm>
          <a:prstGeom prst="rect">
            <a:avLst/>
          </a:prstGeom>
          <a:noFill/>
          <a:ln>
            <a:noFill/>
          </a:ln>
        </p:spPr>
        <p:txBody>
          <a:bodyPr spcFirstLastPara="1" wrap="square" lIns="0" tIns="0" rIns="0" bIns="0" anchor="t" anchorCtr="0">
            <a:spAutoFit/>
          </a:bodyPr>
          <a:lstStyle/>
          <a:p>
            <a:pPr marL="34290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Włóż końce żyły roboczej w złączkę śrubową i ręcznie dokręcić śruby (postępuj zgodnie z instrukcją montażu dołączoną do złączki).</a:t>
            </a:r>
          </a:p>
          <a:p>
            <a:pPr marL="34290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Sprawdź, czy zachowana jest odległość między krawędziami ekranów przewodzących (300 - 320 mm).</a:t>
            </a:r>
            <a:endParaRPr lang="pl-PL" sz="20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F6555D82-897A-F601-542C-8705035D2B55}"/>
              </a:ext>
            </a:extLst>
          </p:cNvPr>
          <p:cNvPicPr>
            <a:picLocks noChangeAspect="1"/>
          </p:cNvPicPr>
          <p:nvPr/>
        </p:nvPicPr>
        <p:blipFill>
          <a:blip r:embed="rId3"/>
          <a:stretch>
            <a:fillRect/>
          </a:stretch>
        </p:blipFill>
        <p:spPr>
          <a:xfrm>
            <a:off x="5374984" y="2299049"/>
            <a:ext cx="7726867" cy="3497841"/>
          </a:xfrm>
          <a:prstGeom prst="rect">
            <a:avLst/>
          </a:prstGeom>
        </p:spPr>
      </p:pic>
    </p:spTree>
    <p:extLst>
      <p:ext uri="{BB962C8B-B14F-4D97-AF65-F5344CB8AC3E}">
        <p14:creationId xmlns:p14="http://schemas.microsoft.com/office/powerpoint/2010/main" val="266102400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49FEAE9-61F7-B569-2666-2274A35197A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AD36A1E-D6E8-C4B8-6FA7-FBC4F1905E6D}"/>
              </a:ext>
            </a:extLst>
          </p:cNvPr>
          <p:cNvSpPr txBox="1"/>
          <p:nvPr/>
        </p:nvSpPr>
        <p:spPr>
          <a:xfrm>
            <a:off x="1348174" y="220283"/>
            <a:ext cx="1476983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8A3C944A-32A9-0E23-0BA8-B7AF81AD4D82}"/>
              </a:ext>
            </a:extLst>
          </p:cNvPr>
          <p:cNvSpPr txBox="1"/>
          <p:nvPr/>
        </p:nvSpPr>
        <p:spPr>
          <a:xfrm>
            <a:off x="2180687" y="7031346"/>
            <a:ext cx="14428905" cy="461665"/>
          </a:xfrm>
          <a:prstGeom prst="rect">
            <a:avLst/>
          </a:prstGeom>
          <a:noFill/>
          <a:ln>
            <a:noFill/>
          </a:ln>
        </p:spPr>
        <p:txBody>
          <a:bodyPr spcFirstLastPara="1" wrap="square" lIns="0" tIns="0" rIns="0" bIns="0" anchor="t" anchorCtr="0">
            <a:spAutoFit/>
          </a:bodyPr>
          <a:lstStyle/>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Zamontuj złączkę śrubową </a:t>
            </a:r>
            <a:r>
              <a:rPr lang="pl-PL" sz="2000" b="1">
                <a:latin typeface="Poppins" panose="00000500000000000000" pitchFamily="2" charset="-18"/>
                <a:cs typeface="Poppins" panose="00000500000000000000" pitchFamily="2" charset="-18"/>
              </a:rPr>
              <a:t>(postępuj zgodnie z instrukcją montażu dołączoną do złączki)</a:t>
            </a:r>
            <a:r>
              <a:rPr lang="pl-PL" sz="2000">
                <a:latin typeface="Poppins" panose="00000500000000000000" pitchFamily="2" charset="-18"/>
                <a:cs typeface="Poppins" panose="00000500000000000000" pitchFamily="2" charset="-18"/>
              </a:rPr>
              <a:t>.</a:t>
            </a:r>
          </a:p>
        </p:txBody>
      </p:sp>
      <p:pic>
        <p:nvPicPr>
          <p:cNvPr id="3" name="Obraz 2">
            <a:extLst>
              <a:ext uri="{FF2B5EF4-FFF2-40B4-BE49-F238E27FC236}">
                <a16:creationId xmlns:a16="http://schemas.microsoft.com/office/drawing/2014/main" id="{528A3AD4-D6EE-7FA5-D1AC-BC4A1B974E10}"/>
              </a:ext>
            </a:extLst>
          </p:cNvPr>
          <p:cNvPicPr>
            <a:picLocks noChangeAspect="1"/>
          </p:cNvPicPr>
          <p:nvPr/>
        </p:nvPicPr>
        <p:blipFill>
          <a:blip r:embed="rId3"/>
          <a:stretch>
            <a:fillRect/>
          </a:stretch>
        </p:blipFill>
        <p:spPr>
          <a:xfrm>
            <a:off x="4923566" y="2795116"/>
            <a:ext cx="8208135" cy="3283255"/>
          </a:xfrm>
          <a:prstGeom prst="rect">
            <a:avLst/>
          </a:prstGeom>
        </p:spPr>
      </p:pic>
    </p:spTree>
    <p:extLst>
      <p:ext uri="{BB962C8B-B14F-4D97-AF65-F5344CB8AC3E}">
        <p14:creationId xmlns:p14="http://schemas.microsoft.com/office/powerpoint/2010/main" val="231854440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F2203D2-701E-FECE-9459-3A2AE05CA90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074BE09-EC4D-D511-345A-5723849AB3A3}"/>
              </a:ext>
            </a:extLst>
          </p:cNvPr>
          <p:cNvSpPr txBox="1"/>
          <p:nvPr/>
        </p:nvSpPr>
        <p:spPr>
          <a:xfrm>
            <a:off x="1348174" y="220283"/>
            <a:ext cx="1476983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DC4B87AB-2E40-BB41-ED63-D872C3F49D92}"/>
              </a:ext>
            </a:extLst>
          </p:cNvPr>
          <p:cNvSpPr txBox="1"/>
          <p:nvPr/>
        </p:nvSpPr>
        <p:spPr>
          <a:xfrm>
            <a:off x="2030562" y="7723843"/>
            <a:ext cx="14428905" cy="1384995"/>
          </a:xfrm>
          <a:prstGeom prst="rect">
            <a:avLst/>
          </a:prstGeom>
          <a:noFill/>
          <a:ln>
            <a:noFill/>
          </a:ln>
        </p:spPr>
        <p:txBody>
          <a:bodyPr spcFirstLastPara="1" wrap="square" lIns="0" tIns="0" rIns="0" bIns="0" anchor="t" anchorCtr="0">
            <a:spAutoFit/>
          </a:bodyPr>
          <a:lstStyle/>
          <a:p>
            <a:pPr marL="285750" indent="-28575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Wyśrodkuj płat sterujący polem nad złączką śrubową.</a:t>
            </a:r>
          </a:p>
          <a:p>
            <a:pPr marL="285750" indent="-28575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Przymocuj płat sterujący polem do złączki za pomocą paska klejącego. Obwiń płat sterujący polem wokół złączki śrubowej.</a:t>
            </a:r>
            <a:endParaRPr lang="pl-PL" sz="20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AA7442D0-427B-90B0-384D-C3C147992F8D}"/>
              </a:ext>
            </a:extLst>
          </p:cNvPr>
          <p:cNvPicPr>
            <a:picLocks noChangeAspect="1"/>
          </p:cNvPicPr>
          <p:nvPr/>
        </p:nvPicPr>
        <p:blipFill>
          <a:blip r:embed="rId3"/>
          <a:stretch>
            <a:fillRect/>
          </a:stretch>
        </p:blipFill>
        <p:spPr>
          <a:xfrm>
            <a:off x="4121624" y="1870659"/>
            <a:ext cx="7204475" cy="5120641"/>
          </a:xfrm>
          <a:prstGeom prst="rect">
            <a:avLst/>
          </a:prstGeom>
        </p:spPr>
      </p:pic>
    </p:spTree>
    <p:extLst>
      <p:ext uri="{BB962C8B-B14F-4D97-AF65-F5344CB8AC3E}">
        <p14:creationId xmlns:p14="http://schemas.microsoft.com/office/powerpoint/2010/main" val="317992523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AAB6595-13DB-B8FB-9E39-39892EF532CA}"/>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51AE7A31-CE4D-E2D2-104D-F04DA57C3DD0}"/>
              </a:ext>
            </a:extLst>
          </p:cNvPr>
          <p:cNvSpPr txBox="1"/>
          <p:nvPr/>
        </p:nvSpPr>
        <p:spPr>
          <a:xfrm>
            <a:off x="1348174" y="220283"/>
            <a:ext cx="14742536"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E31277D8-C90E-9A51-6C37-203BFB411E82}"/>
              </a:ext>
            </a:extLst>
          </p:cNvPr>
          <p:cNvSpPr txBox="1"/>
          <p:nvPr/>
        </p:nvSpPr>
        <p:spPr>
          <a:xfrm>
            <a:off x="2180687" y="7031346"/>
            <a:ext cx="14428905" cy="461665"/>
          </a:xfrm>
          <a:prstGeom prst="rect">
            <a:avLst/>
          </a:prstGeom>
          <a:noFill/>
          <a:ln>
            <a:noFill/>
          </a:ln>
        </p:spPr>
        <p:txBody>
          <a:bodyPr spcFirstLastPara="1" wrap="square" lIns="0" tIns="0" rIns="0" bIns="0" anchor="t" anchorCtr="0">
            <a:spAutoFit/>
          </a:bodyPr>
          <a:lstStyle/>
          <a:p>
            <a:pPr marL="342900" lvl="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Przenieś korpus mufy nad obszar połączenia. </a:t>
            </a:r>
            <a:endParaRPr lang="pl-PL" sz="20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FD7AF042-C006-6806-0E2B-E4D0264B67F4}"/>
              </a:ext>
            </a:extLst>
          </p:cNvPr>
          <p:cNvPicPr>
            <a:picLocks noChangeAspect="1"/>
          </p:cNvPicPr>
          <p:nvPr/>
        </p:nvPicPr>
        <p:blipFill>
          <a:blip r:embed="rId3"/>
          <a:stretch>
            <a:fillRect/>
          </a:stretch>
        </p:blipFill>
        <p:spPr>
          <a:xfrm>
            <a:off x="4666208" y="2354903"/>
            <a:ext cx="9460760" cy="3390804"/>
          </a:xfrm>
          <a:prstGeom prst="rect">
            <a:avLst/>
          </a:prstGeom>
        </p:spPr>
      </p:pic>
    </p:spTree>
    <p:extLst>
      <p:ext uri="{BB962C8B-B14F-4D97-AF65-F5344CB8AC3E}">
        <p14:creationId xmlns:p14="http://schemas.microsoft.com/office/powerpoint/2010/main" val="237360662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C2AB22A-D345-A0A7-1C75-253B58F8DDE2}"/>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5FE2A029-9A31-D678-9DEE-B9AC3CA98F3F}"/>
              </a:ext>
            </a:extLst>
          </p:cNvPr>
          <p:cNvSpPr txBox="1"/>
          <p:nvPr/>
        </p:nvSpPr>
        <p:spPr>
          <a:xfrm>
            <a:off x="1348174" y="220283"/>
            <a:ext cx="15124674"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B291FA3C-F05A-4C97-BC18-676F8079D4E5}"/>
              </a:ext>
            </a:extLst>
          </p:cNvPr>
          <p:cNvSpPr txBox="1"/>
          <p:nvPr/>
        </p:nvSpPr>
        <p:spPr>
          <a:xfrm>
            <a:off x="2180687" y="7031346"/>
            <a:ext cx="14428905" cy="461665"/>
          </a:xfrm>
          <a:prstGeom prst="rect">
            <a:avLst/>
          </a:prstGeom>
          <a:noFill/>
          <a:ln>
            <a:noFill/>
          </a:ln>
        </p:spPr>
        <p:txBody>
          <a:bodyPr spcFirstLastPara="1" wrap="square" lIns="0" tIns="0" rIns="0" bIns="0" anchor="t" anchorCtr="0">
            <a:spAutoFit/>
          </a:bodyPr>
          <a:lstStyle/>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Włóż hak montażowy do otworów w tubie nośnej korpusu mufy.</a:t>
            </a:r>
            <a:endParaRPr lang="pl-PL" sz="20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774B4B86-C94B-982A-E544-527F0E517C6A}"/>
              </a:ext>
            </a:extLst>
          </p:cNvPr>
          <p:cNvPicPr>
            <a:picLocks noChangeAspect="1"/>
          </p:cNvPicPr>
          <p:nvPr/>
        </p:nvPicPr>
        <p:blipFill>
          <a:blip r:embed="rId3"/>
          <a:stretch>
            <a:fillRect/>
          </a:stretch>
        </p:blipFill>
        <p:spPr>
          <a:xfrm>
            <a:off x="4492590" y="2821340"/>
            <a:ext cx="9336645" cy="3429335"/>
          </a:xfrm>
          <a:prstGeom prst="rect">
            <a:avLst/>
          </a:prstGeom>
        </p:spPr>
      </p:pic>
    </p:spTree>
    <p:extLst>
      <p:ext uri="{BB962C8B-B14F-4D97-AF65-F5344CB8AC3E}">
        <p14:creationId xmlns:p14="http://schemas.microsoft.com/office/powerpoint/2010/main" val="423547914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CAA7F5C-CA7A-18AB-519D-E83165DD03EF}"/>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35C4A0E-0330-5015-1DFA-DD60CB791EA9}"/>
              </a:ext>
            </a:extLst>
          </p:cNvPr>
          <p:cNvSpPr txBox="1"/>
          <p:nvPr/>
        </p:nvSpPr>
        <p:spPr>
          <a:xfrm>
            <a:off x="1348174" y="220283"/>
            <a:ext cx="1489266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66642574-3F93-B9D9-0BCB-C48C346A3C11}"/>
              </a:ext>
            </a:extLst>
          </p:cNvPr>
          <p:cNvSpPr txBox="1"/>
          <p:nvPr/>
        </p:nvSpPr>
        <p:spPr>
          <a:xfrm>
            <a:off x="2057857" y="7780985"/>
            <a:ext cx="14428905" cy="461665"/>
          </a:xfrm>
          <a:prstGeom prst="rect">
            <a:avLst/>
          </a:prstGeom>
          <a:noFill/>
          <a:ln>
            <a:noFill/>
          </a:ln>
        </p:spPr>
        <p:txBody>
          <a:bodyPr spcFirstLastPara="1" wrap="square" lIns="0" tIns="0" rIns="0" bIns="0" anchor="t" anchorCtr="0">
            <a:spAutoFit/>
          </a:bodyPr>
          <a:lstStyle/>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Podnieś rączkę haka montażowego, aż korpus mufy przesunie się na tubie nośnej. </a:t>
            </a:r>
          </a:p>
        </p:txBody>
      </p:sp>
      <p:pic>
        <p:nvPicPr>
          <p:cNvPr id="3" name="Obraz 2">
            <a:extLst>
              <a:ext uri="{FF2B5EF4-FFF2-40B4-BE49-F238E27FC236}">
                <a16:creationId xmlns:a16="http://schemas.microsoft.com/office/drawing/2014/main" id="{31130838-8488-1638-82EC-785BBF909C15}"/>
              </a:ext>
            </a:extLst>
          </p:cNvPr>
          <p:cNvPicPr>
            <a:picLocks noChangeAspect="1"/>
          </p:cNvPicPr>
          <p:nvPr/>
        </p:nvPicPr>
        <p:blipFill>
          <a:blip r:embed="rId3"/>
          <a:stretch>
            <a:fillRect/>
          </a:stretch>
        </p:blipFill>
        <p:spPr>
          <a:xfrm>
            <a:off x="6038668" y="2506015"/>
            <a:ext cx="7568150" cy="4044354"/>
          </a:xfrm>
          <a:prstGeom prst="rect">
            <a:avLst/>
          </a:prstGeom>
        </p:spPr>
      </p:pic>
    </p:spTree>
    <p:extLst>
      <p:ext uri="{BB962C8B-B14F-4D97-AF65-F5344CB8AC3E}">
        <p14:creationId xmlns:p14="http://schemas.microsoft.com/office/powerpoint/2010/main" val="145121738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2D3E58D-C890-2A9B-FC1B-F7C56931BBB2}"/>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5BF377F-56A8-3677-D4CC-B8161FA0C6A1}"/>
              </a:ext>
            </a:extLst>
          </p:cNvPr>
          <p:cNvSpPr txBox="1"/>
          <p:nvPr/>
        </p:nvSpPr>
        <p:spPr>
          <a:xfrm>
            <a:off x="1348174" y="220283"/>
            <a:ext cx="15010278" cy="1661993"/>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9F86C905-35DD-66AB-24F5-501905C67172}"/>
              </a:ext>
            </a:extLst>
          </p:cNvPr>
          <p:cNvSpPr txBox="1"/>
          <p:nvPr/>
        </p:nvSpPr>
        <p:spPr>
          <a:xfrm>
            <a:off x="1929547" y="7601115"/>
            <a:ext cx="14428905" cy="923330"/>
          </a:xfrm>
          <a:prstGeom prst="rect">
            <a:avLst/>
          </a:prstGeom>
          <a:noFill/>
          <a:ln>
            <a:noFill/>
          </a:ln>
        </p:spPr>
        <p:txBody>
          <a:bodyPr spcFirstLastPara="1" wrap="square" lIns="0" tIns="0" rIns="0" bIns="0" anchor="t" anchorCtr="0">
            <a:spAutoFit/>
          </a:bodyPr>
          <a:lstStyle/>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Tubę nośną wysuń powoli i równomiernie jedną ręką, nie obracać tuby nośnej. Drugą ręką przytrzymaj korpus mufy w miejscu (zlicowany z krawędzią powłoki zewnętrznej kabla).</a:t>
            </a:r>
            <a:endParaRPr lang="pl-PL" sz="20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352DE193-6249-D9B1-AF42-638F59AD9F73}"/>
              </a:ext>
            </a:extLst>
          </p:cNvPr>
          <p:cNvPicPr>
            <a:picLocks noChangeAspect="1"/>
          </p:cNvPicPr>
          <p:nvPr/>
        </p:nvPicPr>
        <p:blipFill>
          <a:blip r:embed="rId3"/>
          <a:stretch>
            <a:fillRect/>
          </a:stretch>
        </p:blipFill>
        <p:spPr>
          <a:xfrm>
            <a:off x="5266977" y="2224220"/>
            <a:ext cx="7002359" cy="4329584"/>
          </a:xfrm>
          <a:prstGeom prst="rect">
            <a:avLst/>
          </a:prstGeom>
        </p:spPr>
      </p:pic>
    </p:spTree>
    <p:extLst>
      <p:ext uri="{BB962C8B-B14F-4D97-AF65-F5344CB8AC3E}">
        <p14:creationId xmlns:p14="http://schemas.microsoft.com/office/powerpoint/2010/main" val="152902097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19191E6-3CFB-BE7D-A621-370E2F935150}"/>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2FBD9EB-D7AD-D5B8-DB9A-09410AD750D8}"/>
              </a:ext>
            </a:extLst>
          </p:cNvPr>
          <p:cNvSpPr txBox="1"/>
          <p:nvPr/>
        </p:nvSpPr>
        <p:spPr>
          <a:xfrm>
            <a:off x="1348174" y="220283"/>
            <a:ext cx="14906310"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E51493D5-A670-ED56-A3EE-F526290F2F79}"/>
              </a:ext>
            </a:extLst>
          </p:cNvPr>
          <p:cNvSpPr txBox="1"/>
          <p:nvPr/>
        </p:nvSpPr>
        <p:spPr>
          <a:xfrm>
            <a:off x="2153391" y="7345245"/>
            <a:ext cx="14428905" cy="923330"/>
          </a:xfrm>
          <a:prstGeom prst="rect">
            <a:avLst/>
          </a:prstGeom>
          <a:noFill/>
          <a:ln>
            <a:noFill/>
          </a:ln>
        </p:spPr>
        <p:txBody>
          <a:bodyPr spcFirstLastPara="1" wrap="square" lIns="0" tIns="0" rIns="0" bIns="0" anchor="t" anchorCtr="0">
            <a:spAutoFit/>
          </a:bodyPr>
          <a:lstStyle/>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Po wyciągnięciu tuby nośnej sprawdzić położenie korpusu mufy. Odległość od krawędzi powłoki zewnętrznej / taśmy CU nie może być większa niż </a:t>
            </a:r>
            <a:r>
              <a:rPr lang="pl-PL" sz="2000" b="1">
                <a:latin typeface="Poppins" panose="00000500000000000000" pitchFamily="2" charset="-18"/>
                <a:cs typeface="Poppins" panose="00000500000000000000" pitchFamily="2" charset="-18"/>
              </a:rPr>
              <a:t>25 </a:t>
            </a:r>
            <a:r>
              <a:rPr lang="pl-PL" sz="2000">
                <a:latin typeface="Poppins" panose="00000500000000000000" pitchFamily="2" charset="-18"/>
                <a:cs typeface="Poppins" panose="00000500000000000000" pitchFamily="2" charset="-18"/>
              </a:rPr>
              <a:t>mm.</a:t>
            </a:r>
            <a:endParaRPr lang="pl-PL" sz="20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EE17850B-8FCE-691A-EFB2-CEA4ADD78B8D}"/>
              </a:ext>
            </a:extLst>
          </p:cNvPr>
          <p:cNvPicPr>
            <a:picLocks noChangeAspect="1"/>
          </p:cNvPicPr>
          <p:nvPr/>
        </p:nvPicPr>
        <p:blipFill>
          <a:blip r:embed="rId3"/>
          <a:stretch>
            <a:fillRect/>
          </a:stretch>
        </p:blipFill>
        <p:spPr>
          <a:xfrm>
            <a:off x="3994335" y="2320119"/>
            <a:ext cx="9167259" cy="3604222"/>
          </a:xfrm>
          <a:prstGeom prst="rect">
            <a:avLst/>
          </a:prstGeom>
        </p:spPr>
      </p:pic>
    </p:spTree>
    <p:extLst>
      <p:ext uri="{BB962C8B-B14F-4D97-AF65-F5344CB8AC3E}">
        <p14:creationId xmlns:p14="http://schemas.microsoft.com/office/powerpoint/2010/main" val="360406553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3E5BAB1-82AB-D238-EC43-446F9362EA9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77E7947-6BB0-6C33-A2BF-F606ACB902E6}"/>
              </a:ext>
            </a:extLst>
          </p:cNvPr>
          <p:cNvSpPr txBox="1"/>
          <p:nvPr/>
        </p:nvSpPr>
        <p:spPr>
          <a:xfrm>
            <a:off x="1348174" y="220283"/>
            <a:ext cx="15001844"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226C52BF-6DB9-A8E1-23FA-D0B81FA6227D}"/>
              </a:ext>
            </a:extLst>
          </p:cNvPr>
          <p:cNvSpPr txBox="1"/>
          <p:nvPr/>
        </p:nvSpPr>
        <p:spPr>
          <a:xfrm>
            <a:off x="2153391" y="7345245"/>
            <a:ext cx="14428905" cy="923330"/>
          </a:xfrm>
          <a:prstGeom prst="rect">
            <a:avLst/>
          </a:prstGeom>
          <a:noFill/>
          <a:ln>
            <a:noFill/>
          </a:ln>
        </p:spPr>
        <p:txBody>
          <a:bodyPr spcFirstLastPara="1" wrap="square" lIns="0" tIns="0" rIns="0" bIns="0" anchor="t" anchorCtr="0">
            <a:spAutoFit/>
          </a:bodyPr>
          <a:lstStyle/>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Rozerwij i zdejmij z kabla tubę nośną, pociągając za uchwyt montażowy.</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Otwórz folię ochronną na dołączonej etykiecie i zdejmij folię z korpusu mufy.</a:t>
            </a:r>
            <a:endParaRPr lang="pl-PL" sz="2000">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C50203A3-2BD9-914A-4C88-1D73F6F32F0E}"/>
              </a:ext>
            </a:extLst>
          </p:cNvPr>
          <p:cNvPicPr>
            <a:picLocks noChangeAspect="1"/>
          </p:cNvPicPr>
          <p:nvPr/>
        </p:nvPicPr>
        <p:blipFill>
          <a:blip r:embed="rId3"/>
          <a:stretch>
            <a:fillRect/>
          </a:stretch>
        </p:blipFill>
        <p:spPr>
          <a:xfrm>
            <a:off x="5190771" y="2756848"/>
            <a:ext cx="8665773" cy="3073758"/>
          </a:xfrm>
          <a:prstGeom prst="rect">
            <a:avLst/>
          </a:prstGeom>
        </p:spPr>
      </p:pic>
    </p:spTree>
    <p:extLst>
      <p:ext uri="{BB962C8B-B14F-4D97-AF65-F5344CB8AC3E}">
        <p14:creationId xmlns:p14="http://schemas.microsoft.com/office/powerpoint/2010/main" val="3141682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9CF0403-F1F3-B67D-E883-C754BC4270F4}"/>
            </a:ext>
          </a:extLst>
        </p:cNvPr>
        <p:cNvGrpSpPr/>
        <p:nvPr/>
      </p:nvGrpSpPr>
      <p:grpSpPr>
        <a:xfrm>
          <a:off x="0" y="0"/>
          <a:ext cx="0" cy="0"/>
          <a:chOff x="0" y="0"/>
          <a:chExt cx="0" cy="0"/>
        </a:xfrm>
      </p:grpSpPr>
      <p:pic>
        <p:nvPicPr>
          <p:cNvPr id="4" name="Obraz 3">
            <a:extLst>
              <a:ext uri="{FF2B5EF4-FFF2-40B4-BE49-F238E27FC236}">
                <a16:creationId xmlns:a16="http://schemas.microsoft.com/office/drawing/2014/main" id="{E3448F8A-5433-9B8C-DAC8-24C695B2B0EF}"/>
              </a:ext>
            </a:extLst>
          </p:cNvPr>
          <p:cNvPicPr>
            <a:picLocks noChangeAspect="1"/>
          </p:cNvPicPr>
          <p:nvPr/>
        </p:nvPicPr>
        <p:blipFill>
          <a:blip r:embed="rId3"/>
          <a:stretch>
            <a:fillRect/>
          </a:stretch>
        </p:blipFill>
        <p:spPr>
          <a:xfrm>
            <a:off x="1096173" y="2092660"/>
            <a:ext cx="8379229" cy="7488067"/>
          </a:xfrm>
          <a:prstGeom prst="rect">
            <a:avLst/>
          </a:prstGeom>
        </p:spPr>
      </p:pic>
      <p:sp>
        <p:nvSpPr>
          <p:cNvPr id="8" name="pole tekstowe 7">
            <a:extLst>
              <a:ext uri="{FF2B5EF4-FFF2-40B4-BE49-F238E27FC236}">
                <a16:creationId xmlns:a16="http://schemas.microsoft.com/office/drawing/2014/main" id="{46179980-FF3D-05D6-F6C7-04CA9E98221B}"/>
              </a:ext>
            </a:extLst>
          </p:cNvPr>
          <p:cNvSpPr txBox="1"/>
          <p:nvPr/>
        </p:nvSpPr>
        <p:spPr>
          <a:xfrm>
            <a:off x="9718272" y="2937806"/>
            <a:ext cx="6891053" cy="4208075"/>
          </a:xfrm>
          <a:prstGeom prst="rect">
            <a:avLst/>
          </a:prstGeom>
          <a:noFill/>
        </p:spPr>
        <p:txBody>
          <a:bodyPr wrap="square">
            <a:spAutoFit/>
          </a:bodyPr>
          <a:lstStyle/>
          <a:p>
            <a:pPr algn="just">
              <a:lnSpc>
                <a:spcPct val="150000"/>
              </a:lnSpc>
            </a:pPr>
            <a:r>
              <a:rPr lang="pl-PL" sz="1800">
                <a:latin typeface="Poppins" panose="00000500000000000000" pitchFamily="2" charset="-18"/>
                <a:cs typeface="Poppins" panose="00000500000000000000" pitchFamily="2" charset="-18"/>
              </a:rPr>
              <a:t>Kabel uniwersalny typu AXCES stosowany jest do budowy izolowanych linii napowietrznych oraz do układania linii kablowych w ziemi. Konstrukcja kabla, szczególnie specjalna żyła powrotna z taśm plecionych z pocynowanych drutów, została opracowana do przenoszenia naprężenia mechanicznego w liniach napowietrznych. Może być stosowany w liniach napowietrznych wyłącznie z odpowiednim osprzętem tj. uchwyty przelotowo-narożne i spirale odciągowe, tworzące system samonośnej linii napowietrznej.</a:t>
            </a:r>
          </a:p>
        </p:txBody>
      </p:sp>
      <p:sp>
        <p:nvSpPr>
          <p:cNvPr id="2" name="Google Shape;111;p15">
            <a:extLst>
              <a:ext uri="{FF2B5EF4-FFF2-40B4-BE49-F238E27FC236}">
                <a16:creationId xmlns:a16="http://schemas.microsoft.com/office/drawing/2014/main" id="{E7CAD1BF-EB90-539B-A4AA-DF0B9788A28C}"/>
              </a:ext>
            </a:extLst>
          </p:cNvPr>
          <p:cNvSpPr txBox="1"/>
          <p:nvPr/>
        </p:nvSpPr>
        <p:spPr>
          <a:xfrm>
            <a:off x="1214131" y="3276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Budowa i parametry kabli SN</a:t>
            </a:r>
            <a:endParaRPr sz="3600">
              <a:latin typeface="+mn-lt"/>
              <a:ea typeface="Poppins Medium"/>
              <a:cs typeface="Poppins Medium"/>
              <a:sym typeface="Poppins Medium"/>
            </a:endParaRPr>
          </a:p>
        </p:txBody>
      </p:sp>
      <p:sp>
        <p:nvSpPr>
          <p:cNvPr id="5" name="Google Shape;111;p15">
            <a:extLst>
              <a:ext uri="{FF2B5EF4-FFF2-40B4-BE49-F238E27FC236}">
                <a16:creationId xmlns:a16="http://schemas.microsoft.com/office/drawing/2014/main" id="{6D21F267-A9C3-5C4F-103F-5EF3BA4FA5BB}"/>
              </a:ext>
            </a:extLst>
          </p:cNvPr>
          <p:cNvSpPr txBox="1"/>
          <p:nvPr/>
        </p:nvSpPr>
        <p:spPr>
          <a:xfrm>
            <a:off x="1096173" y="1085208"/>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a:latin typeface="Poppins" panose="00000500000000000000" pitchFamily="2" charset="-18"/>
                <a:cs typeface="Poppins" panose="00000500000000000000" pitchFamily="2" charset="-18"/>
                <a:sym typeface="Poppins Medium"/>
              </a:rPr>
              <a:t>Budowa kabla SN trzyżyłowego uniwersalnego AXCES</a:t>
            </a:r>
            <a:endParaRPr sz="24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119640429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F6D38F0-1A78-DD42-ED5D-3AF68658719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803FA8C-DC6D-41F7-2BB7-CB4EDA95D221}"/>
              </a:ext>
            </a:extLst>
          </p:cNvPr>
          <p:cNvSpPr txBox="1"/>
          <p:nvPr/>
        </p:nvSpPr>
        <p:spPr>
          <a:xfrm>
            <a:off x="1348173" y="220283"/>
            <a:ext cx="14619707"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D2454353-C44E-2651-1DDE-22B176A780DD}"/>
              </a:ext>
            </a:extLst>
          </p:cNvPr>
          <p:cNvSpPr txBox="1"/>
          <p:nvPr/>
        </p:nvSpPr>
        <p:spPr>
          <a:xfrm>
            <a:off x="2030561" y="7290654"/>
            <a:ext cx="14428905" cy="461665"/>
          </a:xfrm>
          <a:prstGeom prst="rect">
            <a:avLst/>
          </a:prstGeom>
          <a:noFill/>
          <a:ln>
            <a:noFill/>
          </a:ln>
        </p:spPr>
        <p:txBody>
          <a:bodyPr spcFirstLastPara="1" wrap="square" lIns="0" tIns="0" rIns="0" bIns="0" anchor="t" anchorCtr="0">
            <a:spAutoFit/>
          </a:bodyPr>
          <a:lstStyle/>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Wywiń pleciony rękaw CU po obu stronach i umieść go na drutach CU kabli.</a:t>
            </a:r>
          </a:p>
        </p:txBody>
      </p:sp>
      <p:pic>
        <p:nvPicPr>
          <p:cNvPr id="3" name="Obraz 2">
            <a:extLst>
              <a:ext uri="{FF2B5EF4-FFF2-40B4-BE49-F238E27FC236}">
                <a16:creationId xmlns:a16="http://schemas.microsoft.com/office/drawing/2014/main" id="{406CED6E-99E8-15AC-1980-E40816D86565}"/>
              </a:ext>
            </a:extLst>
          </p:cNvPr>
          <p:cNvPicPr>
            <a:picLocks noChangeAspect="1"/>
          </p:cNvPicPr>
          <p:nvPr/>
        </p:nvPicPr>
        <p:blipFill>
          <a:blip r:embed="rId3"/>
          <a:stretch>
            <a:fillRect/>
          </a:stretch>
        </p:blipFill>
        <p:spPr>
          <a:xfrm>
            <a:off x="4319602" y="2816590"/>
            <a:ext cx="8577532" cy="3547250"/>
          </a:xfrm>
          <a:prstGeom prst="rect">
            <a:avLst/>
          </a:prstGeom>
        </p:spPr>
      </p:pic>
    </p:spTree>
    <p:extLst>
      <p:ext uri="{BB962C8B-B14F-4D97-AF65-F5344CB8AC3E}">
        <p14:creationId xmlns:p14="http://schemas.microsoft.com/office/powerpoint/2010/main" val="98889502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6C231BA-17B8-EB81-0371-4655EA6890C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AA13EE4-9E65-A73A-C0C0-1EECC537265D}"/>
              </a:ext>
            </a:extLst>
          </p:cNvPr>
          <p:cNvSpPr txBox="1"/>
          <p:nvPr/>
        </p:nvSpPr>
        <p:spPr>
          <a:xfrm>
            <a:off x="1348174" y="220283"/>
            <a:ext cx="14756184"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A113D579-F98A-4F42-4438-9690D842BFE7}"/>
              </a:ext>
            </a:extLst>
          </p:cNvPr>
          <p:cNvSpPr txBox="1"/>
          <p:nvPr/>
        </p:nvSpPr>
        <p:spPr>
          <a:xfrm>
            <a:off x="2030561" y="7290654"/>
            <a:ext cx="14428905" cy="461665"/>
          </a:xfrm>
          <a:prstGeom prst="rect">
            <a:avLst/>
          </a:prstGeom>
          <a:noFill/>
          <a:ln>
            <a:noFill/>
          </a:ln>
        </p:spPr>
        <p:txBody>
          <a:bodyPr spcFirstLastPara="1" wrap="square" lIns="0" tIns="0" rIns="0" bIns="0" anchor="t" anchorCtr="0">
            <a:spAutoFit/>
          </a:bodyPr>
          <a:lstStyle/>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Zabezpiecz oba końce plecionego rękawa CU za pomocą taśmy izolacyjnej.</a:t>
            </a:r>
          </a:p>
        </p:txBody>
      </p:sp>
      <p:pic>
        <p:nvPicPr>
          <p:cNvPr id="4" name="Obraz 3">
            <a:extLst>
              <a:ext uri="{FF2B5EF4-FFF2-40B4-BE49-F238E27FC236}">
                <a16:creationId xmlns:a16="http://schemas.microsoft.com/office/drawing/2014/main" id="{FE1548AF-B17C-4018-164A-B03065D5CC35}"/>
              </a:ext>
            </a:extLst>
          </p:cNvPr>
          <p:cNvPicPr>
            <a:picLocks noChangeAspect="1"/>
          </p:cNvPicPr>
          <p:nvPr/>
        </p:nvPicPr>
        <p:blipFill>
          <a:blip r:embed="rId3"/>
          <a:stretch>
            <a:fillRect/>
          </a:stretch>
        </p:blipFill>
        <p:spPr>
          <a:xfrm>
            <a:off x="4979475" y="3120518"/>
            <a:ext cx="7849420" cy="3113351"/>
          </a:xfrm>
          <a:prstGeom prst="rect">
            <a:avLst/>
          </a:prstGeom>
        </p:spPr>
      </p:pic>
    </p:spTree>
    <p:extLst>
      <p:ext uri="{BB962C8B-B14F-4D97-AF65-F5344CB8AC3E}">
        <p14:creationId xmlns:p14="http://schemas.microsoft.com/office/powerpoint/2010/main" val="28436788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7C30CE4-E9B2-EAE2-07E0-B668C7C45AC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FF2ABF5-174A-772C-C659-0D2BFBF7ECE4}"/>
              </a:ext>
            </a:extLst>
          </p:cNvPr>
          <p:cNvSpPr txBox="1"/>
          <p:nvPr/>
        </p:nvSpPr>
        <p:spPr>
          <a:xfrm>
            <a:off x="1348174" y="220283"/>
            <a:ext cx="1489266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8FE1ABA1-03AC-ED18-9BF1-3D3C9BD4CB63}"/>
              </a:ext>
            </a:extLst>
          </p:cNvPr>
          <p:cNvSpPr txBox="1"/>
          <p:nvPr/>
        </p:nvSpPr>
        <p:spPr>
          <a:xfrm>
            <a:off x="1929547" y="7354212"/>
            <a:ext cx="14428905" cy="615553"/>
          </a:xfrm>
          <a:prstGeom prst="rect">
            <a:avLst/>
          </a:prstGeom>
          <a:noFill/>
          <a:ln>
            <a:noFill/>
          </a:ln>
        </p:spPr>
        <p:txBody>
          <a:bodyPr spcFirstLastPara="1" wrap="square" lIns="0" tIns="0" rIns="0" bIns="0" anchor="t" anchorCtr="0">
            <a:spAutoFit/>
          </a:bodyPr>
          <a:lstStyle/>
          <a:p>
            <a:r>
              <a:rPr lang="pl-PL" sz="2000">
                <a:latin typeface="Poppins" panose="00000500000000000000" pitchFamily="2" charset="-18"/>
                <a:cs typeface="Poppins" panose="00000500000000000000" pitchFamily="2" charset="-18"/>
              </a:rPr>
              <a:t>Wokół powłoki zewnętrznej kabla owiń po jednym pasku taśmy uszczelniającej typu NGAF, bezpośrednio przy taśmie PVC.</a:t>
            </a:r>
          </a:p>
        </p:txBody>
      </p:sp>
      <p:pic>
        <p:nvPicPr>
          <p:cNvPr id="3" name="Obraz 2">
            <a:extLst>
              <a:ext uri="{FF2B5EF4-FFF2-40B4-BE49-F238E27FC236}">
                <a16:creationId xmlns:a16="http://schemas.microsoft.com/office/drawing/2014/main" id="{9A39FC25-D8B3-F1F6-61C4-46E8ED5923B4}"/>
              </a:ext>
            </a:extLst>
          </p:cNvPr>
          <p:cNvPicPr>
            <a:picLocks noChangeAspect="1"/>
          </p:cNvPicPr>
          <p:nvPr/>
        </p:nvPicPr>
        <p:blipFill>
          <a:blip r:embed="rId3"/>
          <a:stretch>
            <a:fillRect/>
          </a:stretch>
        </p:blipFill>
        <p:spPr>
          <a:xfrm>
            <a:off x="5226911" y="2609846"/>
            <a:ext cx="7834178" cy="3745954"/>
          </a:xfrm>
          <a:prstGeom prst="rect">
            <a:avLst/>
          </a:prstGeom>
        </p:spPr>
      </p:pic>
    </p:spTree>
    <p:extLst>
      <p:ext uri="{BB962C8B-B14F-4D97-AF65-F5344CB8AC3E}">
        <p14:creationId xmlns:p14="http://schemas.microsoft.com/office/powerpoint/2010/main" val="394208106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841F3BA-FFC5-9B23-B4C4-2B1845752FD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9248338E-8E71-9DF8-9FF6-13B3EE39C450}"/>
              </a:ext>
            </a:extLst>
          </p:cNvPr>
          <p:cNvSpPr txBox="1"/>
          <p:nvPr/>
        </p:nvSpPr>
        <p:spPr>
          <a:xfrm>
            <a:off x="1361821" y="179340"/>
            <a:ext cx="1486267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64371189-31CD-9460-04D2-B609C0FC6CEF}"/>
              </a:ext>
            </a:extLst>
          </p:cNvPr>
          <p:cNvSpPr txBox="1"/>
          <p:nvPr/>
        </p:nvSpPr>
        <p:spPr>
          <a:xfrm>
            <a:off x="1596789" y="7290654"/>
            <a:ext cx="14862678" cy="307777"/>
          </a:xfrm>
          <a:prstGeom prst="rect">
            <a:avLst/>
          </a:prstGeom>
          <a:noFill/>
          <a:ln>
            <a:noFill/>
          </a:ln>
        </p:spPr>
        <p:txBody>
          <a:bodyPr spcFirstLastPara="1" wrap="square" lIns="0" tIns="0" rIns="0" bIns="0" anchor="t" anchorCtr="0">
            <a:spAutoFit/>
          </a:bodyPr>
          <a:lstStyle/>
          <a:p>
            <a:pPr marL="342900" indent="-342900">
              <a:buFont typeface="Wingdings" panose="05000000000000000000" pitchFamily="2" charset="2"/>
              <a:buChar char="Ø"/>
            </a:pPr>
            <a:r>
              <a:rPr lang="pl-PL" sz="2000">
                <a:latin typeface="Poppins" panose="00000500000000000000" pitchFamily="2" charset="-18"/>
                <a:cs typeface="Poppins" panose="00000500000000000000" pitchFamily="2" charset="-18"/>
              </a:rPr>
              <a:t>Ruchem skręcającym poluzuj zewnętrzną powłokę korpusu mufy i wywiń go w kierunku powłoki zewnętrznej kabla.</a:t>
            </a:r>
          </a:p>
        </p:txBody>
      </p:sp>
      <p:pic>
        <p:nvPicPr>
          <p:cNvPr id="3" name="Obraz 2">
            <a:extLst>
              <a:ext uri="{FF2B5EF4-FFF2-40B4-BE49-F238E27FC236}">
                <a16:creationId xmlns:a16="http://schemas.microsoft.com/office/drawing/2014/main" id="{CB0E6F9B-2D6A-2D57-19C8-34CCD7DE256F}"/>
              </a:ext>
            </a:extLst>
          </p:cNvPr>
          <p:cNvPicPr>
            <a:picLocks noChangeAspect="1"/>
          </p:cNvPicPr>
          <p:nvPr/>
        </p:nvPicPr>
        <p:blipFill>
          <a:blip r:embed="rId3"/>
          <a:stretch>
            <a:fillRect/>
          </a:stretch>
        </p:blipFill>
        <p:spPr>
          <a:xfrm>
            <a:off x="4915670" y="2388367"/>
            <a:ext cx="8036056" cy="3751428"/>
          </a:xfrm>
          <a:prstGeom prst="rect">
            <a:avLst/>
          </a:prstGeom>
        </p:spPr>
      </p:pic>
    </p:spTree>
    <p:extLst>
      <p:ext uri="{BB962C8B-B14F-4D97-AF65-F5344CB8AC3E}">
        <p14:creationId xmlns:p14="http://schemas.microsoft.com/office/powerpoint/2010/main" val="34556570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4C7F07E-60BF-48DD-11D8-C7285A19E92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CB124B6-54EB-37A2-3F61-782BBA708259}"/>
              </a:ext>
            </a:extLst>
          </p:cNvPr>
          <p:cNvSpPr txBox="1"/>
          <p:nvPr/>
        </p:nvSpPr>
        <p:spPr>
          <a:xfrm>
            <a:off x="1348174" y="220283"/>
            <a:ext cx="1467429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7E2934EE-DCD2-258B-A76E-5C914FD73CD3}"/>
              </a:ext>
            </a:extLst>
          </p:cNvPr>
          <p:cNvSpPr txBox="1"/>
          <p:nvPr/>
        </p:nvSpPr>
        <p:spPr>
          <a:xfrm>
            <a:off x="2030561" y="7290654"/>
            <a:ext cx="14428905" cy="923330"/>
          </a:xfrm>
          <a:prstGeom prst="rect">
            <a:avLst/>
          </a:prstGeom>
          <a:noFill/>
          <a:ln>
            <a:noFill/>
          </a:ln>
        </p:spPr>
        <p:txBody>
          <a:bodyPr spcFirstLastPara="1" wrap="square" lIns="0" tIns="0" rIns="0" bIns="0" anchor="t" anchorCtr="0">
            <a:spAutoFit/>
          </a:bodyPr>
          <a:lstStyle/>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Oczyścić powłokę zewnętrzną korpusu mufy.</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Zamocuj etykietę identyfikacyjną na kablu obok powłoki zewnętrznej mufy.</a:t>
            </a:r>
          </a:p>
        </p:txBody>
      </p:sp>
      <p:pic>
        <p:nvPicPr>
          <p:cNvPr id="3" name="Obraz 2">
            <a:extLst>
              <a:ext uri="{FF2B5EF4-FFF2-40B4-BE49-F238E27FC236}">
                <a16:creationId xmlns:a16="http://schemas.microsoft.com/office/drawing/2014/main" id="{BE82911F-3634-B858-D807-A3732B03C129}"/>
              </a:ext>
            </a:extLst>
          </p:cNvPr>
          <p:cNvPicPr>
            <a:picLocks noChangeAspect="1"/>
          </p:cNvPicPr>
          <p:nvPr/>
        </p:nvPicPr>
        <p:blipFill>
          <a:blip r:embed="rId3"/>
          <a:stretch>
            <a:fillRect/>
          </a:stretch>
        </p:blipFill>
        <p:spPr>
          <a:xfrm>
            <a:off x="5239276" y="2534681"/>
            <a:ext cx="7809447" cy="3804133"/>
          </a:xfrm>
          <a:prstGeom prst="rect">
            <a:avLst/>
          </a:prstGeom>
        </p:spPr>
      </p:pic>
    </p:spTree>
    <p:extLst>
      <p:ext uri="{BB962C8B-B14F-4D97-AF65-F5344CB8AC3E}">
        <p14:creationId xmlns:p14="http://schemas.microsoft.com/office/powerpoint/2010/main" val="140723251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26B8446-9CC9-372B-1F5A-B3D9D99F5B02}"/>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20123E5-10E2-45CF-3A8B-89988610C4FF}"/>
              </a:ext>
            </a:extLst>
          </p:cNvPr>
          <p:cNvSpPr txBox="1"/>
          <p:nvPr/>
        </p:nvSpPr>
        <p:spPr>
          <a:xfrm>
            <a:off x="1348174" y="220283"/>
            <a:ext cx="1522020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a:t>
            </a:r>
            <a:r>
              <a:rPr lang="pl-PL" sz="3600" err="1">
                <a:latin typeface="Poppins" panose="00000500000000000000" pitchFamily="2" charset="-18"/>
                <a:ea typeface="Poppins Medium"/>
                <a:cs typeface="Poppins" panose="00000500000000000000" pitchFamily="2" charset="-18"/>
                <a:sym typeface="Poppins Medium"/>
              </a:rPr>
              <a:t>zimnokurczliwej</a:t>
            </a:r>
            <a:r>
              <a:rPr lang="pl-PL" sz="3600">
                <a:latin typeface="Poppins" panose="00000500000000000000" pitchFamily="2" charset="-18"/>
                <a:ea typeface="Poppins Medium"/>
                <a:cs typeface="Poppins" panose="00000500000000000000" pitchFamily="2" charset="-18"/>
                <a:sym typeface="Poppins Medium"/>
              </a:rPr>
              <a:t> do kabli  jednożyłowych o izolacji wytłaczanej do 36 kV 24 CSJ-IM 300</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7951BE23-6593-72CF-078E-0B412AE57842}"/>
              </a:ext>
            </a:extLst>
          </p:cNvPr>
          <p:cNvPicPr>
            <a:picLocks noChangeAspect="1"/>
          </p:cNvPicPr>
          <p:nvPr/>
        </p:nvPicPr>
        <p:blipFill>
          <a:blip r:embed="rId3"/>
          <a:stretch>
            <a:fillRect/>
          </a:stretch>
        </p:blipFill>
        <p:spPr>
          <a:xfrm>
            <a:off x="2674959" y="2829839"/>
            <a:ext cx="10699845" cy="4202189"/>
          </a:xfrm>
          <a:prstGeom prst="rect">
            <a:avLst/>
          </a:prstGeom>
        </p:spPr>
      </p:pic>
    </p:spTree>
    <p:extLst>
      <p:ext uri="{BB962C8B-B14F-4D97-AF65-F5344CB8AC3E}">
        <p14:creationId xmlns:p14="http://schemas.microsoft.com/office/powerpoint/2010/main" val="401139210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E93F305-8EED-D1E2-20D0-3E22495DA26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560A7CA-AB60-94BF-9A19-781BC0486DAB}"/>
              </a:ext>
            </a:extLst>
          </p:cNvPr>
          <p:cNvSpPr txBox="1"/>
          <p:nvPr/>
        </p:nvSpPr>
        <p:spPr>
          <a:xfrm>
            <a:off x="1348173" y="220283"/>
            <a:ext cx="1575247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termokurczliwej do kabli  uniwersalnych HJU 33.2402</a:t>
            </a:r>
            <a:endParaRPr sz="1050">
              <a:latin typeface="Poppins" panose="00000500000000000000" pitchFamily="2" charset="-18"/>
              <a:ea typeface="Poppins Medium"/>
              <a:cs typeface="Poppins" panose="00000500000000000000" pitchFamily="2" charset="-18"/>
              <a:sym typeface="Poppins Medium"/>
            </a:endParaRPr>
          </a:p>
        </p:txBody>
      </p:sp>
      <p:sp>
        <p:nvSpPr>
          <p:cNvPr id="3" name="pole tekstowe 2">
            <a:extLst>
              <a:ext uri="{FF2B5EF4-FFF2-40B4-BE49-F238E27FC236}">
                <a16:creationId xmlns:a16="http://schemas.microsoft.com/office/drawing/2014/main" id="{6CB895F3-5C03-238E-5635-99AAA201C7A7}"/>
              </a:ext>
            </a:extLst>
          </p:cNvPr>
          <p:cNvSpPr txBox="1"/>
          <p:nvPr/>
        </p:nvSpPr>
        <p:spPr>
          <a:xfrm>
            <a:off x="1146412" y="2061430"/>
            <a:ext cx="8925636" cy="2357056"/>
          </a:xfrm>
          <a:prstGeom prst="rect">
            <a:avLst/>
          </a:prstGeom>
          <a:noFill/>
        </p:spPr>
        <p:txBody>
          <a:bodyPr wrap="square">
            <a:spAutoFit/>
          </a:bodyPr>
          <a:lstStyle/>
          <a:p>
            <a:pPr algn="just">
              <a:lnSpc>
                <a:spcPct val="150000"/>
              </a:lnSpc>
            </a:pPr>
            <a:r>
              <a:rPr lang="pl-PL" sz="2000" b="0" i="0">
                <a:solidFill>
                  <a:srgbClr val="041C3F"/>
                </a:solidFill>
                <a:effectLst/>
                <a:latin typeface="Poppins" panose="00000500000000000000" pitchFamily="2" charset="-18"/>
                <a:cs typeface="Poppins" panose="00000500000000000000" pitchFamily="2" charset="-18"/>
              </a:rPr>
              <a:t>Mufa HJU33.2401 służy do łączenia kabli typu EXCEL, a mufa HJU33.2402 służy do łączenia kabli typu AXCES.</a:t>
            </a:r>
            <a:br>
              <a:rPr lang="pl-PL" sz="2000">
                <a:latin typeface="Poppins" panose="00000500000000000000" pitchFamily="2" charset="-18"/>
                <a:cs typeface="Poppins" panose="00000500000000000000" pitchFamily="2" charset="-18"/>
              </a:rPr>
            </a:br>
            <a:r>
              <a:rPr lang="pl-PL" sz="2000" b="0" i="0">
                <a:solidFill>
                  <a:srgbClr val="041C3F"/>
                </a:solidFill>
                <a:effectLst/>
                <a:latin typeface="Poppins" panose="00000500000000000000" pitchFamily="2" charset="-18"/>
                <a:cs typeface="Poppins" panose="00000500000000000000" pitchFamily="2" charset="-18"/>
              </a:rPr>
              <a:t>Mufy pracujące w linii napowietrznej nie powinny przenosić pełnych naprężeń kabli. Zestawy nie zawierają złączek kablowych, które należy zamawiać oddzielnie.</a:t>
            </a:r>
            <a:endParaRPr lang="pl-PL" sz="2000">
              <a:latin typeface="Poppins" panose="00000500000000000000" pitchFamily="2" charset="-18"/>
              <a:cs typeface="Poppins" panose="00000500000000000000" pitchFamily="2" charset="-18"/>
            </a:endParaRPr>
          </a:p>
        </p:txBody>
      </p:sp>
      <p:pic>
        <p:nvPicPr>
          <p:cNvPr id="5" name="Obraz 4">
            <a:extLst>
              <a:ext uri="{FF2B5EF4-FFF2-40B4-BE49-F238E27FC236}">
                <a16:creationId xmlns:a16="http://schemas.microsoft.com/office/drawing/2014/main" id="{7FCBFF4A-C66C-849F-683A-98F7DAC1695C}"/>
              </a:ext>
            </a:extLst>
          </p:cNvPr>
          <p:cNvPicPr>
            <a:picLocks noChangeAspect="1"/>
          </p:cNvPicPr>
          <p:nvPr/>
        </p:nvPicPr>
        <p:blipFill>
          <a:blip r:embed="rId3"/>
          <a:stretch>
            <a:fillRect/>
          </a:stretch>
        </p:blipFill>
        <p:spPr>
          <a:xfrm>
            <a:off x="1146412" y="4927595"/>
            <a:ext cx="8701740" cy="1881840"/>
          </a:xfrm>
          <a:prstGeom prst="rect">
            <a:avLst/>
          </a:prstGeom>
        </p:spPr>
      </p:pic>
      <p:pic>
        <p:nvPicPr>
          <p:cNvPr id="7" name="Obraz 6">
            <a:extLst>
              <a:ext uri="{FF2B5EF4-FFF2-40B4-BE49-F238E27FC236}">
                <a16:creationId xmlns:a16="http://schemas.microsoft.com/office/drawing/2014/main" id="{AFB7C50E-3124-A1F0-3C35-FA7C4E3B7845}"/>
              </a:ext>
            </a:extLst>
          </p:cNvPr>
          <p:cNvPicPr>
            <a:picLocks noChangeAspect="1"/>
          </p:cNvPicPr>
          <p:nvPr/>
        </p:nvPicPr>
        <p:blipFill>
          <a:blip r:embed="rId4"/>
          <a:stretch>
            <a:fillRect/>
          </a:stretch>
        </p:blipFill>
        <p:spPr>
          <a:xfrm>
            <a:off x="10586132" y="2591344"/>
            <a:ext cx="5759209" cy="5419892"/>
          </a:xfrm>
          <a:prstGeom prst="rect">
            <a:avLst/>
          </a:prstGeom>
        </p:spPr>
      </p:pic>
      <p:pic>
        <p:nvPicPr>
          <p:cNvPr id="9" name="Obraz 8">
            <a:extLst>
              <a:ext uri="{FF2B5EF4-FFF2-40B4-BE49-F238E27FC236}">
                <a16:creationId xmlns:a16="http://schemas.microsoft.com/office/drawing/2014/main" id="{DCC67BA9-84C8-462E-918E-F6560C63968F}"/>
              </a:ext>
            </a:extLst>
          </p:cNvPr>
          <p:cNvPicPr>
            <a:picLocks noChangeAspect="1"/>
          </p:cNvPicPr>
          <p:nvPr/>
        </p:nvPicPr>
        <p:blipFill>
          <a:blip r:embed="rId5"/>
          <a:stretch>
            <a:fillRect/>
          </a:stretch>
        </p:blipFill>
        <p:spPr>
          <a:xfrm>
            <a:off x="1146412" y="7318544"/>
            <a:ext cx="8475260" cy="1810827"/>
          </a:xfrm>
          <a:prstGeom prst="rect">
            <a:avLst/>
          </a:prstGeom>
        </p:spPr>
      </p:pic>
    </p:spTree>
    <p:extLst>
      <p:ext uri="{BB962C8B-B14F-4D97-AF65-F5344CB8AC3E}">
        <p14:creationId xmlns:p14="http://schemas.microsoft.com/office/powerpoint/2010/main" val="64614732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12F2304-CA82-FFAA-DDA0-AD7A50BC05DF}"/>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E9DBF94-4402-5D18-CF2B-4729DED11729}"/>
              </a:ext>
            </a:extLst>
          </p:cNvPr>
          <p:cNvSpPr txBox="1"/>
          <p:nvPr/>
        </p:nvSpPr>
        <p:spPr>
          <a:xfrm>
            <a:off x="1348173" y="220283"/>
            <a:ext cx="1575247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termokurczliwej do kabli  uniwersalnych HJU 33.2402</a:t>
            </a:r>
            <a:endParaRPr sz="1050">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DECC20B5-8646-C618-2745-65A71438388F}"/>
              </a:ext>
            </a:extLst>
          </p:cNvPr>
          <p:cNvPicPr>
            <a:picLocks noChangeAspect="1"/>
          </p:cNvPicPr>
          <p:nvPr/>
        </p:nvPicPr>
        <p:blipFill>
          <a:blip r:embed="rId3"/>
          <a:stretch>
            <a:fillRect/>
          </a:stretch>
        </p:blipFill>
        <p:spPr>
          <a:xfrm>
            <a:off x="1460221" y="1624083"/>
            <a:ext cx="5657026" cy="7857699"/>
          </a:xfrm>
          <a:prstGeom prst="rect">
            <a:avLst/>
          </a:prstGeom>
        </p:spPr>
      </p:pic>
      <p:pic>
        <p:nvPicPr>
          <p:cNvPr id="8" name="Obraz 7">
            <a:extLst>
              <a:ext uri="{FF2B5EF4-FFF2-40B4-BE49-F238E27FC236}">
                <a16:creationId xmlns:a16="http://schemas.microsoft.com/office/drawing/2014/main" id="{25D327DF-8FB0-58F3-B5B8-F6A7FC985574}"/>
              </a:ext>
            </a:extLst>
          </p:cNvPr>
          <p:cNvPicPr>
            <a:picLocks noChangeAspect="1"/>
          </p:cNvPicPr>
          <p:nvPr/>
        </p:nvPicPr>
        <p:blipFill>
          <a:blip r:embed="rId4"/>
          <a:stretch>
            <a:fillRect/>
          </a:stretch>
        </p:blipFill>
        <p:spPr>
          <a:xfrm>
            <a:off x="8513826" y="1895940"/>
            <a:ext cx="7358519" cy="6186093"/>
          </a:xfrm>
          <a:prstGeom prst="rect">
            <a:avLst/>
          </a:prstGeom>
        </p:spPr>
      </p:pic>
    </p:spTree>
    <p:extLst>
      <p:ext uri="{BB962C8B-B14F-4D97-AF65-F5344CB8AC3E}">
        <p14:creationId xmlns:p14="http://schemas.microsoft.com/office/powerpoint/2010/main" val="336142665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57AA851-5DD4-BF8E-899C-BBDC5AC8FBC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F6E86CA7-4F59-2089-44A9-2A5E055CA699}"/>
              </a:ext>
            </a:extLst>
          </p:cNvPr>
          <p:cNvSpPr txBox="1"/>
          <p:nvPr/>
        </p:nvSpPr>
        <p:spPr>
          <a:xfrm>
            <a:off x="1348173" y="220283"/>
            <a:ext cx="1575247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termokurczliwej do kabli  uniwersalnych HJU 33.2402</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7773764F-F13B-3325-6B47-05451503209A}"/>
              </a:ext>
            </a:extLst>
          </p:cNvPr>
          <p:cNvPicPr>
            <a:picLocks noChangeAspect="1"/>
          </p:cNvPicPr>
          <p:nvPr/>
        </p:nvPicPr>
        <p:blipFill>
          <a:blip r:embed="rId3"/>
          <a:stretch>
            <a:fillRect/>
          </a:stretch>
        </p:blipFill>
        <p:spPr>
          <a:xfrm>
            <a:off x="1348173" y="2020567"/>
            <a:ext cx="7145479" cy="7191878"/>
          </a:xfrm>
          <a:prstGeom prst="rect">
            <a:avLst/>
          </a:prstGeom>
        </p:spPr>
      </p:pic>
      <p:pic>
        <p:nvPicPr>
          <p:cNvPr id="5" name="Obraz 4">
            <a:extLst>
              <a:ext uri="{FF2B5EF4-FFF2-40B4-BE49-F238E27FC236}">
                <a16:creationId xmlns:a16="http://schemas.microsoft.com/office/drawing/2014/main" id="{EA569FAA-37BE-49A1-E520-A6C875387723}"/>
              </a:ext>
            </a:extLst>
          </p:cNvPr>
          <p:cNvPicPr>
            <a:picLocks noChangeAspect="1"/>
          </p:cNvPicPr>
          <p:nvPr/>
        </p:nvPicPr>
        <p:blipFill>
          <a:blip r:embed="rId4"/>
          <a:stretch>
            <a:fillRect/>
          </a:stretch>
        </p:blipFill>
        <p:spPr>
          <a:xfrm>
            <a:off x="9635230" y="2020568"/>
            <a:ext cx="6223469" cy="7191879"/>
          </a:xfrm>
          <a:prstGeom prst="rect">
            <a:avLst/>
          </a:prstGeom>
        </p:spPr>
      </p:pic>
    </p:spTree>
    <p:extLst>
      <p:ext uri="{BB962C8B-B14F-4D97-AF65-F5344CB8AC3E}">
        <p14:creationId xmlns:p14="http://schemas.microsoft.com/office/powerpoint/2010/main" val="216748245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D6431F2-0F34-6CEA-C3A1-A4471154520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D740CBF-4B93-F5E5-214C-558E8F8E59BF}"/>
              </a:ext>
            </a:extLst>
          </p:cNvPr>
          <p:cNvSpPr txBox="1"/>
          <p:nvPr/>
        </p:nvSpPr>
        <p:spPr>
          <a:xfrm>
            <a:off x="1348173" y="220283"/>
            <a:ext cx="1575247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termokurczliwej do kabli  uniwersalnych HJU 33.2402</a:t>
            </a:r>
            <a:endParaRPr sz="1050">
              <a:latin typeface="Poppins" panose="00000500000000000000" pitchFamily="2" charset="-18"/>
              <a:ea typeface="Poppins Medium"/>
              <a:cs typeface="Poppins" panose="00000500000000000000" pitchFamily="2" charset="-18"/>
              <a:sym typeface="Poppins Medium"/>
            </a:endParaRPr>
          </a:p>
        </p:txBody>
      </p:sp>
      <p:pic>
        <p:nvPicPr>
          <p:cNvPr id="5" name="Obraz 4">
            <a:extLst>
              <a:ext uri="{FF2B5EF4-FFF2-40B4-BE49-F238E27FC236}">
                <a16:creationId xmlns:a16="http://schemas.microsoft.com/office/drawing/2014/main" id="{6541F5B9-9D75-AB75-A446-C0A4F51299C2}"/>
              </a:ext>
            </a:extLst>
          </p:cNvPr>
          <p:cNvPicPr>
            <a:picLocks noChangeAspect="1"/>
          </p:cNvPicPr>
          <p:nvPr/>
        </p:nvPicPr>
        <p:blipFill>
          <a:blip r:embed="rId3"/>
          <a:stretch>
            <a:fillRect/>
          </a:stretch>
        </p:blipFill>
        <p:spPr>
          <a:xfrm>
            <a:off x="10065864" y="1298888"/>
            <a:ext cx="6471289" cy="7954293"/>
          </a:xfrm>
          <a:prstGeom prst="rect">
            <a:avLst/>
          </a:prstGeom>
        </p:spPr>
      </p:pic>
      <p:pic>
        <p:nvPicPr>
          <p:cNvPr id="7" name="Obraz 6">
            <a:extLst>
              <a:ext uri="{FF2B5EF4-FFF2-40B4-BE49-F238E27FC236}">
                <a16:creationId xmlns:a16="http://schemas.microsoft.com/office/drawing/2014/main" id="{777EE5FD-2826-ECFD-67E7-A93DE0F73857}"/>
              </a:ext>
            </a:extLst>
          </p:cNvPr>
          <p:cNvPicPr>
            <a:picLocks noChangeAspect="1"/>
          </p:cNvPicPr>
          <p:nvPr/>
        </p:nvPicPr>
        <p:blipFill>
          <a:blip r:embed="rId4"/>
          <a:stretch>
            <a:fillRect/>
          </a:stretch>
        </p:blipFill>
        <p:spPr>
          <a:xfrm>
            <a:off x="1505187" y="1825656"/>
            <a:ext cx="6471289" cy="3317844"/>
          </a:xfrm>
          <a:prstGeom prst="rect">
            <a:avLst/>
          </a:prstGeom>
        </p:spPr>
      </p:pic>
      <p:pic>
        <p:nvPicPr>
          <p:cNvPr id="9" name="Obraz 8">
            <a:extLst>
              <a:ext uri="{FF2B5EF4-FFF2-40B4-BE49-F238E27FC236}">
                <a16:creationId xmlns:a16="http://schemas.microsoft.com/office/drawing/2014/main" id="{561BBC3E-E6BE-A971-1A18-70870BFFAFAF}"/>
              </a:ext>
            </a:extLst>
          </p:cNvPr>
          <p:cNvPicPr>
            <a:picLocks noChangeAspect="1"/>
          </p:cNvPicPr>
          <p:nvPr/>
        </p:nvPicPr>
        <p:blipFill>
          <a:blip r:embed="rId5"/>
          <a:stretch>
            <a:fillRect/>
          </a:stretch>
        </p:blipFill>
        <p:spPr>
          <a:xfrm>
            <a:off x="1348173" y="5795146"/>
            <a:ext cx="7451844" cy="3317844"/>
          </a:xfrm>
          <a:prstGeom prst="rect">
            <a:avLst/>
          </a:prstGeom>
        </p:spPr>
      </p:pic>
    </p:spTree>
    <p:extLst>
      <p:ext uri="{BB962C8B-B14F-4D97-AF65-F5344CB8AC3E}">
        <p14:creationId xmlns:p14="http://schemas.microsoft.com/office/powerpoint/2010/main" val="2108784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5F04F92-C259-6D47-8C0D-9FF70E4E2D38}"/>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4BFB9B46-7293-3EC3-5745-74C09ACCE51A}"/>
              </a:ext>
            </a:extLst>
          </p:cNvPr>
          <p:cNvPicPr>
            <a:picLocks noChangeAspect="1"/>
          </p:cNvPicPr>
          <p:nvPr/>
        </p:nvPicPr>
        <p:blipFill>
          <a:blip r:embed="rId3"/>
          <a:stretch>
            <a:fillRect/>
          </a:stretch>
        </p:blipFill>
        <p:spPr>
          <a:xfrm>
            <a:off x="1214131" y="1830028"/>
            <a:ext cx="8751586" cy="7327995"/>
          </a:xfrm>
          <a:prstGeom prst="rect">
            <a:avLst/>
          </a:prstGeom>
        </p:spPr>
      </p:pic>
      <p:sp>
        <p:nvSpPr>
          <p:cNvPr id="5" name="pole tekstowe 4">
            <a:extLst>
              <a:ext uri="{FF2B5EF4-FFF2-40B4-BE49-F238E27FC236}">
                <a16:creationId xmlns:a16="http://schemas.microsoft.com/office/drawing/2014/main" id="{AC7577A9-8059-FD67-78ED-4990EF3139D8}"/>
              </a:ext>
            </a:extLst>
          </p:cNvPr>
          <p:cNvSpPr txBox="1"/>
          <p:nvPr/>
        </p:nvSpPr>
        <p:spPr>
          <a:xfrm>
            <a:off x="10126638" y="3669825"/>
            <a:ext cx="6728346" cy="4208075"/>
          </a:xfrm>
          <a:prstGeom prst="rect">
            <a:avLst/>
          </a:prstGeom>
          <a:noFill/>
        </p:spPr>
        <p:txBody>
          <a:bodyPr wrap="square">
            <a:spAutoFit/>
          </a:bodyPr>
          <a:lstStyle/>
          <a:p>
            <a:pPr algn="just">
              <a:lnSpc>
                <a:spcPct val="150000"/>
              </a:lnSpc>
            </a:pPr>
            <a:r>
              <a:rPr lang="pl-PL" sz="1800">
                <a:latin typeface="Poppins" panose="00000500000000000000" pitchFamily="2" charset="-18"/>
                <a:cs typeface="Poppins" panose="00000500000000000000" pitchFamily="2" charset="-18"/>
              </a:rPr>
              <a:t>Kabel uniwersalny typu EXCEL stosowany jest do budowy izolowanych linii napowietrznych oraz do układania linii kablowych w ziemi. Konstrukcja kabla, szczególnie specjalna żyła powrotna z taśm plecionych z pocynowanych drutów, została opracowana do przenoszenia naprężenia mechanicznego w liniach napowietrznych. Może być stosowany w liniach napowietrznych wyłącznie z odpowiednim osprzętem tj. uchwyty przelotowo-narożne i spirale odciągowe, tworzące system samonośnej linii napowietrznej.</a:t>
            </a:r>
          </a:p>
        </p:txBody>
      </p:sp>
      <p:sp>
        <p:nvSpPr>
          <p:cNvPr id="2" name="Google Shape;111;p15">
            <a:extLst>
              <a:ext uri="{FF2B5EF4-FFF2-40B4-BE49-F238E27FC236}">
                <a16:creationId xmlns:a16="http://schemas.microsoft.com/office/drawing/2014/main" id="{0340D218-B6F5-D95F-52D0-7A85EB1DA9A5}"/>
              </a:ext>
            </a:extLst>
          </p:cNvPr>
          <p:cNvSpPr txBox="1"/>
          <p:nvPr/>
        </p:nvSpPr>
        <p:spPr>
          <a:xfrm>
            <a:off x="1214131" y="3276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Budowa i parametry kabli SN</a:t>
            </a:r>
            <a:endParaRPr sz="3600">
              <a:latin typeface="+mn-lt"/>
              <a:ea typeface="Poppins Medium"/>
              <a:cs typeface="Poppins Medium"/>
              <a:sym typeface="Poppins Medium"/>
            </a:endParaRPr>
          </a:p>
        </p:txBody>
      </p:sp>
      <p:sp>
        <p:nvSpPr>
          <p:cNvPr id="4" name="Google Shape;111;p15">
            <a:extLst>
              <a:ext uri="{FF2B5EF4-FFF2-40B4-BE49-F238E27FC236}">
                <a16:creationId xmlns:a16="http://schemas.microsoft.com/office/drawing/2014/main" id="{895654D7-3BC9-2465-CEBD-0CB81AED0B68}"/>
              </a:ext>
            </a:extLst>
          </p:cNvPr>
          <p:cNvSpPr txBox="1"/>
          <p:nvPr/>
        </p:nvSpPr>
        <p:spPr>
          <a:xfrm>
            <a:off x="1214131" y="1423763"/>
            <a:ext cx="13721798" cy="406265"/>
          </a:xfrm>
          <a:prstGeom prst="rect">
            <a:avLst/>
          </a:prstGeom>
          <a:noFill/>
          <a:ln>
            <a:noFill/>
          </a:ln>
        </p:spPr>
        <p:txBody>
          <a:bodyPr spcFirstLastPara="1" wrap="square" lIns="0" tIns="0" rIns="0" bIns="0" anchor="t" anchorCtr="0">
            <a:spAutoFit/>
          </a:bodyPr>
          <a:lstStyle/>
          <a:p>
            <a:pPr lvl="0">
              <a:lnSpc>
                <a:spcPct val="110000"/>
              </a:lnSpc>
            </a:pPr>
            <a:r>
              <a:rPr lang="pl-PL" sz="2400">
                <a:latin typeface="Poppins" panose="00000500000000000000" pitchFamily="2" charset="-18"/>
                <a:cs typeface="Poppins" panose="00000500000000000000" pitchFamily="2" charset="-18"/>
                <a:sym typeface="Poppins Medium"/>
              </a:rPr>
              <a:t>Budowa kabla SN trzyżyłowego uniwersalnego EXCEL</a:t>
            </a:r>
            <a:endParaRPr lang="pl-PL" sz="24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291157156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80B811A-F3DB-13DC-0C62-696EB593D0B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90385B5B-54CF-B8AB-9A21-56F536294A21}"/>
              </a:ext>
            </a:extLst>
          </p:cNvPr>
          <p:cNvSpPr txBox="1"/>
          <p:nvPr/>
        </p:nvSpPr>
        <p:spPr>
          <a:xfrm>
            <a:off x="1348173" y="220283"/>
            <a:ext cx="1575247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termokurczliwej do kabli  uniwersalnych HJU 33.2402</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C91CCF04-BF24-FE2F-DDA2-95C9AD1BC2C9}"/>
              </a:ext>
            </a:extLst>
          </p:cNvPr>
          <p:cNvPicPr>
            <a:picLocks noChangeAspect="1"/>
          </p:cNvPicPr>
          <p:nvPr/>
        </p:nvPicPr>
        <p:blipFill>
          <a:blip r:embed="rId3"/>
          <a:stretch>
            <a:fillRect/>
          </a:stretch>
        </p:blipFill>
        <p:spPr>
          <a:xfrm>
            <a:off x="1348173" y="1936267"/>
            <a:ext cx="6783275" cy="3023314"/>
          </a:xfrm>
          <a:prstGeom prst="rect">
            <a:avLst/>
          </a:prstGeom>
        </p:spPr>
      </p:pic>
      <p:pic>
        <p:nvPicPr>
          <p:cNvPr id="7" name="Obraz 6">
            <a:extLst>
              <a:ext uri="{FF2B5EF4-FFF2-40B4-BE49-F238E27FC236}">
                <a16:creationId xmlns:a16="http://schemas.microsoft.com/office/drawing/2014/main" id="{EB41AF1F-AE29-8F58-FF75-6E690AC4656D}"/>
              </a:ext>
            </a:extLst>
          </p:cNvPr>
          <p:cNvPicPr>
            <a:picLocks noChangeAspect="1"/>
          </p:cNvPicPr>
          <p:nvPr/>
        </p:nvPicPr>
        <p:blipFill>
          <a:blip r:embed="rId4"/>
          <a:stretch>
            <a:fillRect/>
          </a:stretch>
        </p:blipFill>
        <p:spPr>
          <a:xfrm>
            <a:off x="1348173" y="5456770"/>
            <a:ext cx="6558263" cy="3023313"/>
          </a:xfrm>
          <a:prstGeom prst="rect">
            <a:avLst/>
          </a:prstGeom>
        </p:spPr>
      </p:pic>
      <p:pic>
        <p:nvPicPr>
          <p:cNvPr id="9" name="Obraz 8">
            <a:extLst>
              <a:ext uri="{FF2B5EF4-FFF2-40B4-BE49-F238E27FC236}">
                <a16:creationId xmlns:a16="http://schemas.microsoft.com/office/drawing/2014/main" id="{ED997EE3-FD9A-146F-4AC0-5AAE457F31A2}"/>
              </a:ext>
            </a:extLst>
          </p:cNvPr>
          <p:cNvPicPr>
            <a:picLocks noChangeAspect="1"/>
          </p:cNvPicPr>
          <p:nvPr/>
        </p:nvPicPr>
        <p:blipFill>
          <a:blip r:embed="rId5"/>
          <a:stretch>
            <a:fillRect/>
          </a:stretch>
        </p:blipFill>
        <p:spPr>
          <a:xfrm>
            <a:off x="9505262" y="1955925"/>
            <a:ext cx="7008529" cy="3003656"/>
          </a:xfrm>
          <a:prstGeom prst="rect">
            <a:avLst/>
          </a:prstGeom>
        </p:spPr>
      </p:pic>
      <p:pic>
        <p:nvPicPr>
          <p:cNvPr id="11" name="Obraz 10">
            <a:extLst>
              <a:ext uri="{FF2B5EF4-FFF2-40B4-BE49-F238E27FC236}">
                <a16:creationId xmlns:a16="http://schemas.microsoft.com/office/drawing/2014/main" id="{E3EFA1A1-CFCF-83AB-623C-38BC15FDD2F7}"/>
              </a:ext>
            </a:extLst>
          </p:cNvPr>
          <p:cNvPicPr>
            <a:picLocks noChangeAspect="1"/>
          </p:cNvPicPr>
          <p:nvPr/>
        </p:nvPicPr>
        <p:blipFill>
          <a:blip r:embed="rId6"/>
          <a:stretch>
            <a:fillRect/>
          </a:stretch>
        </p:blipFill>
        <p:spPr>
          <a:xfrm>
            <a:off x="9505262" y="5456769"/>
            <a:ext cx="7147601" cy="3305093"/>
          </a:xfrm>
          <a:prstGeom prst="rect">
            <a:avLst/>
          </a:prstGeom>
        </p:spPr>
      </p:pic>
    </p:spTree>
    <p:extLst>
      <p:ext uri="{BB962C8B-B14F-4D97-AF65-F5344CB8AC3E}">
        <p14:creationId xmlns:p14="http://schemas.microsoft.com/office/powerpoint/2010/main" val="417254494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9DB8BE0-801D-258E-B1AE-CAE329C414E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82A798B-F5A4-1CAE-2529-679E5C76B8D7}"/>
              </a:ext>
            </a:extLst>
          </p:cNvPr>
          <p:cNvSpPr txBox="1"/>
          <p:nvPr/>
        </p:nvSpPr>
        <p:spPr>
          <a:xfrm>
            <a:off x="1348173" y="220283"/>
            <a:ext cx="1575247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termokurczliwej do kabli  uniwersalnych HJU 33.2402</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A665DD8A-3612-05A2-73DD-E40241D311DE}"/>
              </a:ext>
            </a:extLst>
          </p:cNvPr>
          <p:cNvPicPr>
            <a:picLocks noChangeAspect="1"/>
          </p:cNvPicPr>
          <p:nvPr/>
        </p:nvPicPr>
        <p:blipFill>
          <a:blip r:embed="rId3"/>
          <a:stretch>
            <a:fillRect/>
          </a:stretch>
        </p:blipFill>
        <p:spPr>
          <a:xfrm>
            <a:off x="774967" y="2292898"/>
            <a:ext cx="7727843" cy="6554354"/>
          </a:xfrm>
          <a:prstGeom prst="rect">
            <a:avLst/>
          </a:prstGeom>
        </p:spPr>
      </p:pic>
      <p:pic>
        <p:nvPicPr>
          <p:cNvPr id="5" name="Obraz 4">
            <a:extLst>
              <a:ext uri="{FF2B5EF4-FFF2-40B4-BE49-F238E27FC236}">
                <a16:creationId xmlns:a16="http://schemas.microsoft.com/office/drawing/2014/main" id="{7C9FA37C-449C-9E04-51F6-8CEEBAF9D85E}"/>
              </a:ext>
            </a:extLst>
          </p:cNvPr>
          <p:cNvPicPr>
            <a:picLocks noChangeAspect="1"/>
          </p:cNvPicPr>
          <p:nvPr/>
        </p:nvPicPr>
        <p:blipFill>
          <a:blip r:embed="rId4"/>
          <a:stretch>
            <a:fillRect/>
          </a:stretch>
        </p:blipFill>
        <p:spPr>
          <a:xfrm>
            <a:off x="9390854" y="2292898"/>
            <a:ext cx="7423041" cy="3220798"/>
          </a:xfrm>
          <a:prstGeom prst="rect">
            <a:avLst/>
          </a:prstGeom>
        </p:spPr>
      </p:pic>
      <p:pic>
        <p:nvPicPr>
          <p:cNvPr id="7" name="Obraz 6">
            <a:extLst>
              <a:ext uri="{FF2B5EF4-FFF2-40B4-BE49-F238E27FC236}">
                <a16:creationId xmlns:a16="http://schemas.microsoft.com/office/drawing/2014/main" id="{A96A3F33-0415-F7F3-BE46-2CDA8AE4C13D}"/>
              </a:ext>
            </a:extLst>
          </p:cNvPr>
          <p:cNvPicPr>
            <a:picLocks noChangeAspect="1"/>
          </p:cNvPicPr>
          <p:nvPr/>
        </p:nvPicPr>
        <p:blipFill>
          <a:blip r:embed="rId5"/>
          <a:stretch>
            <a:fillRect/>
          </a:stretch>
        </p:blipFill>
        <p:spPr>
          <a:xfrm>
            <a:off x="8803822" y="5626454"/>
            <a:ext cx="8120039" cy="3220798"/>
          </a:xfrm>
          <a:prstGeom prst="rect">
            <a:avLst/>
          </a:prstGeom>
        </p:spPr>
      </p:pic>
    </p:spTree>
    <p:extLst>
      <p:ext uri="{BB962C8B-B14F-4D97-AF65-F5344CB8AC3E}">
        <p14:creationId xmlns:p14="http://schemas.microsoft.com/office/powerpoint/2010/main" val="386281877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4224A91D-CE86-5EE5-686B-195B390A128F}"/>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EE6A5C50-1D61-4F26-1956-424E93DEF5F3}"/>
              </a:ext>
            </a:extLst>
          </p:cNvPr>
          <p:cNvSpPr txBox="1"/>
          <p:nvPr/>
        </p:nvSpPr>
        <p:spPr>
          <a:xfrm>
            <a:off x="1348173" y="220283"/>
            <a:ext cx="1575247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termokurczliwej do kabli  uniwersalnych HJU 33.2402</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14E2F045-F773-53A0-4452-A33AA48554A7}"/>
              </a:ext>
            </a:extLst>
          </p:cNvPr>
          <p:cNvPicPr>
            <a:picLocks noChangeAspect="1"/>
          </p:cNvPicPr>
          <p:nvPr/>
        </p:nvPicPr>
        <p:blipFill>
          <a:blip r:embed="rId3"/>
          <a:stretch>
            <a:fillRect/>
          </a:stretch>
        </p:blipFill>
        <p:spPr>
          <a:xfrm>
            <a:off x="1143725" y="2494855"/>
            <a:ext cx="7483980" cy="2909659"/>
          </a:xfrm>
          <a:prstGeom prst="rect">
            <a:avLst/>
          </a:prstGeom>
        </p:spPr>
      </p:pic>
      <p:pic>
        <p:nvPicPr>
          <p:cNvPr id="5" name="Obraz 4">
            <a:extLst>
              <a:ext uri="{FF2B5EF4-FFF2-40B4-BE49-F238E27FC236}">
                <a16:creationId xmlns:a16="http://schemas.microsoft.com/office/drawing/2014/main" id="{EACC6126-DAF2-BD55-83B2-3664761BA9B4}"/>
              </a:ext>
            </a:extLst>
          </p:cNvPr>
          <p:cNvPicPr>
            <a:picLocks noChangeAspect="1"/>
          </p:cNvPicPr>
          <p:nvPr/>
        </p:nvPicPr>
        <p:blipFill>
          <a:blip r:embed="rId4"/>
          <a:stretch>
            <a:fillRect/>
          </a:stretch>
        </p:blipFill>
        <p:spPr>
          <a:xfrm>
            <a:off x="1143725" y="5715208"/>
            <a:ext cx="7263564" cy="3122782"/>
          </a:xfrm>
          <a:prstGeom prst="rect">
            <a:avLst/>
          </a:prstGeom>
        </p:spPr>
      </p:pic>
      <p:pic>
        <p:nvPicPr>
          <p:cNvPr id="7" name="Obraz 6">
            <a:extLst>
              <a:ext uri="{FF2B5EF4-FFF2-40B4-BE49-F238E27FC236}">
                <a16:creationId xmlns:a16="http://schemas.microsoft.com/office/drawing/2014/main" id="{4427BC12-45FD-17FF-30FA-79979A38994F}"/>
              </a:ext>
            </a:extLst>
          </p:cNvPr>
          <p:cNvPicPr>
            <a:picLocks noChangeAspect="1"/>
          </p:cNvPicPr>
          <p:nvPr/>
        </p:nvPicPr>
        <p:blipFill>
          <a:blip r:embed="rId5"/>
          <a:stretch>
            <a:fillRect/>
          </a:stretch>
        </p:blipFill>
        <p:spPr>
          <a:xfrm>
            <a:off x="8909301" y="2494855"/>
            <a:ext cx="8441735" cy="6343135"/>
          </a:xfrm>
          <a:prstGeom prst="rect">
            <a:avLst/>
          </a:prstGeom>
        </p:spPr>
      </p:pic>
    </p:spTree>
    <p:extLst>
      <p:ext uri="{BB962C8B-B14F-4D97-AF65-F5344CB8AC3E}">
        <p14:creationId xmlns:p14="http://schemas.microsoft.com/office/powerpoint/2010/main" val="51809583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41DE743-223D-6DBE-0745-CDBA55D30D7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9A09C587-EDDF-A5A7-3CF2-366AC6C689E5}"/>
              </a:ext>
            </a:extLst>
          </p:cNvPr>
          <p:cNvSpPr txBox="1"/>
          <p:nvPr/>
        </p:nvSpPr>
        <p:spPr>
          <a:xfrm>
            <a:off x="1348173" y="220283"/>
            <a:ext cx="1575247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termokurczliwej do kabli  uniwersalnych HJU 33.2402</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489FE101-8C8C-9A10-3F05-2ADE073DBEA0}"/>
              </a:ext>
            </a:extLst>
          </p:cNvPr>
          <p:cNvPicPr>
            <a:picLocks noChangeAspect="1"/>
          </p:cNvPicPr>
          <p:nvPr/>
        </p:nvPicPr>
        <p:blipFill>
          <a:blip r:embed="rId3"/>
          <a:stretch>
            <a:fillRect/>
          </a:stretch>
        </p:blipFill>
        <p:spPr>
          <a:xfrm>
            <a:off x="1348173" y="2196338"/>
            <a:ext cx="7755004" cy="2716442"/>
          </a:xfrm>
          <a:prstGeom prst="rect">
            <a:avLst/>
          </a:prstGeom>
        </p:spPr>
      </p:pic>
      <p:pic>
        <p:nvPicPr>
          <p:cNvPr id="5" name="Obraz 4">
            <a:extLst>
              <a:ext uri="{FF2B5EF4-FFF2-40B4-BE49-F238E27FC236}">
                <a16:creationId xmlns:a16="http://schemas.microsoft.com/office/drawing/2014/main" id="{9CB9779C-E213-D634-84C2-F9B185FA5B26}"/>
              </a:ext>
            </a:extLst>
          </p:cNvPr>
          <p:cNvPicPr>
            <a:picLocks noChangeAspect="1"/>
          </p:cNvPicPr>
          <p:nvPr/>
        </p:nvPicPr>
        <p:blipFill>
          <a:blip r:embed="rId4"/>
          <a:stretch>
            <a:fillRect/>
          </a:stretch>
        </p:blipFill>
        <p:spPr>
          <a:xfrm>
            <a:off x="1348173" y="5949885"/>
            <a:ext cx="7558934" cy="3125875"/>
          </a:xfrm>
          <a:prstGeom prst="rect">
            <a:avLst/>
          </a:prstGeom>
        </p:spPr>
      </p:pic>
      <p:pic>
        <p:nvPicPr>
          <p:cNvPr id="7" name="Obraz 6">
            <a:extLst>
              <a:ext uri="{FF2B5EF4-FFF2-40B4-BE49-F238E27FC236}">
                <a16:creationId xmlns:a16="http://schemas.microsoft.com/office/drawing/2014/main" id="{CDF57734-972C-6684-7CFC-1A930CF285FF}"/>
              </a:ext>
            </a:extLst>
          </p:cNvPr>
          <p:cNvPicPr>
            <a:picLocks noChangeAspect="1"/>
          </p:cNvPicPr>
          <p:nvPr/>
        </p:nvPicPr>
        <p:blipFill>
          <a:blip r:embed="rId5"/>
          <a:stretch>
            <a:fillRect/>
          </a:stretch>
        </p:blipFill>
        <p:spPr>
          <a:xfrm>
            <a:off x="9473533" y="2196338"/>
            <a:ext cx="7073509" cy="2716442"/>
          </a:xfrm>
          <a:prstGeom prst="rect">
            <a:avLst/>
          </a:prstGeom>
        </p:spPr>
      </p:pic>
      <p:pic>
        <p:nvPicPr>
          <p:cNvPr id="9" name="Obraz 8">
            <a:extLst>
              <a:ext uri="{FF2B5EF4-FFF2-40B4-BE49-F238E27FC236}">
                <a16:creationId xmlns:a16="http://schemas.microsoft.com/office/drawing/2014/main" id="{35056B3D-5C96-1D29-C99E-7C2BB29D489E}"/>
              </a:ext>
            </a:extLst>
          </p:cNvPr>
          <p:cNvPicPr>
            <a:picLocks noChangeAspect="1"/>
          </p:cNvPicPr>
          <p:nvPr/>
        </p:nvPicPr>
        <p:blipFill>
          <a:blip r:embed="rId6"/>
          <a:stretch>
            <a:fillRect/>
          </a:stretch>
        </p:blipFill>
        <p:spPr>
          <a:xfrm>
            <a:off x="9336181" y="5949885"/>
            <a:ext cx="7348212" cy="2818867"/>
          </a:xfrm>
          <a:prstGeom prst="rect">
            <a:avLst/>
          </a:prstGeom>
        </p:spPr>
      </p:pic>
    </p:spTree>
    <p:extLst>
      <p:ext uri="{BB962C8B-B14F-4D97-AF65-F5344CB8AC3E}">
        <p14:creationId xmlns:p14="http://schemas.microsoft.com/office/powerpoint/2010/main" val="37173623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5536E0F-2FCA-2609-DFE2-5C09DE9421C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75FF0D3-FE46-F39E-9FB0-5F42C4C5422A}"/>
              </a:ext>
            </a:extLst>
          </p:cNvPr>
          <p:cNvSpPr txBox="1"/>
          <p:nvPr/>
        </p:nvSpPr>
        <p:spPr>
          <a:xfrm>
            <a:off x="1348173" y="220283"/>
            <a:ext cx="1575247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w technologii termokurczliwej do kabli  uniwersalnych HJU 33.2402</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846937EB-480E-FF27-D066-CACFFA1D06AF}"/>
              </a:ext>
            </a:extLst>
          </p:cNvPr>
          <p:cNvPicPr>
            <a:picLocks noChangeAspect="1"/>
          </p:cNvPicPr>
          <p:nvPr/>
        </p:nvPicPr>
        <p:blipFill>
          <a:blip r:embed="rId3"/>
          <a:stretch>
            <a:fillRect/>
          </a:stretch>
        </p:blipFill>
        <p:spPr>
          <a:xfrm>
            <a:off x="1348173" y="2195354"/>
            <a:ext cx="7261489" cy="6757577"/>
          </a:xfrm>
          <a:prstGeom prst="rect">
            <a:avLst/>
          </a:prstGeom>
        </p:spPr>
      </p:pic>
      <p:pic>
        <p:nvPicPr>
          <p:cNvPr id="7" name="Obraz 6">
            <a:extLst>
              <a:ext uri="{FF2B5EF4-FFF2-40B4-BE49-F238E27FC236}">
                <a16:creationId xmlns:a16="http://schemas.microsoft.com/office/drawing/2014/main" id="{FC6AC1CF-CF82-7F84-16E5-78D67B5568E5}"/>
              </a:ext>
            </a:extLst>
          </p:cNvPr>
          <p:cNvPicPr>
            <a:picLocks noChangeAspect="1"/>
          </p:cNvPicPr>
          <p:nvPr/>
        </p:nvPicPr>
        <p:blipFill>
          <a:blip r:embed="rId4"/>
          <a:stretch>
            <a:fillRect/>
          </a:stretch>
        </p:blipFill>
        <p:spPr>
          <a:xfrm>
            <a:off x="9439035" y="2405206"/>
            <a:ext cx="6733561" cy="4267953"/>
          </a:xfrm>
          <a:prstGeom prst="rect">
            <a:avLst/>
          </a:prstGeom>
        </p:spPr>
      </p:pic>
    </p:spTree>
    <p:extLst>
      <p:ext uri="{BB962C8B-B14F-4D97-AF65-F5344CB8AC3E}">
        <p14:creationId xmlns:p14="http://schemas.microsoft.com/office/powerpoint/2010/main" val="176442760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75AE215-0BAF-5DD2-DD88-6CE2C91F318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929CCA0-2BDB-68AC-D5F8-A979E04A2DF5}"/>
              </a:ext>
            </a:extLst>
          </p:cNvPr>
          <p:cNvSpPr txBox="1"/>
          <p:nvPr/>
        </p:nvSpPr>
        <p:spPr>
          <a:xfrm>
            <a:off x="1348174" y="220283"/>
            <a:ext cx="13721798" cy="710964"/>
          </a:xfrm>
          <a:prstGeom prst="rect">
            <a:avLst/>
          </a:prstGeom>
          <a:noFill/>
          <a:ln>
            <a:noFill/>
          </a:ln>
        </p:spPr>
        <p:txBody>
          <a:bodyPr spcFirstLastPara="1" wrap="square" lIns="0" tIns="0" rIns="0" bIns="0" anchor="t" anchorCtr="0">
            <a:spAutoFit/>
          </a:bodyPr>
          <a:lstStyle/>
          <a:p>
            <a:pPr lvl="0">
              <a:lnSpc>
                <a:spcPct val="110000"/>
              </a:lnSpc>
            </a:pPr>
            <a:r>
              <a:rPr lang="pl-PL" sz="32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00">
              <a:latin typeface="Poppins Medium" panose="00000600000000000000" pitchFamily="2" charset="-18"/>
              <a:ea typeface="Poppins Medium"/>
              <a:cs typeface="Poppins Medium" panose="00000600000000000000" pitchFamily="2" charset="-18"/>
              <a:sym typeface="Poppins Medium"/>
            </a:endParaRPr>
          </a:p>
        </p:txBody>
      </p:sp>
      <p:sp>
        <p:nvSpPr>
          <p:cNvPr id="5" name="Google Shape;111;p15">
            <a:extLst>
              <a:ext uri="{FF2B5EF4-FFF2-40B4-BE49-F238E27FC236}">
                <a16:creationId xmlns:a16="http://schemas.microsoft.com/office/drawing/2014/main" id="{B0F07CE8-8987-83F3-8436-ECD0C8D320E3}"/>
              </a:ext>
            </a:extLst>
          </p:cNvPr>
          <p:cNvSpPr txBox="1"/>
          <p:nvPr/>
        </p:nvSpPr>
        <p:spPr>
          <a:xfrm>
            <a:off x="8393373" y="2929248"/>
            <a:ext cx="7987115" cy="2462213"/>
          </a:xfrm>
          <a:prstGeom prst="rect">
            <a:avLst/>
          </a:prstGeom>
          <a:noFill/>
          <a:ln>
            <a:noFill/>
          </a:ln>
        </p:spPr>
        <p:txBody>
          <a:bodyPr spcFirstLastPara="1" wrap="square" lIns="0" tIns="0" rIns="0" bIns="0" anchor="t" anchorCtr="0">
            <a:spAutoFit/>
          </a:bodyPr>
          <a:lstStyle/>
          <a:p>
            <a:pPr marR="0" lvl="0" algn="l" rtl="0">
              <a:lnSpc>
                <a:spcPct val="200000"/>
              </a:lnSpc>
              <a:spcBef>
                <a:spcPts val="0"/>
              </a:spcBef>
              <a:spcAft>
                <a:spcPts val="0"/>
              </a:spcAft>
            </a:pPr>
            <a:r>
              <a:rPr lang="pl-PL" sz="2000">
                <a:latin typeface="Poppins" panose="00000500000000000000" pitchFamily="2" charset="-18"/>
                <a:ea typeface="Poppins Medium"/>
                <a:cs typeface="Poppins" panose="00000500000000000000" pitchFamily="2" charset="-18"/>
                <a:sym typeface="Poppins Medium"/>
              </a:rPr>
              <a:t>Szczypce </a:t>
            </a:r>
            <a:r>
              <a:rPr lang="pl-PL" sz="2000" b="1">
                <a:latin typeface="Poppins" panose="00000500000000000000" pitchFamily="2" charset="-18"/>
                <a:ea typeface="Poppins Medium"/>
                <a:cs typeface="Poppins" panose="00000500000000000000" pitchFamily="2" charset="-18"/>
                <a:sym typeface="Poppins Medium"/>
              </a:rPr>
              <a:t>PG3 </a:t>
            </a:r>
            <a:r>
              <a:rPr lang="pl-PL" sz="2000">
                <a:latin typeface="Poppins" panose="00000500000000000000" pitchFamily="2" charset="-18"/>
                <a:ea typeface="Poppins Medium"/>
                <a:cs typeface="Poppins" panose="00000500000000000000" pitchFamily="2" charset="-18"/>
                <a:sym typeface="Poppins Medium"/>
              </a:rPr>
              <a:t>do przecinania i zdejmowania powłoki zewnętrznej z kabli poprzez nacięcie wzdłużne i poprzeczne. Zakres przekroju kabli od 26 mm do 52 mm, głębokość cięcia 0,5 do 5 mm.</a:t>
            </a:r>
          </a:p>
        </p:txBody>
      </p:sp>
      <p:pic>
        <p:nvPicPr>
          <p:cNvPr id="2052" name="Picture 4" descr="PG3BT/2020 - Alicates aluminio para cables de baja tensión apagado - Alroc">
            <a:extLst>
              <a:ext uri="{FF2B5EF4-FFF2-40B4-BE49-F238E27FC236}">
                <a16:creationId xmlns:a16="http://schemas.microsoft.com/office/drawing/2014/main" id="{DF3F2581-7A85-0507-63B5-A15CE7172B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068" y="5267227"/>
            <a:ext cx="6881017" cy="474552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48B3319B-80EE-2F2F-5DAB-94B20DC68B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5625" y="3384645"/>
            <a:ext cx="4807203" cy="6409604"/>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111;p15">
            <a:extLst>
              <a:ext uri="{FF2B5EF4-FFF2-40B4-BE49-F238E27FC236}">
                <a16:creationId xmlns:a16="http://schemas.microsoft.com/office/drawing/2014/main" id="{11DD40CB-5ECF-24EA-7EF0-417DFDA8D18E}"/>
              </a:ext>
            </a:extLst>
          </p:cNvPr>
          <p:cNvSpPr txBox="1"/>
          <p:nvPr/>
        </p:nvSpPr>
        <p:spPr>
          <a:xfrm>
            <a:off x="1348174" y="1082589"/>
            <a:ext cx="15534107" cy="1846659"/>
          </a:xfrm>
          <a:prstGeom prst="rect">
            <a:avLst/>
          </a:prstGeom>
          <a:noFill/>
          <a:ln>
            <a:noFill/>
          </a:ln>
        </p:spPr>
        <p:txBody>
          <a:bodyPr spcFirstLastPara="1" wrap="square" lIns="0" tIns="0" rIns="0" bIns="0" anchor="t" anchorCtr="0">
            <a:spAutoFit/>
          </a:bodyPr>
          <a:lstStyle/>
          <a:p>
            <a:pPr lvl="0" algn="just">
              <a:lnSpc>
                <a:spcPct val="200000"/>
              </a:lnSpc>
            </a:pPr>
            <a:r>
              <a:rPr lang="pl-PL" sz="2000" b="1">
                <a:latin typeface="Poppins" panose="00000500000000000000" pitchFamily="2" charset="-18"/>
                <a:cs typeface="Poppins" panose="00000500000000000000" pitchFamily="2" charset="-18"/>
              </a:rPr>
              <a:t>Obróbka kabli elektroenergetycznych</a:t>
            </a:r>
            <a:r>
              <a:rPr lang="pl-PL" sz="2000">
                <a:latin typeface="Poppins" panose="00000500000000000000" pitchFamily="2" charset="-18"/>
                <a:cs typeface="Poppins" panose="00000500000000000000" pitchFamily="2" charset="-18"/>
              </a:rPr>
              <a:t> to złożony proces przygotowania przewodów do instalacji, łączenia, zabezpieczania i eksploatacji w systemach energetycznych. Obejmuje zarówno operacje mechaniczne, jak i elektryczne, wykonywane ręcznie lub maszynowo.</a:t>
            </a:r>
            <a:endParaRPr lang="pl-PL"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278827030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F67F791-1358-C167-963E-139187A6A255}"/>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1822C3D-4CC2-C33E-E371-B851141F668C}"/>
              </a:ext>
            </a:extLst>
          </p:cNvPr>
          <p:cNvSpPr txBox="1"/>
          <p:nvPr/>
        </p:nvSpPr>
        <p:spPr>
          <a:xfrm>
            <a:off x="1348174" y="220283"/>
            <a:ext cx="13721798" cy="710964"/>
          </a:xfrm>
          <a:prstGeom prst="rect">
            <a:avLst/>
          </a:prstGeom>
          <a:noFill/>
          <a:ln>
            <a:noFill/>
          </a:ln>
        </p:spPr>
        <p:txBody>
          <a:bodyPr spcFirstLastPara="1" wrap="square" lIns="0" tIns="0" rIns="0" bIns="0" anchor="t" anchorCtr="0">
            <a:spAutoFit/>
          </a:bodyPr>
          <a:lstStyle/>
          <a:p>
            <a:pPr lvl="0">
              <a:lnSpc>
                <a:spcPct val="110000"/>
              </a:lnSpc>
            </a:pPr>
            <a:r>
              <a:rPr lang="pl-PL" sz="32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00">
              <a:latin typeface="Poppins Medium" panose="00000600000000000000" pitchFamily="2" charset="-18"/>
              <a:ea typeface="Poppins Medium"/>
              <a:cs typeface="Poppins Medium" panose="00000600000000000000" pitchFamily="2" charset="-18"/>
              <a:sym typeface="Poppins Medium"/>
            </a:endParaRPr>
          </a:p>
        </p:txBody>
      </p:sp>
      <p:sp>
        <p:nvSpPr>
          <p:cNvPr id="5" name="Google Shape;111;p15">
            <a:extLst>
              <a:ext uri="{FF2B5EF4-FFF2-40B4-BE49-F238E27FC236}">
                <a16:creationId xmlns:a16="http://schemas.microsoft.com/office/drawing/2014/main" id="{5F7EF329-3E13-A76C-2894-AA6915DC7848}"/>
              </a:ext>
            </a:extLst>
          </p:cNvPr>
          <p:cNvSpPr txBox="1"/>
          <p:nvPr/>
        </p:nvSpPr>
        <p:spPr>
          <a:xfrm>
            <a:off x="8024884" y="1654073"/>
            <a:ext cx="8071653" cy="3693319"/>
          </a:xfrm>
          <a:prstGeom prst="rect">
            <a:avLst/>
          </a:prstGeom>
          <a:noFill/>
          <a:ln>
            <a:noFill/>
          </a:ln>
        </p:spPr>
        <p:txBody>
          <a:bodyPr spcFirstLastPara="1" wrap="square" lIns="0" tIns="0" rIns="0" bIns="0" anchor="t" anchorCtr="0">
            <a:spAutoFit/>
          </a:bodyPr>
          <a:lstStyle/>
          <a:p>
            <a:pPr marR="0" lvl="0" algn="l" rtl="0">
              <a:lnSpc>
                <a:spcPct val="150000"/>
              </a:lnSpc>
              <a:spcBef>
                <a:spcPts val="0"/>
              </a:spcBef>
              <a:spcAft>
                <a:spcPts val="0"/>
              </a:spcAft>
            </a:pPr>
            <a:r>
              <a:rPr lang="pl-PL" sz="2000">
                <a:latin typeface="Poppins" panose="00000500000000000000" pitchFamily="2" charset="-18"/>
                <a:ea typeface="Poppins Medium"/>
                <a:cs typeface="Poppins" panose="00000500000000000000" pitchFamily="2" charset="-18"/>
                <a:sym typeface="Poppins Medium"/>
              </a:rPr>
              <a:t>Korowarka </a:t>
            </a:r>
            <a:r>
              <a:rPr lang="pl-PL" sz="2000" b="1">
                <a:latin typeface="Poppins" panose="00000500000000000000" pitchFamily="2" charset="-18"/>
                <a:ea typeface="Poppins Medium"/>
                <a:cs typeface="Poppins" panose="00000500000000000000" pitchFamily="2" charset="-18"/>
                <a:sym typeface="Poppins Medium"/>
              </a:rPr>
              <a:t>KMD 630 </a:t>
            </a:r>
            <a:r>
              <a:rPr lang="pl-PL" sz="2000">
                <a:latin typeface="Poppins" panose="00000500000000000000" pitchFamily="2" charset="-18"/>
                <a:ea typeface="Poppins Medium"/>
                <a:cs typeface="Poppins" panose="00000500000000000000" pitchFamily="2" charset="-18"/>
                <a:sym typeface="Poppins Medium"/>
              </a:rPr>
              <a:t>do usuwania ekranu wytłaczanego (spojonego) z izolacji kabli tworzywowych o żyłach okrągłych o przekroju od 10-630 mm</a:t>
            </a:r>
            <a:r>
              <a:rPr lang="pl-PL" sz="2000" baseline="30000">
                <a:latin typeface="Poppins" panose="00000500000000000000" pitchFamily="2" charset="-18"/>
                <a:ea typeface="Poppins Medium"/>
                <a:cs typeface="Poppins" panose="00000500000000000000" pitchFamily="2" charset="-18"/>
                <a:sym typeface="Poppins Medium"/>
              </a:rPr>
              <a:t>2</a:t>
            </a:r>
            <a:r>
              <a:rPr lang="pl-PL" sz="2000">
                <a:latin typeface="Poppins" panose="00000500000000000000" pitchFamily="2" charset="-18"/>
                <a:ea typeface="Poppins Medium"/>
                <a:cs typeface="Poppins" panose="00000500000000000000" pitchFamily="2" charset="-18"/>
                <a:sym typeface="Poppins Medium"/>
              </a:rPr>
              <a:t> ułożona w walizce z silikonem SIL100. Zakres średni 10 – 52 mm, minimalny pozostawiony ekran 25 mm. Posiada automatyczny  posuw, regulację do kabli o różnych przekrojach oraz wskaźnik długości pozostawianego ekranu wraz z ogranicznikiem. Korowanie można wykonać na końcu kabla lub w jego środku.</a:t>
            </a:r>
          </a:p>
        </p:txBody>
      </p:sp>
      <p:pic>
        <p:nvPicPr>
          <p:cNvPr id="2050" name="Picture 2">
            <a:extLst>
              <a:ext uri="{FF2B5EF4-FFF2-40B4-BE49-F238E27FC236}">
                <a16:creationId xmlns:a16="http://schemas.microsoft.com/office/drawing/2014/main" id="{CE5F20E7-2068-C215-CC8E-6929B5C081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424" y="1452184"/>
            <a:ext cx="6006263" cy="6182227"/>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a:extLst>
              <a:ext uri="{FF2B5EF4-FFF2-40B4-BE49-F238E27FC236}">
                <a16:creationId xmlns:a16="http://schemas.microsoft.com/office/drawing/2014/main" id="{537BDA5B-B034-CB0A-EB00-B7DDA87FE7CD}"/>
              </a:ext>
            </a:extLst>
          </p:cNvPr>
          <p:cNvSpPr>
            <a:spLocks noChangeAspect="1" noChangeArrowheads="1"/>
          </p:cNvSpPr>
          <p:nvPr/>
        </p:nvSpPr>
        <p:spPr bwMode="auto">
          <a:xfrm>
            <a:off x="7354437" y="4991099"/>
            <a:ext cx="1941963" cy="19419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 name="Obraz 2">
            <a:extLst>
              <a:ext uri="{FF2B5EF4-FFF2-40B4-BE49-F238E27FC236}">
                <a16:creationId xmlns:a16="http://schemas.microsoft.com/office/drawing/2014/main" id="{F60BA968-6150-E6E0-1687-95EECE71923A}"/>
              </a:ext>
            </a:extLst>
          </p:cNvPr>
          <p:cNvPicPr>
            <a:picLocks noChangeAspect="1"/>
          </p:cNvPicPr>
          <p:nvPr/>
        </p:nvPicPr>
        <p:blipFill>
          <a:blip r:embed="rId4"/>
          <a:stretch>
            <a:fillRect/>
          </a:stretch>
        </p:blipFill>
        <p:spPr>
          <a:xfrm>
            <a:off x="8582449" y="5627903"/>
            <a:ext cx="6899939" cy="4438814"/>
          </a:xfrm>
          <a:prstGeom prst="rect">
            <a:avLst/>
          </a:prstGeom>
        </p:spPr>
      </p:pic>
      <p:pic>
        <p:nvPicPr>
          <p:cNvPr id="8" name="Obraz 7">
            <a:extLst>
              <a:ext uri="{FF2B5EF4-FFF2-40B4-BE49-F238E27FC236}">
                <a16:creationId xmlns:a16="http://schemas.microsoft.com/office/drawing/2014/main" id="{6C5902E3-EE82-6502-0EC1-E086CA216E3D}"/>
              </a:ext>
            </a:extLst>
          </p:cNvPr>
          <p:cNvPicPr>
            <a:picLocks noChangeAspect="1"/>
          </p:cNvPicPr>
          <p:nvPr/>
        </p:nvPicPr>
        <p:blipFill>
          <a:blip r:embed="rId5"/>
          <a:stretch>
            <a:fillRect/>
          </a:stretch>
        </p:blipFill>
        <p:spPr>
          <a:xfrm>
            <a:off x="2143145" y="7194530"/>
            <a:ext cx="5211292" cy="2563619"/>
          </a:xfrm>
          <a:prstGeom prst="rect">
            <a:avLst/>
          </a:prstGeom>
        </p:spPr>
      </p:pic>
    </p:spTree>
    <p:extLst>
      <p:ext uri="{BB962C8B-B14F-4D97-AF65-F5344CB8AC3E}">
        <p14:creationId xmlns:p14="http://schemas.microsoft.com/office/powerpoint/2010/main" val="324375576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8D13E67-D359-24F8-7464-7A74F202C04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86D565F-959E-C374-40BE-65F51BFA11B6}"/>
              </a:ext>
            </a:extLst>
          </p:cNvPr>
          <p:cNvSpPr txBox="1"/>
          <p:nvPr/>
        </p:nvSpPr>
        <p:spPr>
          <a:xfrm>
            <a:off x="1395997" y="587158"/>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CEC4B247-F68C-FDA2-F654-65EFE0A5267A}"/>
              </a:ext>
            </a:extLst>
          </p:cNvPr>
          <p:cNvSpPr txBox="1"/>
          <p:nvPr/>
        </p:nvSpPr>
        <p:spPr>
          <a:xfrm>
            <a:off x="1378424" y="1983375"/>
            <a:ext cx="7613176" cy="3280385"/>
          </a:xfrm>
          <a:prstGeom prst="rect">
            <a:avLst/>
          </a:prstGeom>
          <a:noFill/>
        </p:spPr>
        <p:txBody>
          <a:bodyPr wrap="square" rtlCol="0">
            <a:spAutoFit/>
          </a:bodyPr>
          <a:lstStyle/>
          <a:p>
            <a:pPr>
              <a:lnSpc>
                <a:spcPct val="150000"/>
              </a:lnSpc>
            </a:pPr>
            <a:r>
              <a:rPr lang="pl-PL" sz="2000">
                <a:latin typeface="Poppins" panose="00000500000000000000" pitchFamily="2" charset="-18"/>
                <a:cs typeface="Poppins" panose="00000500000000000000" pitchFamily="2" charset="-18"/>
              </a:rPr>
              <a:t>Narzędzie do ściągania izolacji z roboczej z kabli KG20. Narzędzie do zdejmowania izolacji żył kabli średniego napięcia z izolacją PVC lub XLPE. Dostępne są oddzielne narzędzia do napięć 10 kV, 20 kV i 30 kV. Dzięki temu nie jest konieczna regulacja napięcia ani przekroju przewodu. Prosta wymiana ostrzy z ustaloną głębokością cięcia zapobiega uszkodzeniu żyły kabla.</a:t>
            </a:r>
          </a:p>
        </p:txBody>
      </p:sp>
      <p:pic>
        <p:nvPicPr>
          <p:cNvPr id="1032" name="Picture 8" descr="GPH KG20 Kleszcze do zdejmowania powłok z kabli - obrazek 1">
            <a:extLst>
              <a:ext uri="{FF2B5EF4-FFF2-40B4-BE49-F238E27FC236}">
                <a16:creationId xmlns:a16="http://schemas.microsoft.com/office/drawing/2014/main" id="{322C9202-01E8-61FD-7EC5-BDE0CEA14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889" y="5143500"/>
            <a:ext cx="3455789" cy="3455789"/>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10" descr="GPH KG15 Kleszcze do zdejmowania powłok z kabli - Tev24">
            <a:extLst>
              <a:ext uri="{FF2B5EF4-FFF2-40B4-BE49-F238E27FC236}">
                <a16:creationId xmlns:a16="http://schemas.microsoft.com/office/drawing/2014/main" id="{58EB8CF7-FF1D-2F37-E52E-4204BA100F72}"/>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2" name="AutoShape 12" descr="GPH KG15 Kleszcze do zdejmowania powłok z kabli - Tev24">
            <a:extLst>
              <a:ext uri="{FF2B5EF4-FFF2-40B4-BE49-F238E27FC236}">
                <a16:creationId xmlns:a16="http://schemas.microsoft.com/office/drawing/2014/main" id="{2FD3DCCC-43BE-03FA-8466-5FF0567EE284}"/>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1038" name="Picture 14">
            <a:extLst>
              <a:ext uri="{FF2B5EF4-FFF2-40B4-BE49-F238E27FC236}">
                <a16:creationId xmlns:a16="http://schemas.microsoft.com/office/drawing/2014/main" id="{D318E8A1-AD45-460D-B02F-909317D4F2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3678" y="5448300"/>
            <a:ext cx="3853218" cy="3853218"/>
          </a:xfrm>
          <a:prstGeom prst="rect">
            <a:avLst/>
          </a:prstGeom>
          <a:noFill/>
          <a:extLst>
            <a:ext uri="{909E8E84-426E-40DD-AFC4-6F175D3DCCD1}">
              <a14:hiddenFill xmlns:a14="http://schemas.microsoft.com/office/drawing/2010/main">
                <a:solidFill>
                  <a:srgbClr val="FFFFFF"/>
                </a:solidFill>
              </a14:hiddenFill>
            </a:ext>
          </a:extLst>
        </p:spPr>
      </p:pic>
      <p:sp>
        <p:nvSpPr>
          <p:cNvPr id="13" name="AutoShape 16" descr="Podgląd obrazu">
            <a:extLst>
              <a:ext uri="{FF2B5EF4-FFF2-40B4-BE49-F238E27FC236}">
                <a16:creationId xmlns:a16="http://schemas.microsoft.com/office/drawing/2014/main" id="{514B35FA-8474-7D7C-D10D-D4BD458E134D}"/>
              </a:ext>
            </a:extLst>
          </p:cNvPr>
          <p:cNvSpPr>
            <a:spLocks noChangeAspect="1" noChangeArrowheads="1"/>
          </p:cNvSpPr>
          <p:nvPr/>
        </p:nvSpPr>
        <p:spPr bwMode="auto">
          <a:xfrm>
            <a:off x="9296400" y="52959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4" name="AutoShape 18">
            <a:extLst>
              <a:ext uri="{FF2B5EF4-FFF2-40B4-BE49-F238E27FC236}">
                <a16:creationId xmlns:a16="http://schemas.microsoft.com/office/drawing/2014/main" id="{7C862E7F-F46D-9095-ABB3-9ED8D1D1E4E2}"/>
              </a:ext>
            </a:extLst>
          </p:cNvPr>
          <p:cNvSpPr>
            <a:spLocks noChangeAspect="1" noChangeArrowheads="1"/>
          </p:cNvSpPr>
          <p:nvPr/>
        </p:nvSpPr>
        <p:spPr bwMode="auto">
          <a:xfrm>
            <a:off x="9448800" y="54483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7" name="pole tekstowe 16">
            <a:extLst>
              <a:ext uri="{FF2B5EF4-FFF2-40B4-BE49-F238E27FC236}">
                <a16:creationId xmlns:a16="http://schemas.microsoft.com/office/drawing/2014/main" id="{4C9A02CB-198A-F281-27B8-DBB494971884}"/>
              </a:ext>
            </a:extLst>
          </p:cNvPr>
          <p:cNvSpPr txBox="1"/>
          <p:nvPr/>
        </p:nvSpPr>
        <p:spPr>
          <a:xfrm>
            <a:off x="9296399" y="1983375"/>
            <a:ext cx="7613176" cy="707886"/>
          </a:xfrm>
          <a:prstGeom prst="rect">
            <a:avLst/>
          </a:prstGeom>
          <a:noFill/>
        </p:spPr>
        <p:txBody>
          <a:bodyPr wrap="square" rtlCol="0">
            <a:spAutoFit/>
          </a:bodyPr>
          <a:lstStyle/>
          <a:p>
            <a:r>
              <a:rPr lang="pl-PL" sz="2000">
                <a:latin typeface="Poppins" panose="00000500000000000000" pitchFamily="2" charset="-18"/>
                <a:cs typeface="Poppins" panose="00000500000000000000" pitchFamily="2" charset="-18"/>
              </a:rPr>
              <a:t>Narzędzie do zdejmowania izolacji żyły roboczej kabla o napięciu 20 kV na odcinku max 100 mm</a:t>
            </a:r>
          </a:p>
        </p:txBody>
      </p:sp>
      <p:pic>
        <p:nvPicPr>
          <p:cNvPr id="19" name="Obraz 18">
            <a:extLst>
              <a:ext uri="{FF2B5EF4-FFF2-40B4-BE49-F238E27FC236}">
                <a16:creationId xmlns:a16="http://schemas.microsoft.com/office/drawing/2014/main" id="{CBBD4E6D-CF8A-8BF9-F008-39126DE4D454}"/>
              </a:ext>
            </a:extLst>
          </p:cNvPr>
          <p:cNvPicPr>
            <a:picLocks noChangeAspect="1"/>
          </p:cNvPicPr>
          <p:nvPr/>
        </p:nvPicPr>
        <p:blipFill>
          <a:blip r:embed="rId5"/>
          <a:stretch>
            <a:fillRect/>
          </a:stretch>
        </p:blipFill>
        <p:spPr>
          <a:xfrm>
            <a:off x="9601200" y="3498237"/>
            <a:ext cx="5310020" cy="1797663"/>
          </a:xfrm>
          <a:prstGeom prst="rect">
            <a:avLst/>
          </a:prstGeom>
        </p:spPr>
      </p:pic>
      <p:sp>
        <p:nvSpPr>
          <p:cNvPr id="20" name="AutoShape 20" descr="Głowica do izolacji żyły roboczej 50mm2 AV63050 PROGRES - Narzędzia ...">
            <a:extLst>
              <a:ext uri="{FF2B5EF4-FFF2-40B4-BE49-F238E27FC236}">
                <a16:creationId xmlns:a16="http://schemas.microsoft.com/office/drawing/2014/main" id="{12EBAFE3-30AF-7F20-59A3-5C0A661FBD06}"/>
              </a:ext>
            </a:extLst>
          </p:cNvPr>
          <p:cNvSpPr>
            <a:spLocks noChangeAspect="1" noChangeArrowheads="1"/>
          </p:cNvSpPr>
          <p:nvPr/>
        </p:nvSpPr>
        <p:spPr bwMode="auto">
          <a:xfrm>
            <a:off x="9601200" y="56007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22" name="Obraz 21">
            <a:extLst>
              <a:ext uri="{FF2B5EF4-FFF2-40B4-BE49-F238E27FC236}">
                <a16:creationId xmlns:a16="http://schemas.microsoft.com/office/drawing/2014/main" id="{EE3AEC8D-9B02-8AF3-C228-100313B1C30D}"/>
              </a:ext>
            </a:extLst>
          </p:cNvPr>
          <p:cNvPicPr>
            <a:picLocks noChangeAspect="1"/>
          </p:cNvPicPr>
          <p:nvPr/>
        </p:nvPicPr>
        <p:blipFill>
          <a:blip r:embed="rId6"/>
          <a:stretch>
            <a:fillRect/>
          </a:stretch>
        </p:blipFill>
        <p:spPr>
          <a:xfrm>
            <a:off x="12256210" y="6762479"/>
            <a:ext cx="2754364" cy="1860725"/>
          </a:xfrm>
          <a:prstGeom prst="rect">
            <a:avLst/>
          </a:prstGeom>
        </p:spPr>
      </p:pic>
    </p:spTree>
    <p:extLst>
      <p:ext uri="{BB962C8B-B14F-4D97-AF65-F5344CB8AC3E}">
        <p14:creationId xmlns:p14="http://schemas.microsoft.com/office/powerpoint/2010/main" val="31597567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D941067-4F09-87B3-4BCF-2FA7A7193ED0}"/>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9B47890C-5B88-7760-CB11-28C72C42C6ED}"/>
              </a:ext>
            </a:extLst>
          </p:cNvPr>
          <p:cNvSpPr txBox="1"/>
          <p:nvPr/>
        </p:nvSpPr>
        <p:spPr>
          <a:xfrm>
            <a:off x="1061811" y="797712"/>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31CC8B1B-9458-121D-7A5D-DC579B8866C5}"/>
              </a:ext>
            </a:extLst>
          </p:cNvPr>
          <p:cNvSpPr txBox="1"/>
          <p:nvPr/>
        </p:nvSpPr>
        <p:spPr>
          <a:xfrm>
            <a:off x="7040503" y="2361951"/>
            <a:ext cx="7397085" cy="3280385"/>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KG05</a:t>
            </a:r>
            <a:r>
              <a:rPr lang="pl-PL" sz="2000">
                <a:latin typeface="Poppins" panose="00000500000000000000" pitchFamily="2" charset="-18"/>
                <a:cs typeface="Poppins" panose="00000500000000000000" pitchFamily="2" charset="-18"/>
              </a:rPr>
              <a:t> narzędzie do precyzyjnego </a:t>
            </a:r>
            <a:r>
              <a:rPr lang="pl-PL" sz="2000" err="1">
                <a:latin typeface="Poppins" panose="00000500000000000000" pitchFamily="2" charset="-18"/>
                <a:cs typeface="Poppins" panose="00000500000000000000" pitchFamily="2" charset="-18"/>
              </a:rPr>
              <a:t>sfazowania</a:t>
            </a:r>
            <a:r>
              <a:rPr lang="pl-PL" sz="2000">
                <a:latin typeface="Poppins" panose="00000500000000000000" pitchFamily="2" charset="-18"/>
                <a:cs typeface="Poppins" panose="00000500000000000000" pitchFamily="2" charset="-18"/>
              </a:rPr>
              <a:t> izolacji żyły roboczej kabli o żyłach okrągłych. Zakres pracy dla przekroju od 16 do 300 mm</a:t>
            </a:r>
            <a:r>
              <a:rPr lang="pl-PL" sz="2000" baseline="30000">
                <a:latin typeface="Poppins" panose="00000500000000000000" pitchFamily="2" charset="-18"/>
                <a:cs typeface="Poppins" panose="00000500000000000000" pitchFamily="2" charset="-18"/>
              </a:rPr>
              <a:t>2</a:t>
            </a:r>
            <a:r>
              <a:rPr lang="pl-PL" sz="2000">
                <a:latin typeface="Poppins" panose="00000500000000000000" pitchFamily="2" charset="-18"/>
                <a:cs typeface="Poppins" panose="00000500000000000000" pitchFamily="2" charset="-18"/>
              </a:rPr>
              <a:t>, długość fazowania 80 mm. To bardzo proste w obsłudze narzędzie usuwa ostre krawędzie na odciętej krawędzi izolacji kabla, aby uniknąć ewentualnych uszkodzeń i ułatwić montaż akcesoriów nasuwanych.</a:t>
            </a:r>
          </a:p>
        </p:txBody>
      </p:sp>
      <p:pic>
        <p:nvPicPr>
          <p:cNvPr id="1028" name="Picture 4" descr="GPH KG05 Nóż do sfazowania izolacji - obrazek 2">
            <a:extLst>
              <a:ext uri="{FF2B5EF4-FFF2-40B4-BE49-F238E27FC236}">
                <a16:creationId xmlns:a16="http://schemas.microsoft.com/office/drawing/2014/main" id="{96A04E7E-C543-A479-329E-997C2F719A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9730" y="6075164"/>
            <a:ext cx="4529316" cy="45293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PH KG05 Nóż do sfazowania izolacji - obrazek 1">
            <a:extLst>
              <a:ext uri="{FF2B5EF4-FFF2-40B4-BE49-F238E27FC236}">
                <a16:creationId xmlns:a16="http://schemas.microsoft.com/office/drawing/2014/main" id="{D763244C-C61A-0EBB-8AD4-9FA450962B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811" y="6110723"/>
            <a:ext cx="4458198" cy="4458198"/>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a:extLst>
              <a:ext uri="{FF2B5EF4-FFF2-40B4-BE49-F238E27FC236}">
                <a16:creationId xmlns:a16="http://schemas.microsoft.com/office/drawing/2014/main" id="{2F724F28-C276-CC0F-99A1-BD1F5CD6213B}"/>
              </a:ext>
            </a:extLst>
          </p:cNvPr>
          <p:cNvPicPr>
            <a:picLocks noChangeAspect="1"/>
          </p:cNvPicPr>
          <p:nvPr/>
        </p:nvPicPr>
        <p:blipFill>
          <a:blip r:embed="rId5"/>
          <a:stretch>
            <a:fillRect/>
          </a:stretch>
        </p:blipFill>
        <p:spPr>
          <a:xfrm>
            <a:off x="11680740" y="6942321"/>
            <a:ext cx="4012444" cy="2910988"/>
          </a:xfrm>
          <a:prstGeom prst="rect">
            <a:avLst/>
          </a:prstGeom>
        </p:spPr>
      </p:pic>
      <p:pic>
        <p:nvPicPr>
          <p:cNvPr id="10" name="Obraz 9">
            <a:extLst>
              <a:ext uri="{FF2B5EF4-FFF2-40B4-BE49-F238E27FC236}">
                <a16:creationId xmlns:a16="http://schemas.microsoft.com/office/drawing/2014/main" id="{167C8999-0B25-F4C8-57D4-646FBD612885}"/>
              </a:ext>
            </a:extLst>
          </p:cNvPr>
          <p:cNvPicPr>
            <a:picLocks noChangeAspect="1"/>
          </p:cNvPicPr>
          <p:nvPr/>
        </p:nvPicPr>
        <p:blipFill>
          <a:blip r:embed="rId6"/>
          <a:stretch>
            <a:fillRect/>
          </a:stretch>
        </p:blipFill>
        <p:spPr>
          <a:xfrm>
            <a:off x="1061811" y="2517725"/>
            <a:ext cx="4206225" cy="4262683"/>
          </a:xfrm>
          <a:prstGeom prst="rect">
            <a:avLst/>
          </a:prstGeom>
        </p:spPr>
      </p:pic>
    </p:spTree>
    <p:extLst>
      <p:ext uri="{BB962C8B-B14F-4D97-AF65-F5344CB8AC3E}">
        <p14:creationId xmlns:p14="http://schemas.microsoft.com/office/powerpoint/2010/main" val="190511546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69FDFDB-7F90-389E-C730-0F976D95BC0A}"/>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03432473-4613-C6E5-6D16-D6A340432495}"/>
              </a:ext>
            </a:extLst>
          </p:cNvPr>
          <p:cNvSpPr txBox="1"/>
          <p:nvPr/>
        </p:nvSpPr>
        <p:spPr>
          <a:xfrm>
            <a:off x="1570037" y="975133"/>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AE8A55EE-D0D2-12DE-2167-533BE808CF94}"/>
              </a:ext>
            </a:extLst>
          </p:cNvPr>
          <p:cNvSpPr txBox="1"/>
          <p:nvPr/>
        </p:nvSpPr>
        <p:spPr>
          <a:xfrm>
            <a:off x="9561234" y="2566742"/>
            <a:ext cx="5615076" cy="4203715"/>
          </a:xfrm>
          <a:prstGeom prst="rect">
            <a:avLst/>
          </a:prstGeom>
          <a:noFill/>
        </p:spPr>
        <p:txBody>
          <a:bodyPr wrap="square" rtlCol="0">
            <a:spAutoFit/>
          </a:bodyPr>
          <a:lstStyle/>
          <a:p>
            <a:pPr>
              <a:lnSpc>
                <a:spcPct val="150000"/>
              </a:lnSpc>
            </a:pPr>
            <a:r>
              <a:rPr lang="pl-PL" sz="2000">
                <a:latin typeface="Poppins" panose="00000500000000000000" pitchFamily="2" charset="-18"/>
                <a:cs typeface="Poppins" panose="00000500000000000000" pitchFamily="2" charset="-18"/>
              </a:rPr>
              <a:t>  </a:t>
            </a:r>
            <a:r>
              <a:rPr lang="pl-PL" sz="2000" b="1">
                <a:latin typeface="Poppins" panose="00000500000000000000" pitchFamily="2" charset="-18"/>
                <a:cs typeface="Poppins" panose="00000500000000000000" pitchFamily="2" charset="-18"/>
              </a:rPr>
              <a:t>GH 40I-V </a:t>
            </a:r>
            <a:r>
              <a:rPr lang="pl-PL" sz="2000">
                <a:latin typeface="Poppins" panose="00000500000000000000" pitchFamily="2" charset="-18"/>
                <a:cs typeface="Poppins" panose="00000500000000000000" pitchFamily="2" charset="-18"/>
              </a:rPr>
              <a:t>uchwyt do trzymania końcówki lub złączki śrubowej podczas dokręcania, zapobiega wyginaniu podczas kręcenia. Umożliwia bezpieczne i precyzyjne dokręcanie śrub bez ryzyka skręcenia złączki. Przeznaczony do pracy z złączkami o średnicy od 14 do 40 mm. Może być stosowany przy pracach pod napięciem do 1000 V AC.</a:t>
            </a:r>
          </a:p>
        </p:txBody>
      </p:sp>
      <p:pic>
        <p:nvPicPr>
          <p:cNvPr id="6" name="Obraz 5">
            <a:extLst>
              <a:ext uri="{FF2B5EF4-FFF2-40B4-BE49-F238E27FC236}">
                <a16:creationId xmlns:a16="http://schemas.microsoft.com/office/drawing/2014/main" id="{AB6AC35D-0E80-5B24-41B3-F7704F805909}"/>
              </a:ext>
            </a:extLst>
          </p:cNvPr>
          <p:cNvPicPr>
            <a:picLocks noChangeAspect="1"/>
          </p:cNvPicPr>
          <p:nvPr/>
        </p:nvPicPr>
        <p:blipFill>
          <a:blip r:embed="rId3"/>
          <a:stretch>
            <a:fillRect/>
          </a:stretch>
        </p:blipFill>
        <p:spPr>
          <a:xfrm>
            <a:off x="1662190" y="1762272"/>
            <a:ext cx="6768746" cy="3863939"/>
          </a:xfrm>
          <a:prstGeom prst="rect">
            <a:avLst/>
          </a:prstGeom>
        </p:spPr>
      </p:pic>
      <p:pic>
        <p:nvPicPr>
          <p:cNvPr id="2" name="Obraz 1" descr="Obraz zawierający osoba&#10;&#10;Zawartość wygenerowana przez sztuczną inteligencję może być niepoprawna.">
            <a:extLst>
              <a:ext uri="{FF2B5EF4-FFF2-40B4-BE49-F238E27FC236}">
                <a16:creationId xmlns:a16="http://schemas.microsoft.com/office/drawing/2014/main" id="{7335F0C5-1DAF-EDD2-AC2C-E51E0CEDCF13}"/>
              </a:ext>
            </a:extLst>
          </p:cNvPr>
          <p:cNvPicPr>
            <a:picLocks noChangeAspect="1"/>
          </p:cNvPicPr>
          <p:nvPr/>
        </p:nvPicPr>
        <p:blipFill>
          <a:blip r:embed="rId4"/>
          <a:stretch>
            <a:fillRect/>
          </a:stretch>
        </p:blipFill>
        <p:spPr>
          <a:xfrm>
            <a:off x="1570037" y="5417957"/>
            <a:ext cx="7121740" cy="3721800"/>
          </a:xfrm>
          <a:prstGeom prst="rect">
            <a:avLst/>
          </a:prstGeom>
        </p:spPr>
      </p:pic>
    </p:spTree>
    <p:extLst>
      <p:ext uri="{BB962C8B-B14F-4D97-AF65-F5344CB8AC3E}">
        <p14:creationId xmlns:p14="http://schemas.microsoft.com/office/powerpoint/2010/main" val="2409675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B52EB54-E165-E80C-4597-9BBF0EE3A204}"/>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4ACC04CB-2A8A-2324-1B09-776DA0BC3787}"/>
              </a:ext>
            </a:extLst>
          </p:cNvPr>
          <p:cNvSpPr txBox="1"/>
          <p:nvPr/>
        </p:nvSpPr>
        <p:spPr>
          <a:xfrm>
            <a:off x="996286" y="7849598"/>
            <a:ext cx="16732155" cy="1715085"/>
          </a:xfrm>
          <a:prstGeom prst="rect">
            <a:avLst/>
          </a:prstGeom>
          <a:noFill/>
        </p:spPr>
        <p:txBody>
          <a:bodyPr wrap="square">
            <a:spAutoFit/>
          </a:bodyPr>
          <a:lstStyle/>
          <a:p>
            <a:pPr algn="just">
              <a:lnSpc>
                <a:spcPct val="150000"/>
              </a:lnSpc>
            </a:pPr>
            <a:r>
              <a:rPr lang="pl-PL" sz="1800">
                <a:latin typeface="Poppins" panose="00000500000000000000" pitchFamily="2" charset="-18"/>
                <a:cs typeface="Poppins" panose="00000500000000000000" pitchFamily="2" charset="-18"/>
              </a:rPr>
              <a:t>AXAL-TT PRO to trzyżyłowy kabel o zwiększonej odporności powłoki zewnętrznej na uderzenia i wgniecenia, szczególnie dedykowany do układania maszynowego (płużenia) lub w trudnym terenie. Powłoka zewnętrzna PRO o nominalnej grubości 3,6 mm, zbudowana jest z dwóch warstw: bardzo twardej warstwy zewnętrznej HDPE i absorbującej uderzenia warstwy wewnętrznej. Żyła powrotna złożona z trzech drutów miedzianych osadzonych w przewodzącym, odpornym na korozję materiale.</a:t>
            </a:r>
          </a:p>
        </p:txBody>
      </p:sp>
      <p:pic>
        <p:nvPicPr>
          <p:cNvPr id="4" name="Obraz 3">
            <a:extLst>
              <a:ext uri="{FF2B5EF4-FFF2-40B4-BE49-F238E27FC236}">
                <a16:creationId xmlns:a16="http://schemas.microsoft.com/office/drawing/2014/main" id="{68594558-671C-0300-0F91-10B7B361EDD3}"/>
              </a:ext>
            </a:extLst>
          </p:cNvPr>
          <p:cNvPicPr>
            <a:picLocks noChangeAspect="1"/>
          </p:cNvPicPr>
          <p:nvPr/>
        </p:nvPicPr>
        <p:blipFill>
          <a:blip r:embed="rId3"/>
          <a:stretch>
            <a:fillRect/>
          </a:stretch>
        </p:blipFill>
        <p:spPr>
          <a:xfrm>
            <a:off x="3183367" y="2417908"/>
            <a:ext cx="11228669" cy="5431690"/>
          </a:xfrm>
          <a:prstGeom prst="rect">
            <a:avLst/>
          </a:prstGeom>
        </p:spPr>
      </p:pic>
      <p:sp>
        <p:nvSpPr>
          <p:cNvPr id="2" name="Google Shape;111;p15">
            <a:extLst>
              <a:ext uri="{FF2B5EF4-FFF2-40B4-BE49-F238E27FC236}">
                <a16:creationId xmlns:a16="http://schemas.microsoft.com/office/drawing/2014/main" id="{C024EF91-07F6-C0D1-7025-4CDB09F567FD}"/>
              </a:ext>
            </a:extLst>
          </p:cNvPr>
          <p:cNvSpPr txBox="1"/>
          <p:nvPr/>
        </p:nvSpPr>
        <p:spPr>
          <a:xfrm>
            <a:off x="1214131" y="3276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Budowa i parametry kabli SN</a:t>
            </a:r>
            <a:endParaRPr sz="3600">
              <a:latin typeface="+mn-lt"/>
              <a:ea typeface="Poppins Medium"/>
              <a:cs typeface="Poppins Medium"/>
              <a:sym typeface="Poppins Medium"/>
            </a:endParaRPr>
          </a:p>
        </p:txBody>
      </p:sp>
      <p:sp>
        <p:nvSpPr>
          <p:cNvPr id="6" name="Google Shape;111;p15">
            <a:extLst>
              <a:ext uri="{FF2B5EF4-FFF2-40B4-BE49-F238E27FC236}">
                <a16:creationId xmlns:a16="http://schemas.microsoft.com/office/drawing/2014/main" id="{02060551-5EA4-5318-DFC7-8FE9C0827CA0}"/>
              </a:ext>
            </a:extLst>
          </p:cNvPr>
          <p:cNvSpPr txBox="1"/>
          <p:nvPr/>
        </p:nvSpPr>
        <p:spPr>
          <a:xfrm>
            <a:off x="1214131" y="1199113"/>
            <a:ext cx="12351744" cy="1218795"/>
          </a:xfrm>
          <a:prstGeom prst="rect">
            <a:avLst/>
          </a:prstGeom>
          <a:noFill/>
          <a:ln>
            <a:noFill/>
          </a:ln>
        </p:spPr>
        <p:txBody>
          <a:bodyPr spcFirstLastPara="1" wrap="square" lIns="0" tIns="0" rIns="0" bIns="0" anchor="t" anchorCtr="0">
            <a:spAutoFit/>
          </a:bodyPr>
          <a:lstStyle/>
          <a:p>
            <a:pPr>
              <a:lnSpc>
                <a:spcPct val="110000"/>
              </a:lnSpc>
            </a:pPr>
            <a:r>
              <a:rPr lang="pl-PL" sz="2400">
                <a:latin typeface="Poppins" panose="00000500000000000000" pitchFamily="2" charset="-18"/>
                <a:cs typeface="Poppins" panose="00000500000000000000" pitchFamily="2" charset="-18"/>
                <a:sym typeface="Poppins Medium"/>
              </a:rPr>
              <a:t>Budowa kabla SN trzyżyłowego o zwiększonej odporności powłoki zewnętrznej </a:t>
            </a:r>
            <a:r>
              <a:rPr lang="pl-PL" sz="2400" b="1"/>
              <a:t>AXAL-TT24KV_3X150/25CUPRO</a:t>
            </a:r>
          </a:p>
          <a:p>
            <a:pPr marL="0" marR="0" lvl="0" indent="0" algn="l" rtl="0">
              <a:lnSpc>
                <a:spcPct val="110000"/>
              </a:lnSpc>
              <a:spcBef>
                <a:spcPts val="0"/>
              </a:spcBef>
              <a:spcAft>
                <a:spcPts val="0"/>
              </a:spcAft>
              <a:buNone/>
            </a:pPr>
            <a:endParaRPr sz="24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253289885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D2CE335-E5E2-3CF2-8038-7F9642B0249C}"/>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0DFF5D44-2951-D229-C693-EF18C883DBC3}"/>
              </a:ext>
            </a:extLst>
          </p:cNvPr>
          <p:cNvSpPr txBox="1"/>
          <p:nvPr/>
        </p:nvSpPr>
        <p:spPr>
          <a:xfrm>
            <a:off x="2166242" y="800681"/>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4F51B783-9018-8FCA-A36F-D05F87AE7F36}"/>
              </a:ext>
            </a:extLst>
          </p:cNvPr>
          <p:cNvSpPr txBox="1"/>
          <p:nvPr/>
        </p:nvSpPr>
        <p:spPr>
          <a:xfrm>
            <a:off x="5937788" y="4359274"/>
            <a:ext cx="5850989" cy="5127045"/>
          </a:xfrm>
          <a:prstGeom prst="rect">
            <a:avLst/>
          </a:prstGeom>
          <a:noFill/>
        </p:spPr>
        <p:txBody>
          <a:bodyPr wrap="square" rtlCol="0">
            <a:spAutoFit/>
          </a:bodyPr>
          <a:lstStyle/>
          <a:p>
            <a:pPr>
              <a:lnSpc>
                <a:spcPct val="150000"/>
              </a:lnSpc>
            </a:pPr>
            <a:r>
              <a:rPr lang="pl-PL" sz="2000">
                <a:latin typeface="Poppins" panose="00000500000000000000" pitchFamily="2" charset="-18"/>
                <a:cs typeface="Poppins" panose="00000500000000000000" pitchFamily="2" charset="-18"/>
              </a:rPr>
              <a:t>  </a:t>
            </a:r>
            <a:r>
              <a:rPr lang="pl-PL" sz="2000" b="1">
                <a:latin typeface="Poppins" panose="00000500000000000000" pitchFamily="2" charset="-18"/>
                <a:cs typeface="Poppins" panose="00000500000000000000" pitchFamily="2" charset="-18"/>
              </a:rPr>
              <a:t>GH 40I-V </a:t>
            </a:r>
            <a:r>
              <a:rPr lang="pl-PL" sz="2000">
                <a:latin typeface="Poppins" panose="00000500000000000000" pitchFamily="2" charset="-18"/>
                <a:cs typeface="Poppins" panose="00000500000000000000" pitchFamily="2" charset="-18"/>
              </a:rPr>
              <a:t>wzmacniacz</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momentu obrotowego do delikatnego montażu śrub zrywanych w złączach mechanicznych przy użyciu standardowych wkrętarek akumulatorowych. Narzędzie umożliwia optymalną siłę zacisku w przypadku złączy mechanicznych GPH® i końcówek kablowych o przekrojach przewodów do 630 mm². DMV65 zapewnia doskonałą jakość montażu złączy mechanicznych końcówek kablowych o średnicy do Ø 52 mm.</a:t>
            </a:r>
          </a:p>
        </p:txBody>
      </p:sp>
      <p:pic>
        <p:nvPicPr>
          <p:cNvPr id="5" name="Obraz 4">
            <a:extLst>
              <a:ext uri="{FF2B5EF4-FFF2-40B4-BE49-F238E27FC236}">
                <a16:creationId xmlns:a16="http://schemas.microsoft.com/office/drawing/2014/main" id="{768CB5FD-87AE-6182-8A92-DF37F6454C4C}"/>
              </a:ext>
            </a:extLst>
          </p:cNvPr>
          <p:cNvPicPr>
            <a:picLocks noChangeAspect="1"/>
          </p:cNvPicPr>
          <p:nvPr/>
        </p:nvPicPr>
        <p:blipFill>
          <a:blip r:embed="rId3"/>
          <a:stretch>
            <a:fillRect/>
          </a:stretch>
        </p:blipFill>
        <p:spPr>
          <a:xfrm>
            <a:off x="1051701" y="2403549"/>
            <a:ext cx="4886087" cy="4829764"/>
          </a:xfrm>
          <a:prstGeom prst="rect">
            <a:avLst/>
          </a:prstGeom>
        </p:spPr>
      </p:pic>
      <p:pic>
        <p:nvPicPr>
          <p:cNvPr id="7" name="Obraz 6">
            <a:extLst>
              <a:ext uri="{FF2B5EF4-FFF2-40B4-BE49-F238E27FC236}">
                <a16:creationId xmlns:a16="http://schemas.microsoft.com/office/drawing/2014/main" id="{224D1797-94C9-91D3-8DA0-BBF44503FA84}"/>
              </a:ext>
            </a:extLst>
          </p:cNvPr>
          <p:cNvPicPr>
            <a:picLocks noChangeAspect="1"/>
          </p:cNvPicPr>
          <p:nvPr/>
        </p:nvPicPr>
        <p:blipFill>
          <a:blip r:embed="rId4"/>
          <a:stretch>
            <a:fillRect/>
          </a:stretch>
        </p:blipFill>
        <p:spPr>
          <a:xfrm>
            <a:off x="11928143" y="2403549"/>
            <a:ext cx="5433114" cy="5061204"/>
          </a:xfrm>
          <a:prstGeom prst="rect">
            <a:avLst/>
          </a:prstGeom>
        </p:spPr>
      </p:pic>
    </p:spTree>
    <p:extLst>
      <p:ext uri="{BB962C8B-B14F-4D97-AF65-F5344CB8AC3E}">
        <p14:creationId xmlns:p14="http://schemas.microsoft.com/office/powerpoint/2010/main" val="428034704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7A31C10-A301-8DE8-9256-0841378A123C}"/>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2F446CDA-78E8-E5D8-BDA4-37A2FBA63BF0}"/>
              </a:ext>
            </a:extLst>
          </p:cNvPr>
          <p:cNvSpPr txBox="1"/>
          <p:nvPr/>
        </p:nvSpPr>
        <p:spPr>
          <a:xfrm>
            <a:off x="2016116" y="674882"/>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7BCA810A-56D0-7FC8-5FAB-0608AEE1503E}"/>
              </a:ext>
            </a:extLst>
          </p:cNvPr>
          <p:cNvSpPr txBox="1"/>
          <p:nvPr/>
        </p:nvSpPr>
        <p:spPr>
          <a:xfrm>
            <a:off x="9233715" y="2345900"/>
            <a:ext cx="8098942" cy="6047361"/>
          </a:xfrm>
          <a:prstGeom prst="rect">
            <a:avLst/>
          </a:prstGeom>
          <a:noFill/>
        </p:spPr>
        <p:txBody>
          <a:bodyPr wrap="square" rtlCol="0">
            <a:spAutoFit/>
          </a:bodyPr>
          <a:lstStyle/>
          <a:p>
            <a:pPr algn="just">
              <a:lnSpc>
                <a:spcPct val="150000"/>
              </a:lnSpc>
            </a:pPr>
            <a:r>
              <a:rPr lang="pl-PL" sz="2000">
                <a:latin typeface="Poppins" panose="00000500000000000000" pitchFamily="2" charset="-18"/>
                <a:cs typeface="Poppins" panose="00000500000000000000" pitchFamily="2" charset="-18"/>
              </a:rPr>
              <a:t>Profesjonalna praska hydrauliczna </a:t>
            </a:r>
            <a:r>
              <a:rPr lang="pl-PL" sz="2000" b="1">
                <a:latin typeface="Poppins" panose="00000500000000000000" pitchFamily="2" charset="-18"/>
                <a:cs typeface="Poppins" panose="00000500000000000000" pitchFamily="2" charset="-18"/>
              </a:rPr>
              <a:t>PH-60-CK</a:t>
            </a:r>
            <a:r>
              <a:rPr lang="pl-PL" sz="2000">
                <a:latin typeface="Poppins" panose="00000500000000000000" pitchFamily="2" charset="-18"/>
                <a:cs typeface="Poppins" panose="00000500000000000000" pitchFamily="2" charset="-18"/>
              </a:rPr>
              <a:t> została zaprojektowana i zbudowana pod kątem najcięższych prac elektroinstalacyjnych w trudnodostępnych miejscach. Stabilna i przystosowana do użytku zewnętrznego</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i wewnętrznego konstrukcja zapewnia obsługę kabli</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i przewodów w zakresie 6-300 mm². Zastosowana konstrukcja to najnowszy model z wbudowanym automatycznym przeciążeniowym zaworem bezpieczeństwa. Nowy napęd zapewnia długotrwałą żywotność i funkcjonalność nawet w najtrudniejszych warunkach pracy. Obrotowa 180° i otwierana głowica. Możliwość przerwania operacji zaciskania na każdym etapie. Średni czas zaprasowania końcówek i tulejek kablowych 5-10 sekund. Temperatura pracy: -20°C / +40°C</a:t>
            </a:r>
          </a:p>
        </p:txBody>
      </p:sp>
      <p:pic>
        <p:nvPicPr>
          <p:cNvPr id="8" name="Obraz 7">
            <a:extLst>
              <a:ext uri="{FF2B5EF4-FFF2-40B4-BE49-F238E27FC236}">
                <a16:creationId xmlns:a16="http://schemas.microsoft.com/office/drawing/2014/main" id="{0B070FC7-BB1A-03EC-6D41-D90B44D0BB97}"/>
              </a:ext>
            </a:extLst>
          </p:cNvPr>
          <p:cNvPicPr>
            <a:picLocks noChangeAspect="1"/>
          </p:cNvPicPr>
          <p:nvPr/>
        </p:nvPicPr>
        <p:blipFill>
          <a:blip r:embed="rId3"/>
          <a:stretch>
            <a:fillRect/>
          </a:stretch>
        </p:blipFill>
        <p:spPr>
          <a:xfrm>
            <a:off x="1903548" y="2345900"/>
            <a:ext cx="6776428" cy="3459643"/>
          </a:xfrm>
          <a:prstGeom prst="rect">
            <a:avLst/>
          </a:prstGeom>
        </p:spPr>
      </p:pic>
      <p:pic>
        <p:nvPicPr>
          <p:cNvPr id="10" name="Obraz 9">
            <a:extLst>
              <a:ext uri="{FF2B5EF4-FFF2-40B4-BE49-F238E27FC236}">
                <a16:creationId xmlns:a16="http://schemas.microsoft.com/office/drawing/2014/main" id="{FD5A931A-F79F-5615-0173-ACCA515079D7}"/>
              </a:ext>
            </a:extLst>
          </p:cNvPr>
          <p:cNvPicPr>
            <a:picLocks noChangeAspect="1"/>
          </p:cNvPicPr>
          <p:nvPr/>
        </p:nvPicPr>
        <p:blipFill>
          <a:blip r:embed="rId4"/>
          <a:stretch>
            <a:fillRect/>
          </a:stretch>
        </p:blipFill>
        <p:spPr>
          <a:xfrm>
            <a:off x="1719618" y="5579243"/>
            <a:ext cx="7334669" cy="3812371"/>
          </a:xfrm>
          <a:prstGeom prst="rect">
            <a:avLst/>
          </a:prstGeom>
        </p:spPr>
      </p:pic>
    </p:spTree>
    <p:extLst>
      <p:ext uri="{BB962C8B-B14F-4D97-AF65-F5344CB8AC3E}">
        <p14:creationId xmlns:p14="http://schemas.microsoft.com/office/powerpoint/2010/main" val="16861857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884708C-847E-5EAA-E602-5D54242E6C5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FC13EE3-E714-1453-DA1A-9B22870A706E}"/>
              </a:ext>
            </a:extLst>
          </p:cNvPr>
          <p:cNvSpPr txBox="1"/>
          <p:nvPr/>
        </p:nvSpPr>
        <p:spPr>
          <a:xfrm>
            <a:off x="1624084" y="622709"/>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606FE70D-2341-E5F6-9016-E293F5D1D8D0}"/>
              </a:ext>
            </a:extLst>
          </p:cNvPr>
          <p:cNvSpPr txBox="1"/>
          <p:nvPr/>
        </p:nvSpPr>
        <p:spPr>
          <a:xfrm>
            <a:off x="10656293" y="1893565"/>
            <a:ext cx="5912089" cy="7897034"/>
          </a:xfrm>
          <a:prstGeom prst="rect">
            <a:avLst/>
          </a:prstGeom>
          <a:noFill/>
        </p:spPr>
        <p:txBody>
          <a:bodyPr wrap="square" rtlCol="0">
            <a:spAutoFit/>
          </a:bodyPr>
          <a:lstStyle/>
          <a:p>
            <a:pPr algn="just">
              <a:lnSpc>
                <a:spcPct val="150000"/>
              </a:lnSpc>
            </a:pPr>
            <a:r>
              <a:rPr lang="pl-PL" sz="2000">
                <a:latin typeface="Poppins" panose="00000500000000000000" pitchFamily="2" charset="-18"/>
                <a:cs typeface="Poppins" panose="00000500000000000000" pitchFamily="2" charset="-18"/>
              </a:rPr>
              <a:t>Przykładowa akumulatorowa </a:t>
            </a:r>
            <a:r>
              <a:rPr lang="pl-PL" sz="2000" err="1">
                <a:latin typeface="Poppins" panose="00000500000000000000" pitchFamily="2" charset="-18"/>
                <a:cs typeface="Poppins" panose="00000500000000000000" pitchFamily="2" charset="-18"/>
              </a:rPr>
              <a:t>zaciskarka</a:t>
            </a:r>
            <a:r>
              <a:rPr lang="pl-PL" sz="2000">
                <a:latin typeface="Poppins" panose="00000500000000000000" pitchFamily="2" charset="-18"/>
                <a:cs typeface="Poppins" panose="00000500000000000000" pitchFamily="2" charset="-18"/>
              </a:rPr>
              <a:t> do kabli 16 – 400 mm</a:t>
            </a:r>
            <a:r>
              <a:rPr lang="pl-PL" sz="2000" baseline="30000">
                <a:latin typeface="Poppins" panose="00000500000000000000" pitchFamily="2" charset="-18"/>
                <a:cs typeface="Poppins" panose="00000500000000000000" pitchFamily="2" charset="-18"/>
              </a:rPr>
              <a:t>2</a:t>
            </a:r>
            <a:r>
              <a:rPr lang="pl-PL" sz="2000">
                <a:latin typeface="Poppins" panose="00000500000000000000" pitchFamily="2" charset="-18"/>
                <a:cs typeface="Poppins" panose="00000500000000000000" pitchFamily="2" charset="-18"/>
              </a:rPr>
              <a:t> jest prosta w obsłudze. Wystarczy przygotować komponenty i mocno docisnąć końcówkę kabla jedną ręką. Urządzenie pracuje z siłą do 120 </a:t>
            </a:r>
            <a:r>
              <a:rPr lang="pl-PL" sz="2000" err="1">
                <a:latin typeface="Poppins" panose="00000500000000000000" pitchFamily="2" charset="-18"/>
                <a:cs typeface="Poppins" panose="00000500000000000000" pitchFamily="2" charset="-18"/>
              </a:rPr>
              <a:t>kN</a:t>
            </a:r>
            <a:r>
              <a:rPr lang="pl-PL" sz="2000">
                <a:latin typeface="Poppins" panose="00000500000000000000" pitchFamily="2" charset="-18"/>
                <a:cs typeface="Poppins" panose="00000500000000000000" pitchFamily="2" charset="-18"/>
              </a:rPr>
              <a:t>. Praska akumulatorowa do kabli automatycznie rozpoznaje maksymalne ciśnienie za pomocą mikrokomputera, cofa tłok i uwalnia zaciśnięty przewód. W przypadku awarii wystarczy ręcznie zresetować tłok. Szeroki zakres zaciskania </a:t>
            </a:r>
            <a:r>
              <a:rPr lang="pl-PL" sz="2000" err="1">
                <a:latin typeface="Poppins" panose="00000500000000000000" pitchFamily="2" charset="-18"/>
                <a:cs typeface="Poppins" panose="00000500000000000000" pitchFamily="2" charset="-18"/>
              </a:rPr>
              <a:t>zaciskarki</a:t>
            </a:r>
            <a:r>
              <a:rPr lang="pl-PL" sz="2000">
                <a:latin typeface="Poppins" panose="00000500000000000000" pitchFamily="2" charset="-18"/>
                <a:cs typeface="Poppins" panose="00000500000000000000" pitchFamily="2" charset="-18"/>
              </a:rPr>
              <a:t> do kabli z profilem sześciokątnym wynosi od 16 do 400 mm². Zaletą zaciskania sześciokątnego jest to, że żyły przewodu elektrycznego są zaciskane bardzo równomiernie dzięki jednoczesnemu naciskowi ze wszystkich stron. </a:t>
            </a:r>
            <a:endParaRPr lang="pl-PL" sz="3200">
              <a:latin typeface="Poppins" panose="00000500000000000000" pitchFamily="2" charset="-18"/>
              <a:cs typeface="Poppins" panose="00000500000000000000" pitchFamily="2" charset="-18"/>
            </a:endParaRPr>
          </a:p>
        </p:txBody>
      </p:sp>
      <p:pic>
        <p:nvPicPr>
          <p:cNvPr id="6" name="Obraz 5">
            <a:extLst>
              <a:ext uri="{FF2B5EF4-FFF2-40B4-BE49-F238E27FC236}">
                <a16:creationId xmlns:a16="http://schemas.microsoft.com/office/drawing/2014/main" id="{CE58F8BC-874A-76B1-B3B1-AEB9810F32E6}"/>
              </a:ext>
            </a:extLst>
          </p:cNvPr>
          <p:cNvPicPr>
            <a:picLocks noChangeAspect="1"/>
          </p:cNvPicPr>
          <p:nvPr/>
        </p:nvPicPr>
        <p:blipFill>
          <a:blip r:embed="rId3"/>
          <a:stretch>
            <a:fillRect/>
          </a:stretch>
        </p:blipFill>
        <p:spPr>
          <a:xfrm>
            <a:off x="1828800" y="6194502"/>
            <a:ext cx="6912326" cy="3576571"/>
          </a:xfrm>
          <a:prstGeom prst="rect">
            <a:avLst/>
          </a:prstGeom>
        </p:spPr>
      </p:pic>
      <p:pic>
        <p:nvPicPr>
          <p:cNvPr id="9" name="Obraz 8">
            <a:extLst>
              <a:ext uri="{FF2B5EF4-FFF2-40B4-BE49-F238E27FC236}">
                <a16:creationId xmlns:a16="http://schemas.microsoft.com/office/drawing/2014/main" id="{D8C81A5E-CB1D-E9D4-28B6-BF0BAE9001DE}"/>
              </a:ext>
            </a:extLst>
          </p:cNvPr>
          <p:cNvPicPr>
            <a:picLocks noChangeAspect="1"/>
          </p:cNvPicPr>
          <p:nvPr/>
        </p:nvPicPr>
        <p:blipFill>
          <a:blip r:embed="rId4"/>
          <a:stretch>
            <a:fillRect/>
          </a:stretch>
        </p:blipFill>
        <p:spPr>
          <a:xfrm>
            <a:off x="1624084" y="1971182"/>
            <a:ext cx="5658895" cy="3887791"/>
          </a:xfrm>
          <a:prstGeom prst="rect">
            <a:avLst/>
          </a:prstGeom>
        </p:spPr>
      </p:pic>
    </p:spTree>
    <p:extLst>
      <p:ext uri="{BB962C8B-B14F-4D97-AF65-F5344CB8AC3E}">
        <p14:creationId xmlns:p14="http://schemas.microsoft.com/office/powerpoint/2010/main" val="76969197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50D96D18-BC87-0964-944E-896452CE04E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C9DCCAA-A4FF-91BB-E317-30205481A643}"/>
              </a:ext>
            </a:extLst>
          </p:cNvPr>
          <p:cNvSpPr txBox="1"/>
          <p:nvPr/>
        </p:nvSpPr>
        <p:spPr>
          <a:xfrm>
            <a:off x="1811400" y="636445"/>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9BACAD87-7F46-3FEF-49AC-DA09E8D52CB8}"/>
              </a:ext>
            </a:extLst>
          </p:cNvPr>
          <p:cNvSpPr txBox="1"/>
          <p:nvPr/>
        </p:nvSpPr>
        <p:spPr>
          <a:xfrm>
            <a:off x="9662615" y="2364777"/>
            <a:ext cx="7424382" cy="6973704"/>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GPH CP096-KV </a:t>
            </a:r>
            <a:r>
              <a:rPr lang="pl-PL" sz="2000">
                <a:latin typeface="Poppins" panose="00000500000000000000" pitchFamily="2" charset="-18"/>
                <a:cs typeface="Poppins" panose="00000500000000000000" pitchFamily="2" charset="-18"/>
              </a:rPr>
              <a:t>to przykładowy specjalistyczny zestaw hydrauliczny przeznaczony do cięcia kabli aluminiowych i miedzianych, które mogą znajdować się pod napięciem do 60kV. Urządzenie zapewnia maksymalne bezpieczeństwo operatora w sytuacjach, gdy nie można jednoznacznie potwierdzić stanu bez napięciowego kabla.</a:t>
            </a:r>
          </a:p>
          <a:p>
            <a:pPr>
              <a:lnSpc>
                <a:spcPct val="150000"/>
              </a:lnSpc>
            </a:pPr>
            <a:r>
              <a:rPr lang="pl-PL" sz="2000">
                <a:latin typeface="Poppins" panose="00000500000000000000" pitchFamily="2" charset="-18"/>
                <a:cs typeface="Poppins" panose="00000500000000000000" pitchFamily="2" charset="-18"/>
              </a:rPr>
              <a:t>Zestaw składa się z:</a:t>
            </a:r>
          </a:p>
          <a:p>
            <a:pPr>
              <a:lnSpc>
                <a:spcPct val="150000"/>
              </a:lnSpc>
            </a:pPr>
            <a:r>
              <a:rPr lang="pl-PL" sz="2000">
                <a:latin typeface="Poppins" panose="00000500000000000000" pitchFamily="2" charset="-18"/>
                <a:cs typeface="Poppins" panose="00000500000000000000" pitchFamily="2" charset="-18"/>
              </a:rPr>
              <a:t>- głowicy tnącej</a:t>
            </a:r>
          </a:p>
          <a:p>
            <a:pPr>
              <a:lnSpc>
                <a:spcPct val="150000"/>
              </a:lnSpc>
            </a:pPr>
            <a:r>
              <a:rPr lang="pl-PL" sz="2000">
                <a:latin typeface="Poppins" panose="00000500000000000000" pitchFamily="2" charset="-18"/>
                <a:cs typeface="Poppins" panose="00000500000000000000" pitchFamily="2" charset="-18"/>
              </a:rPr>
              <a:t>- pompy nożnej z podwójnym układem hydraulicznym</a:t>
            </a:r>
          </a:p>
          <a:p>
            <a:pPr>
              <a:lnSpc>
                <a:spcPct val="150000"/>
              </a:lnSpc>
            </a:pPr>
            <a:r>
              <a:rPr lang="pl-PL" sz="2000">
                <a:latin typeface="Poppins" panose="00000500000000000000" pitchFamily="2" charset="-18"/>
                <a:cs typeface="Poppins" panose="00000500000000000000" pitchFamily="2" charset="-18"/>
              </a:rPr>
              <a:t>- zaworu bezpieczeństwa</a:t>
            </a:r>
          </a:p>
          <a:p>
            <a:pPr>
              <a:lnSpc>
                <a:spcPct val="150000"/>
              </a:lnSpc>
            </a:pPr>
            <a:r>
              <a:rPr lang="pl-PL" sz="2000">
                <a:latin typeface="Poppins" panose="00000500000000000000" pitchFamily="2" charset="-18"/>
                <a:cs typeface="Poppins" panose="00000500000000000000" pitchFamily="2" charset="-18"/>
              </a:rPr>
              <a:t>- manometru</a:t>
            </a:r>
          </a:p>
          <a:p>
            <a:pPr>
              <a:lnSpc>
                <a:spcPct val="150000"/>
              </a:lnSpc>
            </a:pPr>
            <a:r>
              <a:rPr lang="pl-PL" sz="2000">
                <a:latin typeface="Poppins" panose="00000500000000000000" pitchFamily="2" charset="-18"/>
                <a:cs typeface="Poppins" panose="00000500000000000000" pitchFamily="2" charset="-18"/>
              </a:rPr>
              <a:t>- węża wysokociśnieniowego o długości ponad 10 m</a:t>
            </a:r>
          </a:p>
          <a:p>
            <a:pPr>
              <a:lnSpc>
                <a:spcPct val="150000"/>
              </a:lnSpc>
            </a:pPr>
            <a:r>
              <a:rPr lang="pl-PL" sz="2000">
                <a:latin typeface="Poppins" panose="00000500000000000000" pitchFamily="2" charset="-18"/>
                <a:cs typeface="Poppins" panose="00000500000000000000" pitchFamily="2" charset="-18"/>
              </a:rPr>
              <a:t>Urządzenie zalane jest specjalnym olejem nieprzewodzącym i niezagęszczającym </a:t>
            </a:r>
          </a:p>
        </p:txBody>
      </p:sp>
      <p:pic>
        <p:nvPicPr>
          <p:cNvPr id="10" name="Obraz 9">
            <a:extLst>
              <a:ext uri="{FF2B5EF4-FFF2-40B4-BE49-F238E27FC236}">
                <a16:creationId xmlns:a16="http://schemas.microsoft.com/office/drawing/2014/main" id="{FF8E36AD-0D5D-D883-49FE-F20D191A6687}"/>
              </a:ext>
            </a:extLst>
          </p:cNvPr>
          <p:cNvPicPr>
            <a:picLocks noChangeAspect="1"/>
          </p:cNvPicPr>
          <p:nvPr/>
        </p:nvPicPr>
        <p:blipFill>
          <a:blip r:embed="rId3"/>
          <a:stretch>
            <a:fillRect/>
          </a:stretch>
        </p:blipFill>
        <p:spPr>
          <a:xfrm>
            <a:off x="1939824" y="2364777"/>
            <a:ext cx="7204176" cy="6579157"/>
          </a:xfrm>
          <a:prstGeom prst="rect">
            <a:avLst/>
          </a:prstGeom>
        </p:spPr>
      </p:pic>
    </p:spTree>
    <p:extLst>
      <p:ext uri="{BB962C8B-B14F-4D97-AF65-F5344CB8AC3E}">
        <p14:creationId xmlns:p14="http://schemas.microsoft.com/office/powerpoint/2010/main" val="17686736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648EEAA-3912-10C5-8646-06341396CC8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262A630-2585-904D-386A-B825F5561760}"/>
              </a:ext>
            </a:extLst>
          </p:cNvPr>
          <p:cNvSpPr txBox="1"/>
          <p:nvPr/>
        </p:nvSpPr>
        <p:spPr>
          <a:xfrm>
            <a:off x="1811400" y="636445"/>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19E8E995-C13A-63B3-781F-E450278E5DDD}"/>
              </a:ext>
            </a:extLst>
          </p:cNvPr>
          <p:cNvSpPr txBox="1"/>
          <p:nvPr/>
        </p:nvSpPr>
        <p:spPr>
          <a:xfrm>
            <a:off x="9662615" y="2364777"/>
            <a:ext cx="7424382" cy="6050374"/>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Nożyce zapadkowe do kabli</a:t>
            </a:r>
            <a:r>
              <a:rPr lang="pl-PL" sz="2000">
                <a:latin typeface="Poppins" panose="00000500000000000000" pitchFamily="2" charset="-18"/>
                <a:cs typeface="Poppins" panose="00000500000000000000" pitchFamily="2" charset="-18"/>
              </a:rPr>
              <a:t> to profesjonalne narzędzia przeznaczone do precyzyjnego cięcia grubych przewodów miedzianych (Cu) i aluminiowych (Al), jedno- i wielożyłowych. Mechanizm zapadkowy umożliwia cięcie z niewielkim wysiłkiem, nawet przy dużych przekrojach.</a:t>
            </a:r>
          </a:p>
          <a:p>
            <a:pPr>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a:latin typeface="Poppins" panose="00000500000000000000" pitchFamily="2" charset="-18"/>
                <a:cs typeface="Poppins" panose="00000500000000000000" pitchFamily="2" charset="-18"/>
              </a:rPr>
              <a:t>Zalety mechanizmu zapadkowego:</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Umożliwia cięcie grubych kabli bez użycia dużej siły</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Precyzyjne prowadzenie ostrza</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Możliwość cofnięcia ostrza w dowolnym momencie</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Obsługa jedną ręką – idealne do ciasnych przestrzeni</a:t>
            </a:r>
          </a:p>
          <a:p>
            <a:pPr>
              <a:lnSpc>
                <a:spcPct val="150000"/>
              </a:lnSpc>
            </a:pPr>
            <a:endParaRPr lang="pl-PL" sz="2000">
              <a:latin typeface="Poppins" panose="00000500000000000000" pitchFamily="2" charset="-18"/>
              <a:cs typeface="Poppins" panose="00000500000000000000" pitchFamily="2" charset="-18"/>
            </a:endParaRPr>
          </a:p>
        </p:txBody>
      </p:sp>
      <p:pic>
        <p:nvPicPr>
          <p:cNvPr id="3074" name="Picture 2" descr="Energotytan Nożyce do kabli KT-3 325 mm2 KT3 - zdjęcie 4">
            <a:extLst>
              <a:ext uri="{FF2B5EF4-FFF2-40B4-BE49-F238E27FC236}">
                <a16:creationId xmlns:a16="http://schemas.microsoft.com/office/drawing/2014/main" id="{1E7EB270-E099-4142-8282-8C655675F6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1400" y="1916231"/>
            <a:ext cx="4105730" cy="372029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Knipex 95 36 320 Ratschen-Kabelschneider Geeignet für (Abisoliertechnik ...">
            <a:extLst>
              <a:ext uri="{FF2B5EF4-FFF2-40B4-BE49-F238E27FC236}">
                <a16:creationId xmlns:a16="http://schemas.microsoft.com/office/drawing/2014/main" id="{D08870A1-1733-34B0-0B5F-BC2F152A31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5842" y="5888352"/>
            <a:ext cx="5824893" cy="3276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10905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5904DCE5-C15C-4FAE-DA94-35274613C03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EAD7A3D-0294-D752-7236-6D1403671E7F}"/>
              </a:ext>
            </a:extLst>
          </p:cNvPr>
          <p:cNvSpPr txBox="1"/>
          <p:nvPr/>
        </p:nvSpPr>
        <p:spPr>
          <a:xfrm>
            <a:off x="1811400" y="636445"/>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2" name="AutoShape 2" descr="Sievert Promatic - palnik gorącego powietrza F 35Mm Typ- Podgląd zdjęcia produktu 1">
            <a:extLst>
              <a:ext uri="{FF2B5EF4-FFF2-40B4-BE49-F238E27FC236}">
                <a16:creationId xmlns:a16="http://schemas.microsoft.com/office/drawing/2014/main" id="{1936E6A1-ED72-3CBC-55BF-F50228C29905}"/>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100" name="Picture 4" descr="Sievert Promatic - palnik gorącego powietrza F 35Mm Typ- Zdjęcie produktu ">
            <a:extLst>
              <a:ext uri="{FF2B5EF4-FFF2-40B4-BE49-F238E27FC236}">
                <a16:creationId xmlns:a16="http://schemas.microsoft.com/office/drawing/2014/main" id="{33A12637-5D62-8AA3-BA6D-524208358B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5833" y="2152381"/>
            <a:ext cx="7210567" cy="259833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6" descr="Zobacz szczegóły powiązanego obrazu. Sievert USA">
            <a:extLst>
              <a:ext uri="{FF2B5EF4-FFF2-40B4-BE49-F238E27FC236}">
                <a16:creationId xmlns:a16="http://schemas.microsoft.com/office/drawing/2014/main" id="{1D3F9BF7-EC33-508A-67D1-885F8BD183D7}"/>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8" descr="Zobacz szczegóły powiązanego obrazu. High-Quality Blow Torches from Top Brands - Tradecounterdirect">
            <a:extLst>
              <a:ext uri="{FF2B5EF4-FFF2-40B4-BE49-F238E27FC236}">
                <a16:creationId xmlns:a16="http://schemas.microsoft.com/office/drawing/2014/main" id="{C8FC8C5D-0069-BE47-7E90-1E5B7916742D}"/>
              </a:ext>
            </a:extLst>
          </p:cNvPr>
          <p:cNvSpPr>
            <a:spLocks noChangeAspect="1" noChangeArrowheads="1"/>
          </p:cNvSpPr>
          <p:nvPr/>
        </p:nvSpPr>
        <p:spPr bwMode="auto">
          <a:xfrm>
            <a:off x="9296400" y="52959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106" name="Picture 10" descr="Sievert-Matic med piezotænding - 3366 - 01 - Randers industri service">
            <a:extLst>
              <a:ext uri="{FF2B5EF4-FFF2-40B4-BE49-F238E27FC236}">
                <a16:creationId xmlns:a16="http://schemas.microsoft.com/office/drawing/2014/main" id="{13E3D748-8135-8485-05B1-F20C26A553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6400" y="1228867"/>
            <a:ext cx="6905767" cy="6905767"/>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Wąż do gazu propan 4x4mm G3/8inch LHxG3/8inch LH Zdjęcie produktu ">
            <a:extLst>
              <a:ext uri="{FF2B5EF4-FFF2-40B4-BE49-F238E27FC236}">
                <a16:creationId xmlns:a16="http://schemas.microsoft.com/office/drawing/2014/main" id="{45BB57AD-EDA1-B2D3-2F5C-81A7B03FBD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3875" y="4829164"/>
            <a:ext cx="6391701" cy="4650212"/>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33FB5018-8FB6-6A91-1EAA-2055DB5F88CD}"/>
              </a:ext>
            </a:extLst>
          </p:cNvPr>
          <p:cNvSpPr txBox="1"/>
          <p:nvPr/>
        </p:nvSpPr>
        <p:spPr>
          <a:xfrm>
            <a:off x="8325134" y="7426733"/>
            <a:ext cx="7424382" cy="972061"/>
          </a:xfrm>
          <a:prstGeom prst="rect">
            <a:avLst/>
          </a:prstGeom>
          <a:noFill/>
        </p:spPr>
        <p:txBody>
          <a:bodyPr wrap="square" rtlCol="0">
            <a:spAutoFit/>
          </a:bodyPr>
          <a:lstStyle/>
          <a:p>
            <a:pPr>
              <a:lnSpc>
                <a:spcPct val="150000"/>
              </a:lnSpc>
            </a:pPr>
            <a:r>
              <a:rPr lang="pl-PL" sz="2000">
                <a:latin typeface="Poppins" panose="00000500000000000000" pitchFamily="2" charset="-18"/>
                <a:cs typeface="Poppins" panose="00000500000000000000" pitchFamily="2" charset="-18"/>
              </a:rPr>
              <a:t>PRO-Z38 zestaw do prawidłowego obkurczania z odpowiednią średnicą wylotu 38 mm</a:t>
            </a:r>
          </a:p>
        </p:txBody>
      </p:sp>
    </p:spTree>
    <p:extLst>
      <p:ext uri="{BB962C8B-B14F-4D97-AF65-F5344CB8AC3E}">
        <p14:creationId xmlns:p14="http://schemas.microsoft.com/office/powerpoint/2010/main" val="162892830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B63C7A0-E5B7-F7A4-796B-C73D50B9E03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F552342A-DA41-1A03-C364-1CE1209D3D8E}"/>
              </a:ext>
            </a:extLst>
          </p:cNvPr>
          <p:cNvSpPr txBox="1"/>
          <p:nvPr/>
        </p:nvSpPr>
        <p:spPr>
          <a:xfrm>
            <a:off x="2057060" y="868146"/>
            <a:ext cx="13721798" cy="787139"/>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Obróbka i przygotowanie kabli SN – przykładowe narzędzia</a:t>
            </a:r>
          </a:p>
          <a:p>
            <a:pPr lvl="0">
              <a:lnSpc>
                <a:spcPct val="110000"/>
              </a:lnSpc>
            </a:pPr>
            <a:endParaRPr lang="pl-PL" sz="1050">
              <a:latin typeface="Poppins Medium" panose="00000600000000000000" pitchFamily="2" charset="-18"/>
              <a:ea typeface="Poppins Medium"/>
              <a:cs typeface="Poppins Medium" panose="00000600000000000000" pitchFamily="2" charset="-18"/>
              <a:sym typeface="Poppins Medium"/>
            </a:endParaRPr>
          </a:p>
        </p:txBody>
      </p:sp>
      <p:pic>
        <p:nvPicPr>
          <p:cNvPr id="2" name="Obraz 1">
            <a:extLst>
              <a:ext uri="{FF2B5EF4-FFF2-40B4-BE49-F238E27FC236}">
                <a16:creationId xmlns:a16="http://schemas.microsoft.com/office/drawing/2014/main" id="{79B53438-4B1A-8B20-0982-1CA6F24B0579}"/>
              </a:ext>
            </a:extLst>
          </p:cNvPr>
          <p:cNvPicPr>
            <a:picLocks noChangeAspect="1"/>
          </p:cNvPicPr>
          <p:nvPr/>
        </p:nvPicPr>
        <p:blipFill>
          <a:blip r:embed="rId3"/>
          <a:stretch>
            <a:fillRect/>
          </a:stretch>
        </p:blipFill>
        <p:spPr>
          <a:xfrm>
            <a:off x="1630082" y="2098353"/>
            <a:ext cx="5774748" cy="6749846"/>
          </a:xfrm>
          <a:prstGeom prst="rect">
            <a:avLst/>
          </a:prstGeom>
        </p:spPr>
      </p:pic>
      <p:pic>
        <p:nvPicPr>
          <p:cNvPr id="3" name="Obraz 2">
            <a:extLst>
              <a:ext uri="{FF2B5EF4-FFF2-40B4-BE49-F238E27FC236}">
                <a16:creationId xmlns:a16="http://schemas.microsoft.com/office/drawing/2014/main" id="{C0093DA8-517D-D8D3-26DE-19C08C00A021}"/>
              </a:ext>
            </a:extLst>
          </p:cNvPr>
          <p:cNvPicPr>
            <a:picLocks noChangeAspect="1"/>
          </p:cNvPicPr>
          <p:nvPr/>
        </p:nvPicPr>
        <p:blipFill>
          <a:blip r:embed="rId4"/>
          <a:stretch>
            <a:fillRect/>
          </a:stretch>
        </p:blipFill>
        <p:spPr>
          <a:xfrm>
            <a:off x="9485194" y="2319019"/>
            <a:ext cx="3794078" cy="5648961"/>
          </a:xfrm>
          <a:prstGeom prst="rect">
            <a:avLst/>
          </a:prstGeom>
        </p:spPr>
      </p:pic>
      <p:sp>
        <p:nvSpPr>
          <p:cNvPr id="4" name="pole tekstowe 3">
            <a:extLst>
              <a:ext uri="{FF2B5EF4-FFF2-40B4-BE49-F238E27FC236}">
                <a16:creationId xmlns:a16="http://schemas.microsoft.com/office/drawing/2014/main" id="{07156957-814A-A762-C4BF-1E352BA24351}"/>
              </a:ext>
            </a:extLst>
          </p:cNvPr>
          <p:cNvSpPr txBox="1"/>
          <p:nvPr/>
        </p:nvSpPr>
        <p:spPr>
          <a:xfrm>
            <a:off x="2287143" y="8508310"/>
            <a:ext cx="13926397" cy="1433726"/>
          </a:xfrm>
          <a:prstGeom prst="rect">
            <a:avLst/>
          </a:prstGeom>
          <a:noFill/>
        </p:spPr>
        <p:txBody>
          <a:bodyPr wrap="square" rtlCol="0">
            <a:spAutoFit/>
          </a:bodyPr>
          <a:lstStyle/>
          <a:p>
            <a:pPr>
              <a:lnSpc>
                <a:spcPct val="150000"/>
              </a:lnSpc>
            </a:pPr>
            <a:r>
              <a:rPr lang="pl-PL" sz="2000">
                <a:latin typeface="Poppins" panose="00000500000000000000" pitchFamily="2" charset="-18"/>
                <a:cs typeface="Poppins" panose="00000500000000000000" pitchFamily="2" charset="-18"/>
              </a:rPr>
              <a:t>IZOPROPANOL – </a:t>
            </a:r>
            <a:r>
              <a:rPr lang="pl-PL" sz="2000"/>
              <a:t>znany również jako </a:t>
            </a:r>
            <a:r>
              <a:rPr lang="pl-PL" sz="2000" b="1"/>
              <a:t>propan-2-ol</a:t>
            </a:r>
            <a:r>
              <a:rPr lang="pl-PL" sz="2000"/>
              <a:t> lub </a:t>
            </a:r>
            <a:r>
              <a:rPr lang="pl-PL" sz="2000" b="1"/>
              <a:t>alkohol izopropylowy, </a:t>
            </a:r>
            <a:r>
              <a:rPr lang="pl-PL" sz="2000"/>
              <a:t>to bezbarwny</a:t>
            </a:r>
            <a:r>
              <a:rPr lang="pl-PL" sz="2000">
                <a:latin typeface="Poppins" panose="00000500000000000000" pitchFamily="2" charset="-18"/>
                <a:cs typeface="Poppins" panose="00000500000000000000" pitchFamily="2" charset="-18"/>
              </a:rPr>
              <a:t> środek czyszczący, używany głównie jako łagodny odtłuszczacz, bezpieczny dla większości powierzchni plastikowych, nie zachodzi w reakcję z tworzywem żyły roboczej</a:t>
            </a:r>
          </a:p>
        </p:txBody>
      </p:sp>
    </p:spTree>
    <p:extLst>
      <p:ext uri="{BB962C8B-B14F-4D97-AF65-F5344CB8AC3E}">
        <p14:creationId xmlns:p14="http://schemas.microsoft.com/office/powerpoint/2010/main" val="204252388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68DE835-A0FD-E771-40B0-533DEEF8AF6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39F4ADFD-1F00-CFD0-824E-081AD54F18F0}"/>
              </a:ext>
            </a:extLst>
          </p:cNvPr>
          <p:cNvSpPr txBox="1"/>
          <p:nvPr/>
        </p:nvSpPr>
        <p:spPr>
          <a:xfrm>
            <a:off x="2057060" y="868146"/>
            <a:ext cx="13721798" cy="609398"/>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Błędy instalatorskie</a:t>
            </a:r>
            <a:endParaRPr lang="pl-PL" sz="1050">
              <a:latin typeface="Poppins Medium" panose="00000600000000000000" pitchFamily="2" charset="-18"/>
              <a:ea typeface="Poppins Medium"/>
              <a:cs typeface="Poppins Medium" panose="00000600000000000000" pitchFamily="2" charset="-18"/>
              <a:sym typeface="Poppins Medium"/>
            </a:endParaRPr>
          </a:p>
        </p:txBody>
      </p:sp>
      <p:pic>
        <p:nvPicPr>
          <p:cNvPr id="6" name="Obraz 5">
            <a:extLst>
              <a:ext uri="{FF2B5EF4-FFF2-40B4-BE49-F238E27FC236}">
                <a16:creationId xmlns:a16="http://schemas.microsoft.com/office/drawing/2014/main" id="{BE487288-2856-B1D7-833B-865E654D178B}"/>
              </a:ext>
            </a:extLst>
          </p:cNvPr>
          <p:cNvPicPr>
            <a:picLocks noChangeAspect="1"/>
          </p:cNvPicPr>
          <p:nvPr/>
        </p:nvPicPr>
        <p:blipFill>
          <a:blip r:embed="rId3"/>
          <a:stretch>
            <a:fillRect/>
          </a:stretch>
        </p:blipFill>
        <p:spPr>
          <a:xfrm>
            <a:off x="1503020" y="2364777"/>
            <a:ext cx="7141984" cy="2985188"/>
          </a:xfrm>
          <a:prstGeom prst="rect">
            <a:avLst/>
          </a:prstGeom>
        </p:spPr>
      </p:pic>
      <p:sp>
        <p:nvSpPr>
          <p:cNvPr id="7" name="pole tekstowe 6">
            <a:extLst>
              <a:ext uri="{FF2B5EF4-FFF2-40B4-BE49-F238E27FC236}">
                <a16:creationId xmlns:a16="http://schemas.microsoft.com/office/drawing/2014/main" id="{BD252C6E-9CC6-6462-D442-906578C890D8}"/>
              </a:ext>
            </a:extLst>
          </p:cNvPr>
          <p:cNvSpPr txBox="1"/>
          <p:nvPr/>
        </p:nvSpPr>
        <p:spPr>
          <a:xfrm>
            <a:off x="9360598" y="3106531"/>
            <a:ext cx="7424382" cy="972061"/>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Rury obkurczone asymetrycznie </a:t>
            </a:r>
            <a:r>
              <a:rPr lang="pl-PL" sz="2000">
                <a:latin typeface="Poppins" panose="00000500000000000000" pitchFamily="2" charset="-18"/>
                <a:cs typeface="Poppins" panose="00000500000000000000" pitchFamily="2" charset="-18"/>
              </a:rPr>
              <a:t>–</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płomień musi być w ciągłym ruchu i rozłożony symetrycznie wokół rurek</a:t>
            </a:r>
          </a:p>
        </p:txBody>
      </p:sp>
      <p:pic>
        <p:nvPicPr>
          <p:cNvPr id="9" name="Obraz 8">
            <a:extLst>
              <a:ext uri="{FF2B5EF4-FFF2-40B4-BE49-F238E27FC236}">
                <a16:creationId xmlns:a16="http://schemas.microsoft.com/office/drawing/2014/main" id="{9EE865A3-4BF6-ED27-0633-BA7FFC8605B5}"/>
              </a:ext>
            </a:extLst>
          </p:cNvPr>
          <p:cNvPicPr>
            <a:picLocks noChangeAspect="1"/>
          </p:cNvPicPr>
          <p:nvPr/>
        </p:nvPicPr>
        <p:blipFill>
          <a:blip r:embed="rId4"/>
          <a:stretch>
            <a:fillRect/>
          </a:stretch>
        </p:blipFill>
        <p:spPr>
          <a:xfrm>
            <a:off x="1503020" y="6147106"/>
            <a:ext cx="7119948" cy="3271748"/>
          </a:xfrm>
          <a:prstGeom prst="rect">
            <a:avLst/>
          </a:prstGeom>
        </p:spPr>
      </p:pic>
      <p:sp>
        <p:nvSpPr>
          <p:cNvPr id="10" name="pole tekstowe 9">
            <a:extLst>
              <a:ext uri="{FF2B5EF4-FFF2-40B4-BE49-F238E27FC236}">
                <a16:creationId xmlns:a16="http://schemas.microsoft.com/office/drawing/2014/main" id="{E393E82F-C4AC-7CD8-87DF-9DF80DDF8C5B}"/>
              </a:ext>
            </a:extLst>
          </p:cNvPr>
          <p:cNvSpPr txBox="1"/>
          <p:nvPr/>
        </p:nvSpPr>
        <p:spPr>
          <a:xfrm>
            <a:off x="9360598" y="7066117"/>
            <a:ext cx="7424382" cy="1433726"/>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Szlifowanie ekranu izolacji </a:t>
            </a:r>
            <a:r>
              <a:rPr lang="pl-PL" sz="2000">
                <a:latin typeface="Poppins" panose="00000500000000000000" pitchFamily="2" charset="-18"/>
                <a:cs typeface="Poppins" panose="00000500000000000000" pitchFamily="2" charset="-18"/>
              </a:rPr>
              <a:t>–</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powoduje to rozprzestrzenia nie się cząstek przewodzących po całej izolacji, powodując częściowe wyładowania</a:t>
            </a:r>
          </a:p>
        </p:txBody>
      </p:sp>
    </p:spTree>
    <p:extLst>
      <p:ext uri="{BB962C8B-B14F-4D97-AF65-F5344CB8AC3E}">
        <p14:creationId xmlns:p14="http://schemas.microsoft.com/office/powerpoint/2010/main" val="239882228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EC311EE-56D6-5FF6-C2A3-4B7AB9ABDC5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35BE5F5-6FE3-8D65-5ACA-5A61DFF84D84}"/>
              </a:ext>
            </a:extLst>
          </p:cNvPr>
          <p:cNvSpPr txBox="1"/>
          <p:nvPr/>
        </p:nvSpPr>
        <p:spPr>
          <a:xfrm>
            <a:off x="2057060" y="868146"/>
            <a:ext cx="13721798" cy="609398"/>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Błędy instalatorskie</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B9C46102-BFA4-1DFA-8A24-271636590C90}"/>
              </a:ext>
            </a:extLst>
          </p:cNvPr>
          <p:cNvSpPr txBox="1"/>
          <p:nvPr/>
        </p:nvSpPr>
        <p:spPr>
          <a:xfrm>
            <a:off x="9360598" y="3106531"/>
            <a:ext cx="7424382" cy="2357056"/>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Zabrudzenie pomiędzy rurami </a:t>
            </a:r>
            <a:r>
              <a:rPr lang="pl-PL" sz="2000">
                <a:latin typeface="Poppins" panose="00000500000000000000" pitchFamily="2" charset="-18"/>
                <a:cs typeface="Poppins" panose="00000500000000000000" pitchFamily="2" charset="-18"/>
              </a:rPr>
              <a:t>–</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jeśli powłoka zewnętrzna nie jest czysta lub rury nie są czyszczone po obkurczeniu, między rurkami może zostać uwięziony piasek, brud i/lub małe kamienie, powodując poważne uszkodzenia</a:t>
            </a:r>
          </a:p>
        </p:txBody>
      </p:sp>
      <p:sp>
        <p:nvSpPr>
          <p:cNvPr id="10" name="pole tekstowe 9">
            <a:extLst>
              <a:ext uri="{FF2B5EF4-FFF2-40B4-BE49-F238E27FC236}">
                <a16:creationId xmlns:a16="http://schemas.microsoft.com/office/drawing/2014/main" id="{7FFA796E-A347-6BCC-743F-2F0C0E2CCAAF}"/>
              </a:ext>
            </a:extLst>
          </p:cNvPr>
          <p:cNvSpPr txBox="1"/>
          <p:nvPr/>
        </p:nvSpPr>
        <p:spPr>
          <a:xfrm>
            <a:off x="9418846" y="6492065"/>
            <a:ext cx="7424382" cy="2815707"/>
          </a:xfrm>
          <a:prstGeom prst="rect">
            <a:avLst/>
          </a:prstGeom>
          <a:noFill/>
        </p:spPr>
        <p:txBody>
          <a:bodyPr wrap="square" rtlCol="0">
            <a:spAutoFit/>
          </a:bodyPr>
          <a:lstStyle/>
          <a:p>
            <a:pPr>
              <a:lnSpc>
                <a:spcPct val="150000"/>
              </a:lnSpc>
            </a:pPr>
            <a:r>
              <a:rPr lang="pl-PL" sz="2000" b="1" err="1">
                <a:latin typeface="Poppins" panose="00000500000000000000" pitchFamily="2" charset="-18"/>
                <a:cs typeface="Poppins" panose="00000500000000000000" pitchFamily="2" charset="-18"/>
              </a:rPr>
              <a:t>Mastik</a:t>
            </a:r>
            <a:r>
              <a:rPr lang="pl-PL" sz="2000" b="1">
                <a:latin typeface="Poppins" panose="00000500000000000000" pitchFamily="2" charset="-18"/>
                <a:cs typeface="Poppins" panose="00000500000000000000" pitchFamily="2" charset="-18"/>
              </a:rPr>
              <a:t> przesunął się z właściwej pozycji </a:t>
            </a:r>
            <a:r>
              <a:rPr lang="pl-PL" sz="2000">
                <a:latin typeface="Poppins" panose="00000500000000000000" pitchFamily="2" charset="-18"/>
                <a:cs typeface="Poppins" panose="00000500000000000000" pitchFamily="2" charset="-18"/>
              </a:rPr>
              <a:t>–</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bądź ostrożny, kiedy pozycjonujesz rury. Nie należy przeciągać </a:t>
            </a:r>
            <a:r>
              <a:rPr lang="pl-PL" sz="2000" err="1">
                <a:latin typeface="Poppins" panose="00000500000000000000" pitchFamily="2" charset="-18"/>
                <a:cs typeface="Poppins" panose="00000500000000000000" pitchFamily="2" charset="-18"/>
              </a:rPr>
              <a:t>mastiku</a:t>
            </a:r>
            <a:r>
              <a:rPr lang="pl-PL" sz="2000">
                <a:latin typeface="Poppins" panose="00000500000000000000" pitchFamily="2" charset="-18"/>
                <a:cs typeface="Poppins" panose="00000500000000000000" pitchFamily="2" charset="-18"/>
              </a:rPr>
              <a:t> pod spodem rury. Zdjęcie pokazuje obszar ekranu izolacyjnego, pozostawionego bez </a:t>
            </a:r>
            <a:r>
              <a:rPr lang="pl-PL" sz="2000" err="1">
                <a:latin typeface="Poppins" panose="00000500000000000000" pitchFamily="2" charset="-18"/>
                <a:cs typeface="Poppins" panose="00000500000000000000" pitchFamily="2" charset="-18"/>
              </a:rPr>
              <a:t>mastiku</a:t>
            </a:r>
            <a:r>
              <a:rPr lang="pl-PL" sz="2000">
                <a:latin typeface="Poppins" panose="00000500000000000000" pitchFamily="2" charset="-18"/>
                <a:cs typeface="Poppins" panose="00000500000000000000" pitchFamily="2" charset="-18"/>
              </a:rPr>
              <a:t>, część masy uszczelniającej sterującej polem elektrycznym została oderwana od swojego położenia.</a:t>
            </a:r>
          </a:p>
        </p:txBody>
      </p:sp>
      <p:pic>
        <p:nvPicPr>
          <p:cNvPr id="3" name="Obraz 2">
            <a:extLst>
              <a:ext uri="{FF2B5EF4-FFF2-40B4-BE49-F238E27FC236}">
                <a16:creationId xmlns:a16="http://schemas.microsoft.com/office/drawing/2014/main" id="{EEC73970-F110-797E-5A8A-0AD6521633B8}"/>
              </a:ext>
            </a:extLst>
          </p:cNvPr>
          <p:cNvPicPr>
            <a:picLocks noChangeAspect="1"/>
          </p:cNvPicPr>
          <p:nvPr/>
        </p:nvPicPr>
        <p:blipFill>
          <a:blip r:embed="rId3"/>
          <a:stretch>
            <a:fillRect/>
          </a:stretch>
        </p:blipFill>
        <p:spPr>
          <a:xfrm>
            <a:off x="1841721" y="2471353"/>
            <a:ext cx="7048703" cy="2960455"/>
          </a:xfrm>
          <a:prstGeom prst="rect">
            <a:avLst/>
          </a:prstGeom>
        </p:spPr>
      </p:pic>
      <p:pic>
        <p:nvPicPr>
          <p:cNvPr id="5" name="Obraz 4">
            <a:extLst>
              <a:ext uri="{FF2B5EF4-FFF2-40B4-BE49-F238E27FC236}">
                <a16:creationId xmlns:a16="http://schemas.microsoft.com/office/drawing/2014/main" id="{A2EB9D22-1CE6-69D9-FA91-C61A39849E68}"/>
              </a:ext>
            </a:extLst>
          </p:cNvPr>
          <p:cNvPicPr>
            <a:picLocks noChangeAspect="1"/>
          </p:cNvPicPr>
          <p:nvPr/>
        </p:nvPicPr>
        <p:blipFill>
          <a:blip r:embed="rId4"/>
          <a:stretch>
            <a:fillRect/>
          </a:stretch>
        </p:blipFill>
        <p:spPr>
          <a:xfrm>
            <a:off x="1841721" y="6113483"/>
            <a:ext cx="7027435" cy="3194289"/>
          </a:xfrm>
          <a:prstGeom prst="rect">
            <a:avLst/>
          </a:prstGeom>
        </p:spPr>
      </p:pic>
    </p:spTree>
    <p:extLst>
      <p:ext uri="{BB962C8B-B14F-4D97-AF65-F5344CB8AC3E}">
        <p14:creationId xmlns:p14="http://schemas.microsoft.com/office/powerpoint/2010/main" val="278392881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FEB912D-406B-1C5C-F331-88F6AAA01E30}"/>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E76E034F-C503-B32F-21D3-BA7BCF254F90}"/>
              </a:ext>
            </a:extLst>
          </p:cNvPr>
          <p:cNvSpPr txBox="1"/>
          <p:nvPr/>
        </p:nvSpPr>
        <p:spPr>
          <a:xfrm>
            <a:off x="2057060" y="868146"/>
            <a:ext cx="13721798" cy="609398"/>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Błędy instalatorskie</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A837A176-4818-E2D5-9CBC-E7D0D9D40534}"/>
              </a:ext>
            </a:extLst>
          </p:cNvPr>
          <p:cNvSpPr txBox="1"/>
          <p:nvPr/>
        </p:nvSpPr>
        <p:spPr>
          <a:xfrm>
            <a:off x="9360598" y="3106531"/>
            <a:ext cx="7424382" cy="972061"/>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Piasek i brud </a:t>
            </a:r>
            <a:r>
              <a:rPr lang="pl-PL" sz="2000">
                <a:latin typeface="Poppins" panose="00000500000000000000" pitchFamily="2" charset="-18"/>
                <a:cs typeface="Poppins" panose="00000500000000000000" pitchFamily="2" charset="-18"/>
              </a:rPr>
              <a:t>–</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podczas montażu zwracaj szczególna uwagę na czystość.</a:t>
            </a:r>
          </a:p>
        </p:txBody>
      </p:sp>
      <p:sp>
        <p:nvSpPr>
          <p:cNvPr id="10" name="pole tekstowe 9">
            <a:extLst>
              <a:ext uri="{FF2B5EF4-FFF2-40B4-BE49-F238E27FC236}">
                <a16:creationId xmlns:a16="http://schemas.microsoft.com/office/drawing/2014/main" id="{59AD6934-BC57-A0EC-D2EA-C33E5F434879}"/>
              </a:ext>
            </a:extLst>
          </p:cNvPr>
          <p:cNvSpPr txBox="1"/>
          <p:nvPr/>
        </p:nvSpPr>
        <p:spPr>
          <a:xfrm>
            <a:off x="9418846" y="6492065"/>
            <a:ext cx="7424382" cy="1430713"/>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Ślady na izolacji </a:t>
            </a:r>
            <a:r>
              <a:rPr lang="pl-PL" sz="2000">
                <a:latin typeface="Poppins" panose="00000500000000000000" pitchFamily="2" charset="-18"/>
                <a:cs typeface="Poppins" panose="00000500000000000000" pitchFamily="2" charset="-18"/>
              </a:rPr>
              <a:t>–</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Wyładowania niezupełne następują w szczelinach powietrznych na nieoczyszczonej dokładnie izolacji, aż do całkowitego uszkodzenia izolacji.</a:t>
            </a:r>
          </a:p>
        </p:txBody>
      </p:sp>
      <p:pic>
        <p:nvPicPr>
          <p:cNvPr id="4" name="Obraz 3">
            <a:extLst>
              <a:ext uri="{FF2B5EF4-FFF2-40B4-BE49-F238E27FC236}">
                <a16:creationId xmlns:a16="http://schemas.microsoft.com/office/drawing/2014/main" id="{D83D2641-86F0-2597-5AD3-6605A4E77E74}"/>
              </a:ext>
            </a:extLst>
          </p:cNvPr>
          <p:cNvPicPr>
            <a:picLocks noChangeAspect="1"/>
          </p:cNvPicPr>
          <p:nvPr/>
        </p:nvPicPr>
        <p:blipFill>
          <a:blip r:embed="rId3"/>
          <a:stretch>
            <a:fillRect/>
          </a:stretch>
        </p:blipFill>
        <p:spPr>
          <a:xfrm>
            <a:off x="2057060" y="2769304"/>
            <a:ext cx="6804004" cy="2826278"/>
          </a:xfrm>
          <a:prstGeom prst="rect">
            <a:avLst/>
          </a:prstGeom>
        </p:spPr>
      </p:pic>
      <p:pic>
        <p:nvPicPr>
          <p:cNvPr id="8" name="Obraz 7">
            <a:extLst>
              <a:ext uri="{FF2B5EF4-FFF2-40B4-BE49-F238E27FC236}">
                <a16:creationId xmlns:a16="http://schemas.microsoft.com/office/drawing/2014/main" id="{C7CE28C6-CDE6-42A4-7D66-017B4C8B6DB9}"/>
              </a:ext>
            </a:extLst>
          </p:cNvPr>
          <p:cNvPicPr>
            <a:picLocks noChangeAspect="1"/>
          </p:cNvPicPr>
          <p:nvPr/>
        </p:nvPicPr>
        <p:blipFill>
          <a:blip r:embed="rId4"/>
          <a:stretch>
            <a:fillRect/>
          </a:stretch>
        </p:blipFill>
        <p:spPr>
          <a:xfrm>
            <a:off x="2057059" y="6612296"/>
            <a:ext cx="6906753" cy="2586295"/>
          </a:xfrm>
          <a:prstGeom prst="rect">
            <a:avLst/>
          </a:prstGeom>
        </p:spPr>
      </p:pic>
    </p:spTree>
    <p:extLst>
      <p:ext uri="{BB962C8B-B14F-4D97-AF65-F5344CB8AC3E}">
        <p14:creationId xmlns:p14="http://schemas.microsoft.com/office/powerpoint/2010/main" val="178827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2830934-222C-A3DE-9E50-1BB114CF904C}"/>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8CC74872-B8C9-64FA-9440-DCDC05BDB8E6}"/>
              </a:ext>
            </a:extLst>
          </p:cNvPr>
          <p:cNvSpPr txBox="1"/>
          <p:nvPr/>
        </p:nvSpPr>
        <p:spPr>
          <a:xfrm>
            <a:off x="1214131" y="327625"/>
            <a:ext cx="1577733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Podstawowe założenia projektowe dla linii kablowych SN dla napięć 20 kV i 30 kV</a:t>
            </a:r>
            <a:endParaRPr sz="3600">
              <a:latin typeface="+mn-lt"/>
              <a:ea typeface="Poppins Medium"/>
              <a:cs typeface="Poppins Medium"/>
              <a:sym typeface="Poppins Medium"/>
            </a:endParaRPr>
          </a:p>
        </p:txBody>
      </p:sp>
      <p:sp>
        <p:nvSpPr>
          <p:cNvPr id="6" name="Google Shape;111;p15">
            <a:extLst>
              <a:ext uri="{FF2B5EF4-FFF2-40B4-BE49-F238E27FC236}">
                <a16:creationId xmlns:a16="http://schemas.microsoft.com/office/drawing/2014/main" id="{2BF41E59-5082-8BBE-D444-C1061BE95591}"/>
              </a:ext>
            </a:extLst>
          </p:cNvPr>
          <p:cNvSpPr txBox="1"/>
          <p:nvPr/>
        </p:nvSpPr>
        <p:spPr>
          <a:xfrm>
            <a:off x="1214131" y="1850191"/>
            <a:ext cx="12351744" cy="2308324"/>
          </a:xfrm>
          <a:prstGeom prst="rect">
            <a:avLst/>
          </a:prstGeom>
          <a:noFill/>
          <a:ln>
            <a:noFill/>
          </a:ln>
        </p:spPr>
        <p:txBody>
          <a:bodyPr spcFirstLastPara="1" wrap="square" lIns="0" tIns="0" rIns="0" bIns="0" anchor="t" anchorCtr="0">
            <a:spAutoFit/>
          </a:bodyPr>
          <a:lstStyle/>
          <a:p>
            <a:pPr>
              <a:lnSpc>
                <a:spcPct val="150000"/>
              </a:lnSpc>
            </a:pPr>
            <a:r>
              <a:rPr lang="pl-PL" sz="2000" b="1">
                <a:latin typeface="Poppins" panose="00000500000000000000" pitchFamily="2" charset="-18"/>
                <a:cs typeface="Poppins" panose="00000500000000000000" pitchFamily="2" charset="-18"/>
                <a:sym typeface="Poppins Medium"/>
              </a:rPr>
              <a:t>Wymagania klimatyczne</a:t>
            </a:r>
            <a:endParaRPr lang="pl-PL" sz="2000" b="1">
              <a:latin typeface="Poppins" panose="00000500000000000000" pitchFamily="2" charset="-18"/>
              <a:cs typeface="Poppins" panose="00000500000000000000" pitchFamily="2" charset="-18"/>
            </a:endParaRPr>
          </a:p>
          <a:p>
            <a:pPr marL="457200" lvl="0" indent="-457200">
              <a:lnSpc>
                <a:spcPct val="150000"/>
              </a:lnSpc>
              <a:buFont typeface="+mj-lt"/>
              <a:buAutoNum type="arabicPeriod"/>
            </a:pPr>
            <a:r>
              <a:rPr lang="pl-PL" sz="2000">
                <a:latin typeface="Poppins" panose="00000500000000000000" pitchFamily="2" charset="-18"/>
                <a:cs typeface="Poppins" panose="00000500000000000000" pitchFamily="2" charset="-18"/>
              </a:rPr>
              <a:t>zakres temperatur otoczenia w czasie pracy kabli i osprzętu kablowego: </a:t>
            </a:r>
          </a:p>
          <a:p>
            <a:pPr marL="342900" lvl="0" indent="-342900">
              <a:lnSpc>
                <a:spcPct val="150000"/>
              </a:lnSpc>
              <a:buFont typeface="Wingdings" panose="05000000000000000000" pitchFamily="2" charset="2"/>
              <a:buChar char="§"/>
            </a:pPr>
            <a:r>
              <a:rPr lang="pl-PL" sz="2000">
                <a:latin typeface="Poppins" panose="00000500000000000000" pitchFamily="2" charset="-18"/>
                <a:cs typeface="Poppins" panose="00000500000000000000" pitchFamily="2" charset="-18"/>
              </a:rPr>
              <a:t>kable ułożone w gruncie: od – 20°C do + 20°C, </a:t>
            </a:r>
          </a:p>
          <a:p>
            <a:pPr marL="342900" lvl="0" indent="-342900">
              <a:lnSpc>
                <a:spcPct val="150000"/>
              </a:lnSpc>
              <a:buFont typeface="Wingdings" panose="05000000000000000000" pitchFamily="2" charset="2"/>
              <a:buChar char="§"/>
            </a:pPr>
            <a:r>
              <a:rPr lang="pl-PL" sz="2000">
                <a:latin typeface="Poppins" panose="00000500000000000000" pitchFamily="2" charset="-18"/>
                <a:cs typeface="Poppins" panose="00000500000000000000" pitchFamily="2" charset="-18"/>
              </a:rPr>
              <a:t>kable ułożone w powietrzu: od – 30°C do + 40°C. </a:t>
            </a:r>
          </a:p>
          <a:p>
            <a:pPr marL="457200" lvl="0" indent="-457200">
              <a:lnSpc>
                <a:spcPct val="150000"/>
              </a:lnSpc>
              <a:buFont typeface="+mj-lt"/>
              <a:buAutoNum type="arabicPeriod" startAt="2"/>
            </a:pPr>
            <a:r>
              <a:rPr lang="pl-PL" sz="2000">
                <a:latin typeface="Poppins" panose="00000500000000000000" pitchFamily="2" charset="-18"/>
                <a:cs typeface="Poppins" panose="00000500000000000000" pitchFamily="2" charset="-18"/>
              </a:rPr>
              <a:t>Maksymalna dopuszczalna wysokość układania kabli – do 1000 m </a:t>
            </a:r>
            <a:r>
              <a:rPr lang="pl-PL" sz="2000" err="1">
                <a:latin typeface="Poppins" panose="00000500000000000000" pitchFamily="2" charset="-18"/>
                <a:cs typeface="Poppins" panose="00000500000000000000" pitchFamily="2" charset="-18"/>
              </a:rPr>
              <a:t>n.p.m</a:t>
            </a:r>
            <a:r>
              <a:rPr lang="pl-PL" sz="2000">
                <a:latin typeface="Poppins" panose="00000500000000000000" pitchFamily="2" charset="-18"/>
                <a:cs typeface="Poppins" panose="00000500000000000000" pitchFamily="2" charset="-18"/>
              </a:rPr>
              <a:t> </a:t>
            </a:r>
            <a:endParaRPr sz="2000">
              <a:latin typeface="Poppins" panose="00000500000000000000" pitchFamily="2" charset="-18"/>
              <a:ea typeface="Poppins Medium"/>
              <a:cs typeface="Poppins" panose="00000500000000000000" pitchFamily="2" charset="-18"/>
              <a:sym typeface="Poppins Medium"/>
            </a:endParaRPr>
          </a:p>
        </p:txBody>
      </p:sp>
      <p:sp>
        <p:nvSpPr>
          <p:cNvPr id="3" name="Google Shape;111;p15">
            <a:extLst>
              <a:ext uri="{FF2B5EF4-FFF2-40B4-BE49-F238E27FC236}">
                <a16:creationId xmlns:a16="http://schemas.microsoft.com/office/drawing/2014/main" id="{7DFCFC38-A5F8-2F16-7EBE-C7CB76A1E82C}"/>
              </a:ext>
            </a:extLst>
          </p:cNvPr>
          <p:cNvSpPr txBox="1"/>
          <p:nvPr/>
        </p:nvSpPr>
        <p:spPr>
          <a:xfrm>
            <a:off x="1214131" y="4452768"/>
            <a:ext cx="12351744" cy="2769989"/>
          </a:xfrm>
          <a:prstGeom prst="rect">
            <a:avLst/>
          </a:prstGeom>
          <a:noFill/>
          <a:ln>
            <a:noFill/>
          </a:ln>
        </p:spPr>
        <p:txBody>
          <a:bodyPr spcFirstLastPara="1" wrap="square" lIns="0" tIns="0" rIns="0" bIns="0" anchor="t" anchorCtr="0">
            <a:spAutoFit/>
          </a:bodyPr>
          <a:lstStyle/>
          <a:p>
            <a:pPr>
              <a:lnSpc>
                <a:spcPct val="150000"/>
              </a:lnSpc>
            </a:pPr>
            <a:r>
              <a:rPr lang="pl-PL" sz="2000" b="1">
                <a:latin typeface="Poppins" panose="00000500000000000000" pitchFamily="2" charset="-18"/>
                <a:cs typeface="Poppins" panose="00000500000000000000" pitchFamily="2" charset="-18"/>
                <a:sym typeface="Poppins Medium"/>
              </a:rPr>
              <a:t>Wymagania napięciowe izolacji</a:t>
            </a:r>
            <a:endParaRPr lang="pl-PL" sz="2000" b="1">
              <a:latin typeface="Poppins" panose="00000500000000000000" pitchFamily="2" charset="-18"/>
              <a:cs typeface="Poppins" panose="00000500000000000000" pitchFamily="2" charset="-18"/>
            </a:endParaRPr>
          </a:p>
          <a:p>
            <a:pPr lvl="0">
              <a:lnSpc>
                <a:spcPct val="150000"/>
              </a:lnSpc>
            </a:pPr>
            <a:r>
              <a:rPr lang="pl-PL" sz="2000"/>
              <a:t>Linie kablowe SN wraz z osprzętem powinny być zaprojektowane dla następujących poziomów napięć: </a:t>
            </a:r>
          </a:p>
          <a:p>
            <a:pPr marL="342900" lvl="0" indent="-342900">
              <a:lnSpc>
                <a:spcPct val="150000"/>
              </a:lnSpc>
              <a:buFont typeface="Arial" panose="020B0604020202020204" pitchFamily="34" charset="0"/>
              <a:buChar char="•"/>
            </a:pPr>
            <a:r>
              <a:rPr lang="pl-PL" sz="2000"/>
              <a:t>napięcie znamionowe fazowe (U0) - 12 i 18 kV, </a:t>
            </a:r>
          </a:p>
          <a:p>
            <a:pPr marL="342900" lvl="0" indent="-342900">
              <a:lnSpc>
                <a:spcPct val="150000"/>
              </a:lnSpc>
              <a:buFont typeface="Arial" panose="020B0604020202020204" pitchFamily="34" charset="0"/>
              <a:buChar char="•"/>
            </a:pPr>
            <a:r>
              <a:rPr lang="pl-PL" sz="2000"/>
              <a:t>napięcie znamionowe międzyfazowe (U) - 20 i 30 kV,</a:t>
            </a:r>
          </a:p>
          <a:p>
            <a:pPr marL="342900" lvl="0" indent="-342900">
              <a:lnSpc>
                <a:spcPct val="150000"/>
              </a:lnSpc>
              <a:buFont typeface="Arial" panose="020B0604020202020204" pitchFamily="34" charset="0"/>
              <a:buChar char="•"/>
            </a:pPr>
            <a:r>
              <a:rPr lang="pl-PL" sz="2000"/>
              <a:t>najwyższe napięcie robocze (</a:t>
            </a:r>
            <a:r>
              <a:rPr lang="pl-PL" sz="2000" err="1"/>
              <a:t>Um</a:t>
            </a:r>
            <a:r>
              <a:rPr lang="pl-PL" sz="2000"/>
              <a:t>) - 24 i 36 kV, </a:t>
            </a:r>
          </a:p>
          <a:p>
            <a:pPr marL="342900" lvl="0" indent="-342900">
              <a:lnSpc>
                <a:spcPct val="150000"/>
              </a:lnSpc>
              <a:buFont typeface="Arial" panose="020B0604020202020204" pitchFamily="34" charset="0"/>
              <a:buChar char="•"/>
            </a:pPr>
            <a:r>
              <a:rPr lang="pl-PL" sz="2000"/>
              <a:t>znamionowe napięcie udarowe piorunowe, - 125 i 170 kV. </a:t>
            </a:r>
            <a:endParaRPr sz="2000">
              <a:latin typeface="Poppins" panose="00000500000000000000" pitchFamily="2" charset="-18"/>
              <a:ea typeface="Poppins Medium"/>
              <a:cs typeface="Poppins" panose="00000500000000000000" pitchFamily="2" charset="-18"/>
              <a:sym typeface="Poppins Medium"/>
            </a:endParaRPr>
          </a:p>
        </p:txBody>
      </p:sp>
      <p:sp>
        <p:nvSpPr>
          <p:cNvPr id="7" name="Google Shape;111;p15">
            <a:extLst>
              <a:ext uri="{FF2B5EF4-FFF2-40B4-BE49-F238E27FC236}">
                <a16:creationId xmlns:a16="http://schemas.microsoft.com/office/drawing/2014/main" id="{39EE27CA-3AE9-9BEF-CB93-45A9B7D1FDB5}"/>
              </a:ext>
            </a:extLst>
          </p:cNvPr>
          <p:cNvSpPr txBox="1"/>
          <p:nvPr/>
        </p:nvSpPr>
        <p:spPr>
          <a:xfrm>
            <a:off x="1214131" y="7517011"/>
            <a:ext cx="12351744" cy="1384995"/>
          </a:xfrm>
          <a:prstGeom prst="rect">
            <a:avLst/>
          </a:prstGeom>
          <a:noFill/>
          <a:ln>
            <a:noFill/>
          </a:ln>
        </p:spPr>
        <p:txBody>
          <a:bodyPr spcFirstLastPara="1" wrap="square" lIns="0" tIns="0" rIns="0" bIns="0" anchor="t" anchorCtr="0">
            <a:spAutoFit/>
          </a:bodyPr>
          <a:lstStyle/>
          <a:p>
            <a:pPr lvl="0">
              <a:lnSpc>
                <a:spcPct val="150000"/>
              </a:lnSpc>
            </a:pPr>
            <a:r>
              <a:rPr lang="pl-PL" sz="2000" b="1">
                <a:latin typeface="Poppins" panose="00000500000000000000" pitchFamily="2" charset="-18"/>
                <a:cs typeface="Poppins" panose="00000500000000000000" pitchFamily="2" charset="-18"/>
              </a:rPr>
              <a:t>Wartości znamionowe izolacji sieci kablowej SN</a:t>
            </a:r>
          </a:p>
          <a:p>
            <a:pPr marL="342900" lvl="0" indent="-342900">
              <a:lnSpc>
                <a:spcPct val="150000"/>
              </a:lnSpc>
              <a:buFont typeface="Arial" panose="020B0604020202020204" pitchFamily="34" charset="0"/>
              <a:buChar char="•"/>
            </a:pPr>
            <a:r>
              <a:rPr lang="pl-PL" sz="2000"/>
              <a:t>dla napięcia znamionowego sieci do 20 kV – znamionowa izolacja kabla 12/20 kV,</a:t>
            </a:r>
          </a:p>
          <a:p>
            <a:pPr marL="342900" lvl="0" indent="-342900">
              <a:lnSpc>
                <a:spcPct val="150000"/>
              </a:lnSpc>
              <a:buFont typeface="Arial" panose="020B0604020202020204" pitchFamily="34" charset="0"/>
              <a:buChar char="•"/>
            </a:pPr>
            <a:r>
              <a:rPr lang="pl-PL" sz="2000"/>
              <a:t>dla napięcia znamionowego sieci 30 kV – znamionowa izolacja kabla 18/30 kV. </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239334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453B4F7-25D9-3EE7-6536-F2DB07B5D70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35C798FD-3359-70FB-48F7-14BEAA77A468}"/>
              </a:ext>
            </a:extLst>
          </p:cNvPr>
          <p:cNvSpPr txBox="1"/>
          <p:nvPr/>
        </p:nvSpPr>
        <p:spPr>
          <a:xfrm>
            <a:off x="2057060" y="868146"/>
            <a:ext cx="13721798" cy="609398"/>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Błędy instalatorskie</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5BAF3D5D-A01F-0EAA-92EC-888789AF323C}"/>
              </a:ext>
            </a:extLst>
          </p:cNvPr>
          <p:cNvSpPr txBox="1"/>
          <p:nvPr/>
        </p:nvSpPr>
        <p:spPr>
          <a:xfrm>
            <a:off x="9360598" y="3106531"/>
            <a:ext cx="7424382" cy="1895391"/>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Błędny montaż osprzętu </a:t>
            </a:r>
            <a:r>
              <a:rPr lang="pl-PL" sz="2000">
                <a:latin typeface="Poppins" panose="00000500000000000000" pitchFamily="2" charset="-18"/>
                <a:cs typeface="Poppins" panose="00000500000000000000" pitchFamily="2" charset="-18"/>
              </a:rPr>
              <a:t>–po montażu muf kablowych termokurczliwych należy przed zasypaniem kabla odczekać do jego ostygnięcia. W przeciwnym razie bardzo łatwo uszkodzić jego powłokę zasypując kabel. </a:t>
            </a:r>
          </a:p>
        </p:txBody>
      </p:sp>
      <p:pic>
        <p:nvPicPr>
          <p:cNvPr id="2" name="Obraz 1" descr="Obraz zawierający ziemia, na wolnym powietrzu, skała&#10;&#10;Zawartość wygenerowana przez sztuczną inteligencję może być niepoprawna.">
            <a:hlinkClick r:id="rId3"/>
            <a:extLst>
              <a:ext uri="{FF2B5EF4-FFF2-40B4-BE49-F238E27FC236}">
                <a16:creationId xmlns:a16="http://schemas.microsoft.com/office/drawing/2014/main" id="{6770DC29-D01A-AF3F-82D3-376BB5994B0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57060" y="1935423"/>
            <a:ext cx="5135310" cy="6843700"/>
          </a:xfrm>
          <a:prstGeom prst="rect">
            <a:avLst/>
          </a:prstGeom>
          <a:noFill/>
          <a:ln>
            <a:noFill/>
          </a:ln>
        </p:spPr>
      </p:pic>
    </p:spTree>
    <p:extLst>
      <p:ext uri="{BB962C8B-B14F-4D97-AF65-F5344CB8AC3E}">
        <p14:creationId xmlns:p14="http://schemas.microsoft.com/office/powerpoint/2010/main" val="226340357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5B1BA80-0FE2-4C1B-4A5E-787F7C0B2AA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200517FD-9E0F-8DC4-8EE2-6D4574D836C2}"/>
              </a:ext>
            </a:extLst>
          </p:cNvPr>
          <p:cNvSpPr txBox="1"/>
          <p:nvPr/>
        </p:nvSpPr>
        <p:spPr>
          <a:xfrm>
            <a:off x="2057060" y="868146"/>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922A18DD-F3F5-001E-267F-5CB8E7F65E48}"/>
              </a:ext>
            </a:extLst>
          </p:cNvPr>
          <p:cNvSpPr txBox="1"/>
          <p:nvPr/>
        </p:nvSpPr>
        <p:spPr>
          <a:xfrm>
            <a:off x="887104" y="1595621"/>
            <a:ext cx="15790459" cy="3742050"/>
          </a:xfrm>
          <a:prstGeom prst="rect">
            <a:avLst/>
          </a:prstGeom>
          <a:noFill/>
        </p:spPr>
        <p:txBody>
          <a:bodyPr wrap="square" rtlCol="0">
            <a:spAutoFit/>
          </a:bodyPr>
          <a:lstStyle/>
          <a:p>
            <a:pPr>
              <a:lnSpc>
                <a:spcPct val="150000"/>
              </a:lnSpc>
            </a:pPr>
            <a:r>
              <a:rPr lang="pl-PL" sz="2000" b="1">
                <a:latin typeface="Poppins" panose="00000500000000000000" pitchFamily="2" charset="-18"/>
                <a:cs typeface="Poppins" panose="00000500000000000000" pitchFamily="2" charset="-18"/>
              </a:rPr>
              <a:t>Badania linii kablowych polegają na wykonaniu:</a:t>
            </a:r>
          </a:p>
          <a:p>
            <a:pPr>
              <a:lnSpc>
                <a:spcPct val="150000"/>
              </a:lnSpc>
            </a:pPr>
            <a:r>
              <a:rPr lang="pl-PL" sz="2000">
                <a:latin typeface="Poppins" panose="00000500000000000000" pitchFamily="2" charset="-18"/>
                <a:cs typeface="Poppins" panose="00000500000000000000" pitchFamily="2" charset="-18"/>
              </a:rPr>
              <a:t>a) pomiaru zgodności faz oraz ciągłości żył roboczych i żył powrotnych napięciem stałym o wartości nie wyższej niż 24 V,</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b) pomiaru rezystancji izolacji żył kabla miernikiem rezystancji izolacji napięciem probierczym stałym 2,5 kV,</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c) próby napięciowej izolacji żył kabla,</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d) próby szczelności osłony/powłoki izolacyjnej kabla napięciem stałym lub wyprostowanym o polaryzacji dodatniej,</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e) pomiaru rezystancji żył roboczych i powrotnych kabla metodą techniczną w układzie z poprawnie mierzonym napięciem lub mostkiem Thomsona,</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f) pomiarów pojemności kabla mostkiem do pomiaru pojemności.</a:t>
            </a:r>
          </a:p>
        </p:txBody>
      </p:sp>
      <p:sp>
        <p:nvSpPr>
          <p:cNvPr id="5" name="pole tekstowe 4">
            <a:extLst>
              <a:ext uri="{FF2B5EF4-FFF2-40B4-BE49-F238E27FC236}">
                <a16:creationId xmlns:a16="http://schemas.microsoft.com/office/drawing/2014/main" id="{395B6639-78E2-5433-537A-CC98B4F8CD47}"/>
              </a:ext>
            </a:extLst>
          </p:cNvPr>
          <p:cNvSpPr txBox="1"/>
          <p:nvPr/>
        </p:nvSpPr>
        <p:spPr>
          <a:xfrm>
            <a:off x="887103" y="5967145"/>
            <a:ext cx="16077063" cy="3277372"/>
          </a:xfrm>
          <a:prstGeom prst="rect">
            <a:avLst/>
          </a:prstGeom>
          <a:noFill/>
        </p:spPr>
        <p:txBody>
          <a:bodyPr wrap="square">
            <a:spAutoFit/>
          </a:bodyPr>
          <a:lstStyle/>
          <a:p>
            <a:pPr>
              <a:lnSpc>
                <a:spcPct val="150000"/>
              </a:lnSpc>
            </a:pPr>
            <a:r>
              <a:rPr lang="pl-PL" sz="2000" b="1">
                <a:latin typeface="Poppins" panose="00000500000000000000" pitchFamily="2" charset="-18"/>
                <a:cs typeface="Poppins" panose="00000500000000000000" pitchFamily="2" charset="-18"/>
              </a:rPr>
              <a:t>Sprawdzenie</a:t>
            </a:r>
            <a:r>
              <a:rPr lang="pl-PL" sz="2000" b="1">
                <a:solidFill>
                  <a:srgbClr val="212529"/>
                </a:solidFill>
                <a:latin typeface="Poppins" panose="00000500000000000000" pitchFamily="2" charset="-18"/>
                <a:cs typeface="Poppins" panose="00000500000000000000" pitchFamily="2" charset="-18"/>
              </a:rPr>
              <a:t> </a:t>
            </a:r>
            <a:r>
              <a:rPr lang="pl-PL" sz="2000" b="1">
                <a:latin typeface="Poppins" panose="00000500000000000000" pitchFamily="2" charset="-18"/>
                <a:cs typeface="Poppins" panose="00000500000000000000" pitchFamily="2" charset="-18"/>
              </a:rPr>
              <a:t>rezystancji izolacji żył kabli</a:t>
            </a:r>
            <a:endParaRPr lang="pl-PL" sz="2000" b="1" i="0">
              <a:solidFill>
                <a:srgbClr val="212529"/>
              </a:solidFill>
              <a:effectLst/>
              <a:latin typeface="Poppins" panose="00000500000000000000" pitchFamily="2" charset="-18"/>
              <a:cs typeface="Poppins" panose="00000500000000000000" pitchFamily="2" charset="-18"/>
            </a:endParaRPr>
          </a:p>
          <a:p>
            <a:pPr>
              <a:lnSpc>
                <a:spcPct val="150000"/>
              </a:lnSpc>
            </a:pPr>
            <a:r>
              <a:rPr lang="pl-PL" sz="2000" b="0" i="0">
                <a:solidFill>
                  <a:srgbClr val="212529"/>
                </a:solidFill>
                <a:effectLst/>
                <a:latin typeface="Poppins" panose="00000500000000000000" pitchFamily="2" charset="-18"/>
                <a:cs typeface="Poppins" panose="00000500000000000000" pitchFamily="2" charset="-18"/>
              </a:rPr>
              <a:t>Dla linii kablowej o napięciu znamionowym powyżej 1 kV rezystancja izolacji każdej żyły kabla względem pozostałych zwartych i uziemionych, przeliczona na temperaturę odniesienia 20 </a:t>
            </a:r>
            <a:r>
              <a:rPr lang="pl-PL" sz="2000" b="0" i="0" baseline="30000" err="1">
                <a:solidFill>
                  <a:srgbClr val="212529"/>
                </a:solidFill>
                <a:effectLst/>
                <a:latin typeface="Poppins" panose="00000500000000000000" pitchFamily="2" charset="-18"/>
                <a:cs typeface="Poppins" panose="00000500000000000000" pitchFamily="2" charset="-18"/>
              </a:rPr>
              <a:t>o</a:t>
            </a:r>
            <a:r>
              <a:rPr lang="pl-PL" sz="2000" b="0" i="0" err="1">
                <a:solidFill>
                  <a:srgbClr val="212529"/>
                </a:solidFill>
                <a:effectLst/>
                <a:latin typeface="Poppins" panose="00000500000000000000" pitchFamily="2" charset="-18"/>
                <a:cs typeface="Poppins" panose="00000500000000000000" pitchFamily="2" charset="-18"/>
              </a:rPr>
              <a:t>C</a:t>
            </a:r>
            <a:r>
              <a:rPr lang="pl-PL" sz="2000" b="0" i="0">
                <a:solidFill>
                  <a:srgbClr val="212529"/>
                </a:solidFill>
                <a:effectLst/>
                <a:latin typeface="Poppins" panose="00000500000000000000" pitchFamily="2" charset="-18"/>
                <a:cs typeface="Poppins" panose="00000500000000000000" pitchFamily="2" charset="-18"/>
              </a:rPr>
              <a:t>, w linii o długości do 1 km, nie powinna być mniejsza niż:</a:t>
            </a:r>
          </a:p>
          <a:p>
            <a:pPr>
              <a:lnSpc>
                <a:spcPct val="150000"/>
              </a:lnSpc>
            </a:pPr>
            <a:r>
              <a:rPr lang="pl-PL" sz="2000">
                <a:latin typeface="Poppins" panose="00000500000000000000" pitchFamily="2" charset="-18"/>
                <a:cs typeface="Poppins" panose="00000500000000000000" pitchFamily="2" charset="-18"/>
              </a:rPr>
              <a:t>50 MΩ – w przypadku kabla o izolacji papierowej,</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40 MΩ – w przypadku kabla o izolacji </a:t>
            </a:r>
            <a:r>
              <a:rPr lang="pl-PL" sz="2000" err="1">
                <a:latin typeface="Poppins" panose="00000500000000000000" pitchFamily="2" charset="-18"/>
                <a:cs typeface="Poppins" panose="00000500000000000000" pitchFamily="2" charset="-18"/>
              </a:rPr>
              <a:t>polwinitowej</a:t>
            </a:r>
            <a:r>
              <a:rPr lang="pl-PL" sz="2000">
                <a:latin typeface="Poppins" panose="00000500000000000000" pitchFamily="2" charset="-18"/>
                <a:cs typeface="Poppins" panose="00000500000000000000" pitchFamily="2" charset="-18"/>
              </a:rPr>
              <a:t>,</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100 MΩ – w przypadku kabla o izolacji </a:t>
            </a:r>
            <a:r>
              <a:rPr lang="pl-PL" sz="2000" err="1">
                <a:latin typeface="Poppins" panose="00000500000000000000" pitchFamily="2" charset="-18"/>
                <a:cs typeface="Poppins" panose="00000500000000000000" pitchFamily="2" charset="-18"/>
              </a:rPr>
              <a:t>polietlenowej</a:t>
            </a:r>
            <a:r>
              <a:rPr lang="pl-PL" sz="2000">
                <a:latin typeface="Poppins" panose="00000500000000000000" pitchFamily="2" charset="-18"/>
                <a:cs typeface="Poppins" panose="00000500000000000000" pitchFamily="2" charset="-18"/>
              </a:rPr>
              <a:t>,</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1000 MΩ – w przypadku kabla o napięciu znamionowym 110 kV.</a:t>
            </a:r>
          </a:p>
        </p:txBody>
      </p:sp>
    </p:spTree>
    <p:extLst>
      <p:ext uri="{BB962C8B-B14F-4D97-AF65-F5344CB8AC3E}">
        <p14:creationId xmlns:p14="http://schemas.microsoft.com/office/powerpoint/2010/main" val="176650570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6AB5E37-8B25-6D62-E551-38628A381E5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D9C543A-3371-0403-566D-6192343CD6DD}"/>
              </a:ext>
            </a:extLst>
          </p:cNvPr>
          <p:cNvSpPr txBox="1"/>
          <p:nvPr/>
        </p:nvSpPr>
        <p:spPr>
          <a:xfrm>
            <a:off x="2057060" y="868146"/>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0DC413E7-36A0-35C3-B26C-C073E98C4B57}"/>
              </a:ext>
            </a:extLst>
          </p:cNvPr>
          <p:cNvSpPr txBox="1"/>
          <p:nvPr/>
        </p:nvSpPr>
        <p:spPr>
          <a:xfrm>
            <a:off x="900752" y="2032350"/>
            <a:ext cx="15790459" cy="5588709"/>
          </a:xfrm>
          <a:prstGeom prst="rect">
            <a:avLst/>
          </a:prstGeom>
          <a:noFill/>
        </p:spPr>
        <p:txBody>
          <a:bodyPr wrap="square" rtlCol="0">
            <a:spAutoFit/>
          </a:bodyPr>
          <a:lstStyle/>
          <a:p>
            <a:pPr algn="just">
              <a:lnSpc>
                <a:spcPct val="150000"/>
              </a:lnSpc>
            </a:pPr>
            <a:r>
              <a:rPr lang="pl-PL" sz="2000">
                <a:latin typeface="Poppins" panose="00000500000000000000" pitchFamily="2" charset="-18"/>
                <a:cs typeface="Poppins" panose="00000500000000000000" pitchFamily="2" charset="-18"/>
              </a:rPr>
              <a:t>Rezystancja żył roboczych i powrotnych powinna być zgodna z danymi producenta. Przy pomiarze rezystancji izolacji w temperaturze innej niż 20 </a:t>
            </a:r>
            <a:r>
              <a:rPr lang="pl-PL" sz="2000" baseline="30000" err="1">
                <a:latin typeface="Poppins" panose="00000500000000000000" pitchFamily="2" charset="-18"/>
                <a:cs typeface="Poppins" panose="00000500000000000000" pitchFamily="2" charset="-18"/>
              </a:rPr>
              <a:t>o</a:t>
            </a:r>
            <a:r>
              <a:rPr lang="pl-PL" sz="2000" err="1">
                <a:latin typeface="Poppins" panose="00000500000000000000" pitchFamily="2" charset="-18"/>
                <a:cs typeface="Poppins" panose="00000500000000000000" pitchFamily="2" charset="-18"/>
              </a:rPr>
              <a:t>C</a:t>
            </a:r>
            <a:r>
              <a:rPr lang="pl-PL" sz="2000">
                <a:latin typeface="Poppins" panose="00000500000000000000" pitchFamily="2" charset="-18"/>
                <a:cs typeface="Poppins" panose="00000500000000000000" pitchFamily="2" charset="-18"/>
              </a:rPr>
              <a:t> wynik pomiaru </a:t>
            </a:r>
            <a:r>
              <a:rPr lang="pl-PL" sz="2000" err="1">
                <a:latin typeface="Poppins" panose="00000500000000000000" pitchFamily="2" charset="-18"/>
                <a:cs typeface="Poppins" panose="00000500000000000000" pitchFamily="2" charset="-18"/>
              </a:rPr>
              <a:t>R</a:t>
            </a:r>
            <a:r>
              <a:rPr lang="pl-PL" sz="2000" baseline="-25000" err="1">
                <a:latin typeface="Poppins" panose="00000500000000000000" pitchFamily="2" charset="-18"/>
                <a:cs typeface="Poppins" panose="00000500000000000000" pitchFamily="2" charset="-18"/>
              </a:rPr>
              <a:t>x</a:t>
            </a:r>
            <a:r>
              <a:rPr lang="pl-PL" sz="2000">
                <a:latin typeface="Poppins" panose="00000500000000000000" pitchFamily="2" charset="-18"/>
                <a:cs typeface="Poppins" panose="00000500000000000000" pitchFamily="2" charset="-18"/>
              </a:rPr>
              <a:t> należy przeliczyć do temperatury odniesienia 20 </a:t>
            </a:r>
            <a:r>
              <a:rPr lang="pl-PL" sz="2000" baseline="30000" err="1">
                <a:latin typeface="Poppins" panose="00000500000000000000" pitchFamily="2" charset="-18"/>
                <a:cs typeface="Poppins" panose="00000500000000000000" pitchFamily="2" charset="-18"/>
              </a:rPr>
              <a:t>o</a:t>
            </a:r>
            <a:r>
              <a:rPr lang="pl-PL" sz="2000" err="1">
                <a:latin typeface="Poppins" panose="00000500000000000000" pitchFamily="2" charset="-18"/>
                <a:cs typeface="Poppins" panose="00000500000000000000" pitchFamily="2" charset="-18"/>
              </a:rPr>
              <a:t>C</a:t>
            </a:r>
            <a:r>
              <a:rPr lang="pl-PL" sz="2000">
                <a:latin typeface="Poppins" panose="00000500000000000000" pitchFamily="2" charset="-18"/>
                <a:cs typeface="Poppins" panose="00000500000000000000" pitchFamily="2" charset="-18"/>
              </a:rPr>
              <a:t>, przez zastosowanie odpowiedniego współczynnika korekcji temperaturowej K</a:t>
            </a:r>
            <a:r>
              <a:rPr lang="pl-PL" sz="2000" baseline="-25000">
                <a:latin typeface="Poppins" panose="00000500000000000000" pitchFamily="2" charset="-18"/>
                <a:cs typeface="Poppins" panose="00000500000000000000" pitchFamily="2" charset="-18"/>
              </a:rPr>
              <a:t>20</a:t>
            </a:r>
            <a:r>
              <a:rPr lang="pl-PL" sz="2000">
                <a:latin typeface="Poppins" panose="00000500000000000000" pitchFamily="2" charset="-18"/>
                <a:cs typeface="Poppins" panose="00000500000000000000" pitchFamily="2" charset="-18"/>
              </a:rPr>
              <a:t>, zgodnie ze wzorem:</a:t>
            </a:r>
          </a:p>
          <a:p>
            <a:pPr algn="just">
              <a:lnSpc>
                <a:spcPct val="150000"/>
              </a:lnSpc>
            </a:pPr>
            <a:endParaRPr lang="pl-PL" sz="2000">
              <a:latin typeface="Poppins" panose="00000500000000000000" pitchFamily="2" charset="-18"/>
              <a:cs typeface="Poppins" panose="00000500000000000000" pitchFamily="2" charset="-18"/>
            </a:endParaRPr>
          </a:p>
          <a:p>
            <a:pPr algn="ctr">
              <a:lnSpc>
                <a:spcPct val="150000"/>
              </a:lnSpc>
            </a:pPr>
            <a:r>
              <a:rPr lang="pl-PL" sz="2000" i="1" err="1">
                <a:latin typeface="Poppins" panose="00000500000000000000" pitchFamily="2" charset="-18"/>
                <a:cs typeface="Poppins" panose="00000500000000000000" pitchFamily="2" charset="-18"/>
              </a:rPr>
              <a:t>R</a:t>
            </a:r>
            <a:r>
              <a:rPr lang="pl-PL" sz="2000" baseline="-25000" err="1">
                <a:latin typeface="Poppins" panose="00000500000000000000" pitchFamily="2" charset="-18"/>
                <a:cs typeface="Poppins" panose="00000500000000000000" pitchFamily="2" charset="-18"/>
              </a:rPr>
              <a:t>obl</a:t>
            </a:r>
            <a:r>
              <a:rPr lang="pl-PL" sz="2000">
                <a:latin typeface="Poppins" panose="00000500000000000000" pitchFamily="2" charset="-18"/>
                <a:cs typeface="Poppins" panose="00000500000000000000" pitchFamily="2" charset="-18"/>
              </a:rPr>
              <a:t> = </a:t>
            </a:r>
            <a:r>
              <a:rPr lang="pl-PL" sz="2000" i="1">
                <a:latin typeface="Poppins" panose="00000500000000000000" pitchFamily="2" charset="-18"/>
                <a:cs typeface="Poppins" panose="00000500000000000000" pitchFamily="2" charset="-18"/>
              </a:rPr>
              <a:t>K</a:t>
            </a:r>
            <a:r>
              <a:rPr lang="pl-PL" sz="2000" baseline="-25000">
                <a:latin typeface="Poppins" panose="00000500000000000000" pitchFamily="2" charset="-18"/>
                <a:cs typeface="Poppins" panose="00000500000000000000" pitchFamily="2" charset="-18"/>
              </a:rPr>
              <a:t>20</a:t>
            </a:r>
            <a:r>
              <a:rPr lang="pl-PL" sz="2000">
                <a:latin typeface="Poppins" panose="00000500000000000000" pitchFamily="2" charset="-18"/>
                <a:cs typeface="Poppins" panose="00000500000000000000" pitchFamily="2" charset="-18"/>
              </a:rPr>
              <a:t> ∙ </a:t>
            </a:r>
            <a:r>
              <a:rPr lang="pl-PL" sz="2000" i="1" err="1">
                <a:latin typeface="Poppins" panose="00000500000000000000" pitchFamily="2" charset="-18"/>
                <a:cs typeface="Poppins" panose="00000500000000000000" pitchFamily="2" charset="-18"/>
              </a:rPr>
              <a:t>R</a:t>
            </a:r>
            <a:r>
              <a:rPr lang="pl-PL" sz="2000" baseline="-25000" err="1">
                <a:latin typeface="Poppins" panose="00000500000000000000" pitchFamily="2" charset="-18"/>
                <a:cs typeface="Poppins" panose="00000500000000000000" pitchFamily="2" charset="-18"/>
              </a:rPr>
              <a:t>x</a:t>
            </a:r>
            <a:endParaRPr lang="pl-PL" sz="2000">
              <a:latin typeface="Poppins" panose="00000500000000000000" pitchFamily="2" charset="-18"/>
              <a:cs typeface="Poppins" panose="00000500000000000000" pitchFamily="2" charset="-18"/>
            </a:endParaRPr>
          </a:p>
          <a:p>
            <a:pPr>
              <a:lnSpc>
                <a:spcPct val="150000"/>
              </a:lnSpc>
            </a:pPr>
            <a:r>
              <a:rPr lang="pl-PL" sz="2000">
                <a:latin typeface="Poppins" panose="00000500000000000000" pitchFamily="2" charset="-18"/>
                <a:cs typeface="Poppins" panose="00000500000000000000" pitchFamily="2" charset="-18"/>
              </a:rPr>
              <a:t>gdzie:</a:t>
            </a:r>
            <a:br>
              <a:rPr lang="pl-PL" sz="2000">
                <a:latin typeface="Poppins" panose="00000500000000000000" pitchFamily="2" charset="-18"/>
                <a:cs typeface="Poppins" panose="00000500000000000000" pitchFamily="2" charset="-18"/>
              </a:rPr>
            </a:br>
            <a:r>
              <a:rPr lang="pl-PL" sz="2000" i="1" err="1">
                <a:latin typeface="Poppins" panose="00000500000000000000" pitchFamily="2" charset="-18"/>
                <a:cs typeface="Poppins" panose="00000500000000000000" pitchFamily="2" charset="-18"/>
              </a:rPr>
              <a:t>R</a:t>
            </a:r>
            <a:r>
              <a:rPr lang="pl-PL" sz="2000" baseline="-25000" err="1">
                <a:latin typeface="Poppins" panose="00000500000000000000" pitchFamily="2" charset="-18"/>
                <a:cs typeface="Poppins" panose="00000500000000000000" pitchFamily="2" charset="-18"/>
              </a:rPr>
              <a:t>obl</a:t>
            </a:r>
            <a:r>
              <a:rPr lang="pl-PL" sz="2000">
                <a:latin typeface="Poppins" panose="00000500000000000000" pitchFamily="2" charset="-18"/>
                <a:cs typeface="Poppins" panose="00000500000000000000" pitchFamily="2" charset="-18"/>
              </a:rPr>
              <a:t> – rezystancja przeliczona do temperatury odniesienia, w Ω,</a:t>
            </a:r>
            <a:br>
              <a:rPr lang="pl-PL" sz="2000">
                <a:latin typeface="Poppins" panose="00000500000000000000" pitchFamily="2" charset="-18"/>
                <a:cs typeface="Poppins" panose="00000500000000000000" pitchFamily="2" charset="-18"/>
              </a:rPr>
            </a:br>
            <a:r>
              <a:rPr lang="pl-PL" sz="2000" i="1" err="1">
                <a:latin typeface="Poppins" panose="00000500000000000000" pitchFamily="2" charset="-18"/>
                <a:cs typeface="Poppins" panose="00000500000000000000" pitchFamily="2" charset="-18"/>
              </a:rPr>
              <a:t>R</a:t>
            </a:r>
            <a:r>
              <a:rPr lang="pl-PL" sz="2000" baseline="-25000" err="1">
                <a:latin typeface="Poppins" panose="00000500000000000000" pitchFamily="2" charset="-18"/>
                <a:cs typeface="Poppins" panose="00000500000000000000" pitchFamily="2" charset="-18"/>
              </a:rPr>
              <a:t>x</a:t>
            </a:r>
            <a:r>
              <a:rPr lang="pl-PL" sz="2000">
                <a:latin typeface="Poppins" panose="00000500000000000000" pitchFamily="2" charset="-18"/>
                <a:cs typeface="Poppins" panose="00000500000000000000" pitchFamily="2" charset="-18"/>
              </a:rPr>
              <a:t> – rezystancja zmierzona w temperaturze t, w Ω,</a:t>
            </a:r>
            <a:br>
              <a:rPr lang="pl-PL" sz="2000">
                <a:latin typeface="Poppins" panose="00000500000000000000" pitchFamily="2" charset="-18"/>
                <a:cs typeface="Poppins" panose="00000500000000000000" pitchFamily="2" charset="-18"/>
              </a:rPr>
            </a:br>
            <a:r>
              <a:rPr lang="pl-PL" sz="2000" i="1">
                <a:latin typeface="Poppins" panose="00000500000000000000" pitchFamily="2" charset="-18"/>
                <a:cs typeface="Poppins" panose="00000500000000000000" pitchFamily="2" charset="-18"/>
              </a:rPr>
              <a:t>K</a:t>
            </a:r>
            <a:r>
              <a:rPr lang="pl-PL" sz="2000" baseline="-25000">
                <a:latin typeface="Poppins" panose="00000500000000000000" pitchFamily="2" charset="-18"/>
                <a:cs typeface="Poppins" panose="00000500000000000000" pitchFamily="2" charset="-18"/>
              </a:rPr>
              <a:t>20</a:t>
            </a:r>
            <a:r>
              <a:rPr lang="pl-PL" sz="2000">
                <a:latin typeface="Poppins" panose="00000500000000000000" pitchFamily="2" charset="-18"/>
                <a:cs typeface="Poppins" panose="00000500000000000000" pitchFamily="2" charset="-18"/>
              </a:rPr>
              <a:t> – współczynnik korekcji temperaturowej.</a:t>
            </a:r>
          </a:p>
          <a:p>
            <a:pPr algn="just">
              <a:lnSpc>
                <a:spcPct val="150000"/>
              </a:lnSpc>
            </a:pPr>
            <a:endParaRPr lang="pl-PL" sz="2000">
              <a:latin typeface="Poppins" panose="00000500000000000000" pitchFamily="2" charset="-18"/>
              <a:cs typeface="Poppins" panose="00000500000000000000" pitchFamily="2" charset="-18"/>
            </a:endParaRPr>
          </a:p>
          <a:p>
            <a:pPr algn="just">
              <a:lnSpc>
                <a:spcPct val="150000"/>
              </a:lnSpc>
            </a:pPr>
            <a:r>
              <a:rPr lang="pl-PL" sz="2000">
                <a:latin typeface="Poppins" panose="00000500000000000000" pitchFamily="2" charset="-18"/>
                <a:cs typeface="Poppins" panose="00000500000000000000" pitchFamily="2" charset="-18"/>
              </a:rPr>
              <a:t>Pomiar rezystancji izolacji żył kabla należy wykonać miernikiem rezystancji izolacji o napięciu 2500 V. Wartość mierzonej rezystancji należy odczytać w stanie ustalonym miernika.</a:t>
            </a:r>
          </a:p>
        </p:txBody>
      </p:sp>
    </p:spTree>
    <p:extLst>
      <p:ext uri="{BB962C8B-B14F-4D97-AF65-F5344CB8AC3E}">
        <p14:creationId xmlns:p14="http://schemas.microsoft.com/office/powerpoint/2010/main" val="416012055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DFECDCE-AD5D-E5BF-4F93-602B1B715E3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0159672-E6BB-F7E5-99D7-37D75994E652}"/>
              </a:ext>
            </a:extLst>
          </p:cNvPr>
          <p:cNvSpPr txBox="1"/>
          <p:nvPr/>
        </p:nvSpPr>
        <p:spPr>
          <a:xfrm>
            <a:off x="2057059" y="449883"/>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18A40A89-FEA9-B50A-8CD2-269D58A99CCD}"/>
              </a:ext>
            </a:extLst>
          </p:cNvPr>
          <p:cNvSpPr txBox="1"/>
          <p:nvPr/>
        </p:nvSpPr>
        <p:spPr>
          <a:xfrm>
            <a:off x="1022728" y="1322666"/>
            <a:ext cx="15790459" cy="6512039"/>
          </a:xfrm>
          <a:prstGeom prst="rect">
            <a:avLst/>
          </a:prstGeom>
          <a:noFill/>
        </p:spPr>
        <p:txBody>
          <a:bodyPr wrap="square" rtlCol="0">
            <a:spAutoFit/>
          </a:bodyPr>
          <a:lstStyle/>
          <a:p>
            <a:pPr algn="just">
              <a:lnSpc>
                <a:spcPct val="150000"/>
              </a:lnSpc>
            </a:pPr>
            <a:r>
              <a:rPr lang="pl-PL" sz="2000" b="1">
                <a:latin typeface="Poppins" panose="00000500000000000000" pitchFamily="2" charset="-18"/>
                <a:cs typeface="Poppins" panose="00000500000000000000" pitchFamily="2" charset="-18"/>
              </a:rPr>
              <a:t>Próba napięciowa izolacji żył kabli</a:t>
            </a:r>
            <a:endParaRPr lang="pl-PL" sz="2000">
              <a:latin typeface="Poppins" panose="00000500000000000000" pitchFamily="2" charset="-18"/>
              <a:cs typeface="Poppins" panose="00000500000000000000" pitchFamily="2" charset="-18"/>
            </a:endParaRPr>
          </a:p>
          <a:p>
            <a:pPr algn="just">
              <a:lnSpc>
                <a:spcPct val="150000"/>
              </a:lnSpc>
            </a:pPr>
            <a:r>
              <a:rPr lang="pl-PL" sz="2000">
                <a:latin typeface="Poppins" panose="00000500000000000000" pitchFamily="2" charset="-18"/>
                <a:cs typeface="Poppins" panose="00000500000000000000" pitchFamily="2" charset="-18"/>
              </a:rPr>
              <a:t>Próbę napięciową izolacji kabla przeprowadza się poddając go działaniu napięcia probierczego w określonym czasie. Napięcie próby jest przyjętą krotnością wartości skutecznej napięcia fazowego </a:t>
            </a:r>
            <a:r>
              <a:rPr lang="pl-PL" sz="2000" i="1" err="1">
                <a:latin typeface="Poppins" panose="00000500000000000000" pitchFamily="2" charset="-18"/>
                <a:cs typeface="Poppins" panose="00000500000000000000" pitchFamily="2" charset="-18"/>
              </a:rPr>
              <a:t>U</a:t>
            </a:r>
            <a:r>
              <a:rPr lang="pl-PL" sz="2000" baseline="-25000" err="1">
                <a:latin typeface="Poppins" panose="00000500000000000000" pitchFamily="2" charset="-18"/>
                <a:cs typeface="Poppins" panose="00000500000000000000" pitchFamily="2" charset="-18"/>
              </a:rPr>
              <a:t>o</a:t>
            </a:r>
            <a:r>
              <a:rPr lang="pl-PL" sz="2000">
                <a:latin typeface="Poppins" panose="00000500000000000000" pitchFamily="2" charset="-18"/>
                <a:cs typeface="Poppins" panose="00000500000000000000" pitchFamily="2" charset="-18"/>
              </a:rPr>
              <a:t>.</a:t>
            </a:r>
          </a:p>
          <a:p>
            <a:pPr algn="just">
              <a:lnSpc>
                <a:spcPct val="150000"/>
              </a:lnSpc>
            </a:pP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Próbę napięciową izolacji żył kabla można wykonać:</a:t>
            </a:r>
          </a:p>
          <a:p>
            <a:pPr marL="45720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Napięciem przemiennym sinusoidalnym (AC) o stałej amplitudzie i stałej częstotliwości, zawartej między 20 </a:t>
            </a:r>
            <a:r>
              <a:rPr lang="pl-PL" sz="2000" err="1">
                <a:latin typeface="Poppins" panose="00000500000000000000" pitchFamily="2" charset="-18"/>
                <a:cs typeface="Poppins" panose="00000500000000000000" pitchFamily="2" charset="-18"/>
              </a:rPr>
              <a:t>Hz</a:t>
            </a:r>
            <a:r>
              <a:rPr lang="pl-PL" sz="2000">
                <a:latin typeface="Poppins" panose="00000500000000000000" pitchFamily="2" charset="-18"/>
                <a:cs typeface="Poppins" panose="00000500000000000000" pitchFamily="2" charset="-18"/>
              </a:rPr>
              <a:t> a 300 </a:t>
            </a:r>
            <a:r>
              <a:rPr lang="pl-PL" sz="2000" err="1">
                <a:latin typeface="Poppins" panose="00000500000000000000" pitchFamily="2" charset="-18"/>
                <a:cs typeface="Poppins" panose="00000500000000000000" pitchFamily="2" charset="-18"/>
              </a:rPr>
              <a:t>Hz</a:t>
            </a:r>
            <a:r>
              <a:rPr lang="pl-PL" sz="2000">
                <a:latin typeface="Poppins" panose="00000500000000000000" pitchFamily="2" charset="-18"/>
                <a:cs typeface="Poppins" panose="00000500000000000000" pitchFamily="2" charset="-18"/>
              </a:rPr>
              <a:t>. Nominalną częstotliwością w tych próbach jest częstotliwość 50 </a:t>
            </a:r>
            <a:r>
              <a:rPr lang="pl-PL" sz="2000" err="1">
                <a:latin typeface="Poppins" panose="00000500000000000000" pitchFamily="2" charset="-18"/>
                <a:cs typeface="Poppins" panose="00000500000000000000" pitchFamily="2" charset="-18"/>
              </a:rPr>
              <a:t>Hz</a:t>
            </a:r>
            <a:r>
              <a:rPr lang="pl-PL" sz="2000">
                <a:latin typeface="Poppins" panose="00000500000000000000" pitchFamily="2" charset="-18"/>
                <a:cs typeface="Poppins" panose="00000500000000000000" pitchFamily="2" charset="-18"/>
              </a:rPr>
              <a:t>, a napięciem próby – wartość skuteczna napięcia;</a:t>
            </a:r>
          </a:p>
          <a:p>
            <a:pPr marL="45720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Napięciem przemiennym </a:t>
            </a:r>
            <a:r>
              <a:rPr lang="pl-PL" sz="2000" err="1">
                <a:latin typeface="Poppins" panose="00000500000000000000" pitchFamily="2" charset="-18"/>
                <a:cs typeface="Poppins" panose="00000500000000000000" pitchFamily="2" charset="-18"/>
              </a:rPr>
              <a:t>cosinusoidalno</a:t>
            </a:r>
            <a:r>
              <a:rPr lang="pl-PL" sz="2000">
                <a:latin typeface="Poppins" panose="00000500000000000000" pitchFamily="2" charset="-18"/>
                <a:cs typeface="Poppins" panose="00000500000000000000" pitchFamily="2" charset="-18"/>
              </a:rPr>
              <a:t>-prostokątnym (VLF-CP) o stałej amplitudzie i o stałej częstotliwości zawartej między 0,01 a 1 </a:t>
            </a:r>
            <a:r>
              <a:rPr lang="pl-PL" sz="2000" err="1">
                <a:latin typeface="Poppins" panose="00000500000000000000" pitchFamily="2" charset="-18"/>
                <a:cs typeface="Poppins" panose="00000500000000000000" pitchFamily="2" charset="-18"/>
              </a:rPr>
              <a:t>Hz</a:t>
            </a:r>
            <a:r>
              <a:rPr lang="pl-PL" sz="2000">
                <a:latin typeface="Poppins" panose="00000500000000000000" pitchFamily="2" charset="-18"/>
                <a:cs typeface="Poppins" panose="00000500000000000000" pitchFamily="2" charset="-18"/>
              </a:rPr>
              <a:t>. Nominalną częstotliwością napięcia w tych próbach powinna być częstotliwość 0,1 </a:t>
            </a:r>
            <a:r>
              <a:rPr lang="pl-PL" sz="2000" err="1">
                <a:latin typeface="Poppins" panose="00000500000000000000" pitchFamily="2" charset="-18"/>
                <a:cs typeface="Poppins" panose="00000500000000000000" pitchFamily="2" charset="-18"/>
              </a:rPr>
              <a:t>Hz</a:t>
            </a:r>
            <a:r>
              <a:rPr lang="pl-PL" sz="2000">
                <a:latin typeface="Poppins" panose="00000500000000000000" pitchFamily="2" charset="-18"/>
                <a:cs typeface="Poppins" panose="00000500000000000000" pitchFamily="2" charset="-18"/>
              </a:rPr>
              <a:t>. Zmiana biegunowości napięcia powinna zachodzić według krzywej napięcia przemiennego o nominalnej częstotliwości sieciowej 50 </a:t>
            </a:r>
            <a:r>
              <a:rPr lang="pl-PL" sz="2000" err="1">
                <a:latin typeface="Poppins" panose="00000500000000000000" pitchFamily="2" charset="-18"/>
                <a:cs typeface="Poppins" panose="00000500000000000000" pitchFamily="2" charset="-18"/>
              </a:rPr>
              <a:t>Hz</a:t>
            </a:r>
            <a:r>
              <a:rPr lang="pl-PL" sz="2000">
                <a:latin typeface="Poppins" panose="00000500000000000000" pitchFamily="2" charset="-18"/>
                <a:cs typeface="Poppins" panose="00000500000000000000" pitchFamily="2" charset="-18"/>
              </a:rPr>
              <a:t> (w zakresie 45-65 </a:t>
            </a:r>
            <a:r>
              <a:rPr lang="pl-PL" sz="2000" err="1">
                <a:latin typeface="Poppins" panose="00000500000000000000" pitchFamily="2" charset="-18"/>
                <a:cs typeface="Poppins" panose="00000500000000000000" pitchFamily="2" charset="-18"/>
              </a:rPr>
              <a:t>Hz</a:t>
            </a:r>
            <a:r>
              <a:rPr lang="pl-PL" sz="2000">
                <a:latin typeface="Poppins" panose="00000500000000000000" pitchFamily="2" charset="-18"/>
                <a:cs typeface="Poppins" panose="00000500000000000000" pitchFamily="2" charset="-18"/>
              </a:rPr>
              <a:t>). Napięciem próby jest wartość maksymalna napięcia;</a:t>
            </a:r>
          </a:p>
          <a:p>
            <a:pPr marL="45720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Napięciem stałym lub wyprostowanym (DC) o stałej amplitudzie i polaryzacji. Zaleca się stosowanie napięcia stałego o biegunowości dodatniej. Napięciem próby jest wartość maksymalna napięcia. Wartość napięcia probierczego oraz czas jego przyłożenia podano w tablicy poniżej.</a:t>
            </a:r>
          </a:p>
        </p:txBody>
      </p:sp>
      <p:graphicFrame>
        <p:nvGraphicFramePr>
          <p:cNvPr id="4" name="Tabela 3">
            <a:extLst>
              <a:ext uri="{FF2B5EF4-FFF2-40B4-BE49-F238E27FC236}">
                <a16:creationId xmlns:a16="http://schemas.microsoft.com/office/drawing/2014/main" id="{29D125B7-3151-66FC-6044-A46AE63743DB}"/>
              </a:ext>
            </a:extLst>
          </p:cNvPr>
          <p:cNvGraphicFramePr>
            <a:graphicFrameLocks noGrp="1"/>
          </p:cNvGraphicFramePr>
          <p:nvPr>
            <p:extLst>
              <p:ext uri="{D42A27DB-BD31-4B8C-83A1-F6EECF244321}">
                <p14:modId xmlns:p14="http://schemas.microsoft.com/office/powerpoint/2010/main" val="2350819398"/>
              </p:ext>
            </p:extLst>
          </p:nvPr>
        </p:nvGraphicFramePr>
        <p:xfrm>
          <a:off x="2529386" y="8098090"/>
          <a:ext cx="12192000" cy="14833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068692037"/>
                    </a:ext>
                  </a:extLst>
                </a:gridCol>
                <a:gridCol w="3048000">
                  <a:extLst>
                    <a:ext uri="{9D8B030D-6E8A-4147-A177-3AD203B41FA5}">
                      <a16:colId xmlns:a16="http://schemas.microsoft.com/office/drawing/2014/main" val="1578704156"/>
                    </a:ext>
                  </a:extLst>
                </a:gridCol>
                <a:gridCol w="3048000">
                  <a:extLst>
                    <a:ext uri="{9D8B030D-6E8A-4147-A177-3AD203B41FA5}">
                      <a16:colId xmlns:a16="http://schemas.microsoft.com/office/drawing/2014/main" val="3800792647"/>
                    </a:ext>
                  </a:extLst>
                </a:gridCol>
                <a:gridCol w="3048000">
                  <a:extLst>
                    <a:ext uri="{9D8B030D-6E8A-4147-A177-3AD203B41FA5}">
                      <a16:colId xmlns:a16="http://schemas.microsoft.com/office/drawing/2014/main" val="3930570010"/>
                    </a:ext>
                  </a:extLst>
                </a:gridCol>
              </a:tblGrid>
              <a:tr h="370840">
                <a:tc>
                  <a:txBody>
                    <a:bodyPr/>
                    <a:lstStyle/>
                    <a:p>
                      <a:r>
                        <a:rPr lang="pl-PL"/>
                        <a:t>Napięcie znamionowe linii [kV]</a:t>
                      </a:r>
                    </a:p>
                  </a:txBody>
                  <a:tcPr/>
                </a:tc>
                <a:tc>
                  <a:txBody>
                    <a:bodyPr/>
                    <a:lstStyle/>
                    <a:p>
                      <a:pPr algn="ctr"/>
                      <a:r>
                        <a:rPr lang="pl-PL"/>
                        <a:t>Rodzaj napięcia probierczego</a:t>
                      </a:r>
                    </a:p>
                  </a:txBody>
                  <a:tcPr/>
                </a:tc>
                <a:tc>
                  <a:txBody>
                    <a:bodyPr/>
                    <a:lstStyle/>
                    <a:p>
                      <a:pPr algn="ctr"/>
                      <a:r>
                        <a:rPr lang="pl-PL"/>
                        <a:t>Wartość napięcia [kV]</a:t>
                      </a:r>
                    </a:p>
                  </a:txBody>
                  <a:tcPr/>
                </a:tc>
                <a:tc>
                  <a:txBody>
                    <a:bodyPr/>
                    <a:lstStyle/>
                    <a:p>
                      <a:r>
                        <a:rPr lang="pl-PL"/>
                        <a:t>Czas próby [min]</a:t>
                      </a:r>
                    </a:p>
                  </a:txBody>
                  <a:tcPr/>
                </a:tc>
                <a:extLst>
                  <a:ext uri="{0D108BD9-81ED-4DB2-BD59-A6C34878D82A}">
                    <a16:rowId xmlns:a16="http://schemas.microsoft.com/office/drawing/2014/main" val="2823510404"/>
                  </a:ext>
                </a:extLst>
              </a:tr>
              <a:tr h="370840">
                <a:tc rowSpan="3">
                  <a:txBody>
                    <a:bodyPr/>
                    <a:lstStyle/>
                    <a:p>
                      <a:pPr algn="ctr"/>
                      <a:r>
                        <a:rPr lang="pl-PL" sz="2000">
                          <a:latin typeface="Poppins" panose="00000500000000000000" pitchFamily="2" charset="-18"/>
                          <a:cs typeface="Poppins" panose="00000500000000000000" pitchFamily="2" charset="-18"/>
                        </a:rPr>
                        <a:t>1&lt;U</a:t>
                      </a:r>
                      <a:r>
                        <a:rPr lang="pl-PL" sz="2000" baseline="-25000">
                          <a:latin typeface="Poppins" panose="00000500000000000000" pitchFamily="2" charset="-18"/>
                          <a:cs typeface="Poppins" panose="00000500000000000000" pitchFamily="2" charset="-18"/>
                        </a:rPr>
                        <a:t>N</a:t>
                      </a:r>
                      <a:r>
                        <a:rPr lang="pl-PL" sz="2000">
                          <a:latin typeface="Poppins" panose="00000500000000000000" pitchFamily="2" charset="-18"/>
                          <a:cs typeface="Poppins" panose="00000500000000000000" pitchFamily="2" charset="-18"/>
                        </a:rPr>
                        <a:t>≤30 kV</a:t>
                      </a:r>
                    </a:p>
                  </a:txBody>
                  <a:tcPr anchor="ctr"/>
                </a:tc>
                <a:tc>
                  <a:txBody>
                    <a:bodyPr/>
                    <a:lstStyle/>
                    <a:p>
                      <a:pPr algn="ctr"/>
                      <a:r>
                        <a:rPr lang="pl-PL"/>
                        <a:t>AC</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pl-PL"/>
                        <a:t>2U</a:t>
                      </a:r>
                      <a:r>
                        <a:rPr lang="pl-PL" baseline="-25000"/>
                        <a:t>o</a:t>
                      </a:r>
                      <a:endParaRPr lang="pl-PL"/>
                    </a:p>
                  </a:txBody>
                  <a:tcPr/>
                </a:tc>
                <a:tc>
                  <a:txBody>
                    <a:bodyPr/>
                    <a:lstStyle/>
                    <a:p>
                      <a:pPr algn="ctr"/>
                      <a:r>
                        <a:rPr lang="pl-PL"/>
                        <a:t>15</a:t>
                      </a:r>
                    </a:p>
                  </a:txBody>
                  <a:tcPr/>
                </a:tc>
                <a:extLst>
                  <a:ext uri="{0D108BD9-81ED-4DB2-BD59-A6C34878D82A}">
                    <a16:rowId xmlns:a16="http://schemas.microsoft.com/office/drawing/2014/main" val="2855840515"/>
                  </a:ext>
                </a:extLst>
              </a:tr>
              <a:tr h="370840">
                <a:tc vMerge="1">
                  <a:txBody>
                    <a:bodyPr/>
                    <a:lstStyle/>
                    <a:p>
                      <a:endParaRPr lang="pl-PL"/>
                    </a:p>
                  </a:txBody>
                  <a:tcPr/>
                </a:tc>
                <a:tc>
                  <a:txBody>
                    <a:bodyPr/>
                    <a:lstStyle/>
                    <a:p>
                      <a:pPr algn="ctr"/>
                      <a:r>
                        <a:rPr lang="pl-PL"/>
                        <a:t>VLF-CP 0,1 </a:t>
                      </a:r>
                      <a:r>
                        <a:rPr lang="pl-PL" err="1"/>
                        <a:t>Hz</a:t>
                      </a:r>
                      <a:endParaRPr lang="pl-PL"/>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pl-PL"/>
                        <a:t>3U</a:t>
                      </a:r>
                      <a:r>
                        <a:rPr lang="pl-PL" baseline="-25000"/>
                        <a:t>o</a:t>
                      </a:r>
                      <a:endParaRPr lang="pl-PL"/>
                    </a:p>
                  </a:txBody>
                  <a:tcPr/>
                </a:tc>
                <a:tc>
                  <a:txBody>
                    <a:bodyPr/>
                    <a:lstStyle/>
                    <a:p>
                      <a:pPr algn="ctr"/>
                      <a:r>
                        <a:rPr lang="pl-PL"/>
                        <a:t>15</a:t>
                      </a:r>
                    </a:p>
                  </a:txBody>
                  <a:tcPr/>
                </a:tc>
                <a:extLst>
                  <a:ext uri="{0D108BD9-81ED-4DB2-BD59-A6C34878D82A}">
                    <a16:rowId xmlns:a16="http://schemas.microsoft.com/office/drawing/2014/main" val="2144919125"/>
                  </a:ext>
                </a:extLst>
              </a:tr>
              <a:tr h="370840">
                <a:tc vMerge="1">
                  <a:txBody>
                    <a:bodyPr/>
                    <a:lstStyle/>
                    <a:p>
                      <a:endParaRPr lang="pl-PL"/>
                    </a:p>
                  </a:txBody>
                  <a:tcPr/>
                </a:tc>
                <a:tc>
                  <a:txBody>
                    <a:bodyPr/>
                    <a:lstStyle/>
                    <a:p>
                      <a:pPr algn="ctr"/>
                      <a:r>
                        <a:rPr lang="pl-PL"/>
                        <a:t>DC</a:t>
                      </a:r>
                    </a:p>
                  </a:txBody>
                  <a:tcPr/>
                </a:tc>
                <a:tc>
                  <a:txBody>
                    <a:bodyPr/>
                    <a:lstStyle/>
                    <a:p>
                      <a:pPr algn="ctr"/>
                      <a:r>
                        <a:rPr lang="pl-PL"/>
                        <a:t>3U</a:t>
                      </a:r>
                      <a:r>
                        <a:rPr lang="pl-PL" baseline="-25000"/>
                        <a:t>o</a:t>
                      </a:r>
                      <a:endParaRPr lang="pl-PL"/>
                    </a:p>
                  </a:txBody>
                  <a:tcPr/>
                </a:tc>
                <a:tc>
                  <a:txBody>
                    <a:bodyPr/>
                    <a:lstStyle/>
                    <a:p>
                      <a:pPr algn="ctr"/>
                      <a:r>
                        <a:rPr lang="pl-PL"/>
                        <a:t>15</a:t>
                      </a:r>
                    </a:p>
                  </a:txBody>
                  <a:tcPr/>
                </a:tc>
                <a:extLst>
                  <a:ext uri="{0D108BD9-81ED-4DB2-BD59-A6C34878D82A}">
                    <a16:rowId xmlns:a16="http://schemas.microsoft.com/office/drawing/2014/main" val="1278394036"/>
                  </a:ext>
                </a:extLst>
              </a:tr>
            </a:tbl>
          </a:graphicData>
        </a:graphic>
      </p:graphicFrame>
    </p:spTree>
    <p:extLst>
      <p:ext uri="{BB962C8B-B14F-4D97-AF65-F5344CB8AC3E}">
        <p14:creationId xmlns:p14="http://schemas.microsoft.com/office/powerpoint/2010/main" val="333148549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619DFB5-6AE7-D786-B8DC-3661F715FA4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5C8A125-7948-3404-CC13-BFA9E1DB84D0}"/>
              </a:ext>
            </a:extLst>
          </p:cNvPr>
          <p:cNvSpPr txBox="1"/>
          <p:nvPr/>
        </p:nvSpPr>
        <p:spPr>
          <a:xfrm>
            <a:off x="2084356" y="308249"/>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5FB26063-E83B-96BE-8FB6-614E8928F6BD}"/>
              </a:ext>
            </a:extLst>
          </p:cNvPr>
          <p:cNvSpPr txBox="1"/>
          <p:nvPr/>
        </p:nvSpPr>
        <p:spPr>
          <a:xfrm>
            <a:off x="1091820" y="942397"/>
            <a:ext cx="4926842" cy="510396"/>
          </a:xfrm>
          <a:prstGeom prst="rect">
            <a:avLst/>
          </a:prstGeom>
          <a:noFill/>
        </p:spPr>
        <p:txBody>
          <a:bodyPr wrap="square" rtlCol="0">
            <a:spAutoFit/>
          </a:bodyPr>
          <a:lstStyle/>
          <a:p>
            <a:pPr algn="just">
              <a:lnSpc>
                <a:spcPct val="150000"/>
              </a:lnSpc>
            </a:pPr>
            <a:r>
              <a:rPr lang="pl-PL" sz="2000" b="1">
                <a:latin typeface="Poppins" panose="00000500000000000000" pitchFamily="2" charset="-18"/>
                <a:cs typeface="Poppins" panose="00000500000000000000" pitchFamily="2" charset="-18"/>
              </a:rPr>
              <a:t>Wykonanie próby napięciowej</a:t>
            </a:r>
            <a:endParaRPr lang="pl-PL" sz="2000">
              <a:latin typeface="Poppins" panose="00000500000000000000" pitchFamily="2" charset="-18"/>
              <a:cs typeface="Poppins" panose="00000500000000000000" pitchFamily="2" charset="-18"/>
            </a:endParaRPr>
          </a:p>
        </p:txBody>
      </p:sp>
      <p:sp>
        <p:nvSpPr>
          <p:cNvPr id="6" name="pole tekstowe 5">
            <a:extLst>
              <a:ext uri="{FF2B5EF4-FFF2-40B4-BE49-F238E27FC236}">
                <a16:creationId xmlns:a16="http://schemas.microsoft.com/office/drawing/2014/main" id="{C5AB0F9C-689B-95A0-D19E-779B92F987F2}"/>
              </a:ext>
            </a:extLst>
          </p:cNvPr>
          <p:cNvSpPr txBox="1"/>
          <p:nvPr/>
        </p:nvSpPr>
        <p:spPr>
          <a:xfrm>
            <a:off x="1091820" y="1660394"/>
            <a:ext cx="15435618" cy="7532062"/>
          </a:xfrm>
          <a:prstGeom prst="rect">
            <a:avLst/>
          </a:prstGeom>
          <a:noFill/>
        </p:spPr>
        <p:txBody>
          <a:bodyPr wrap="square">
            <a:spAutoFit/>
          </a:bodyPr>
          <a:lstStyle/>
          <a:p>
            <a:pPr marL="342900" indent="-342900" algn="just">
              <a:lnSpc>
                <a:spcPct val="150000"/>
              </a:lnSpc>
              <a:buFont typeface="+mj-lt"/>
              <a:buAutoNum type="arabicPeriod"/>
            </a:pPr>
            <a:r>
              <a:rPr lang="pl-PL" sz="1800" b="0" i="0">
                <a:solidFill>
                  <a:srgbClr val="212529"/>
                </a:solidFill>
                <a:effectLst/>
                <a:latin typeface="Poppins" panose="00000500000000000000" pitchFamily="2" charset="-18"/>
                <a:cs typeface="Poppins" panose="00000500000000000000" pitchFamily="2" charset="-18"/>
              </a:rPr>
              <a:t>Izolacja każdego kabla (każdej żyły) powinna wytrzymać działanie napięcia probierczego przez cały czas próby bez przeskoków i przebicia;</a:t>
            </a:r>
          </a:p>
          <a:p>
            <a:pPr marL="342900" indent="-342900" algn="just">
              <a:lnSpc>
                <a:spcPct val="150000"/>
              </a:lnSpc>
              <a:buFont typeface="+mj-lt"/>
              <a:buAutoNum type="arabicPeriod"/>
            </a:pPr>
            <a:r>
              <a:rPr lang="pl-PL" sz="1800" b="0" i="0">
                <a:solidFill>
                  <a:srgbClr val="212529"/>
                </a:solidFill>
                <a:effectLst/>
                <a:latin typeface="Poppins" panose="00000500000000000000" pitchFamily="2" charset="-18"/>
                <a:cs typeface="Poppins" panose="00000500000000000000" pitchFamily="2" charset="-18"/>
              </a:rPr>
              <a:t>Próbę napięciową izolacji kabla (izolacji żył) należy wykonać na wszystkich kablach linii kablowej;</a:t>
            </a:r>
          </a:p>
          <a:p>
            <a:pPr marL="342900" indent="-342900" algn="just">
              <a:lnSpc>
                <a:spcPct val="150000"/>
              </a:lnSpc>
              <a:buFont typeface="+mj-lt"/>
              <a:buAutoNum type="arabicPeriod"/>
            </a:pPr>
            <a:r>
              <a:rPr lang="pl-PL" sz="1800" b="0" i="0">
                <a:solidFill>
                  <a:srgbClr val="212529"/>
                </a:solidFill>
                <a:effectLst/>
                <a:latin typeface="Poppins" panose="00000500000000000000" pitchFamily="2" charset="-18"/>
                <a:cs typeface="Poppins" panose="00000500000000000000" pitchFamily="2" charset="-18"/>
              </a:rPr>
              <a:t>Podczas próby napięciowej żyły robocze pozostałych kabli oraz żyły powrotne i pancerze oraz inne metalowe elementy budowy kabla powinny być zwarte i uziemione;</a:t>
            </a:r>
          </a:p>
          <a:p>
            <a:pPr marL="342900" indent="-342900" algn="just">
              <a:lnSpc>
                <a:spcPct val="150000"/>
              </a:lnSpc>
              <a:buFont typeface="+mj-lt"/>
              <a:buAutoNum type="arabicPeriod"/>
            </a:pPr>
            <a:r>
              <a:rPr lang="pl-PL" sz="1800" b="0" i="0">
                <a:solidFill>
                  <a:srgbClr val="212529"/>
                </a:solidFill>
                <a:effectLst/>
                <a:latin typeface="Poppins" panose="00000500000000000000" pitchFamily="2" charset="-18"/>
                <a:cs typeface="Poppins" panose="00000500000000000000" pitchFamily="2" charset="-18"/>
              </a:rPr>
              <a:t>Podczas próby napięciowej należy unikać przeskoków do uziemionych przedmiotów znajdujących się w otoczeniu głowic kablowych (w szczególności podczas wykonywania prób napięciem stałym);</a:t>
            </a:r>
          </a:p>
          <a:p>
            <a:pPr marL="342900" indent="-342900" algn="just">
              <a:lnSpc>
                <a:spcPct val="150000"/>
              </a:lnSpc>
              <a:buFont typeface="+mj-lt"/>
              <a:buAutoNum type="arabicPeriod"/>
            </a:pPr>
            <a:r>
              <a:rPr lang="pl-PL" sz="1800" b="0" i="0">
                <a:solidFill>
                  <a:srgbClr val="212529"/>
                </a:solidFill>
                <a:effectLst/>
                <a:latin typeface="Poppins" panose="00000500000000000000" pitchFamily="2" charset="-18"/>
                <a:cs typeface="Poppins" panose="00000500000000000000" pitchFamily="2" charset="-18"/>
              </a:rPr>
              <a:t>W linii kablowej o napięciu znamionowym 1kV &lt; </a:t>
            </a:r>
            <a:r>
              <a:rPr lang="pl-PL" sz="1800" b="0" i="1">
                <a:solidFill>
                  <a:srgbClr val="212529"/>
                </a:solidFill>
                <a:effectLst/>
                <a:latin typeface="Poppins" panose="00000500000000000000" pitchFamily="2" charset="-18"/>
                <a:cs typeface="Poppins" panose="00000500000000000000" pitchFamily="2" charset="-18"/>
              </a:rPr>
              <a:t>U</a:t>
            </a:r>
            <a:r>
              <a:rPr lang="pl-PL" sz="1800" b="0" i="0" baseline="-25000">
                <a:solidFill>
                  <a:srgbClr val="212529"/>
                </a:solidFill>
                <a:effectLst/>
                <a:latin typeface="Poppins" panose="00000500000000000000" pitchFamily="2" charset="-18"/>
                <a:cs typeface="Poppins" panose="00000500000000000000" pitchFamily="2" charset="-18"/>
              </a:rPr>
              <a:t>N</a:t>
            </a:r>
            <a:r>
              <a:rPr lang="pl-PL" sz="1800" b="0" i="0">
                <a:solidFill>
                  <a:srgbClr val="212529"/>
                </a:solidFill>
                <a:effectLst/>
                <a:latin typeface="Poppins" panose="00000500000000000000" pitchFamily="2" charset="-18"/>
                <a:cs typeface="Poppins" panose="00000500000000000000" pitchFamily="2" charset="-18"/>
              </a:rPr>
              <a:t> ≤ 30 kV podczas wykonywania próby napięciem stałym lub wyprostowanym należy mierzyć prąd upływu każdej żyły. Wartość prądu upływu poszczególnych żył nie powinna przekroczyć 300 </a:t>
            </a:r>
            <a:r>
              <a:rPr lang="pl-PL" sz="1800" b="0" i="0" err="1">
                <a:solidFill>
                  <a:srgbClr val="212529"/>
                </a:solidFill>
                <a:effectLst/>
                <a:latin typeface="Poppins" panose="00000500000000000000" pitchFamily="2" charset="-18"/>
                <a:cs typeface="Poppins" panose="00000500000000000000" pitchFamily="2" charset="-18"/>
              </a:rPr>
              <a:t>μA</a:t>
            </a:r>
            <a:r>
              <a:rPr lang="pl-PL" sz="1800" b="0" i="0">
                <a:solidFill>
                  <a:srgbClr val="212529"/>
                </a:solidFill>
                <a:effectLst/>
                <a:latin typeface="Poppins" panose="00000500000000000000" pitchFamily="2" charset="-18"/>
                <a:cs typeface="Poppins" panose="00000500000000000000" pitchFamily="2" charset="-18"/>
              </a:rPr>
              <a:t>/km i nie powinna wzrastać w czasie ostatnich 5 minut próby. W liniach kablowych o długości nieprzekraczającej 300 m wartość prądu upływu nie powinna być większa niż 100 </a:t>
            </a:r>
            <a:r>
              <a:rPr lang="pl-PL" sz="1800" b="0" i="0" err="1">
                <a:solidFill>
                  <a:srgbClr val="212529"/>
                </a:solidFill>
                <a:effectLst/>
                <a:latin typeface="Poppins" panose="00000500000000000000" pitchFamily="2" charset="-18"/>
                <a:cs typeface="Poppins" panose="00000500000000000000" pitchFamily="2" charset="-18"/>
              </a:rPr>
              <a:t>μA</a:t>
            </a:r>
            <a:r>
              <a:rPr lang="pl-PL" sz="1800" b="0" i="0">
                <a:solidFill>
                  <a:srgbClr val="212529"/>
                </a:solidFill>
                <a:effectLst/>
                <a:latin typeface="Poppins" panose="00000500000000000000" pitchFamily="2" charset="-18"/>
                <a:cs typeface="Poppins" panose="00000500000000000000" pitchFamily="2" charset="-18"/>
              </a:rPr>
              <a:t>. Dla kabli o napięciu znamionowym 110 kV nie normalizuje się prądu upływu ale zaleca się jego pomiar. Prądy upływu w poszczególnych fazach powinny być porównywalne;</a:t>
            </a:r>
          </a:p>
          <a:p>
            <a:pPr marL="342900" indent="-342900" algn="just">
              <a:lnSpc>
                <a:spcPct val="150000"/>
              </a:lnSpc>
              <a:buFont typeface="+mj-lt"/>
              <a:buAutoNum type="arabicPeriod"/>
            </a:pPr>
            <a:r>
              <a:rPr lang="pl-PL" sz="1800" b="0" i="0">
                <a:solidFill>
                  <a:srgbClr val="212529"/>
                </a:solidFill>
                <a:effectLst/>
                <a:latin typeface="Poppins" panose="00000500000000000000" pitchFamily="2" charset="-18"/>
                <a:cs typeface="Poppins" panose="00000500000000000000" pitchFamily="2" charset="-18"/>
              </a:rPr>
              <a:t>Kable po próbie napięciowej powinny być rozładowane i uziemione. Rozładowanie kabla po próbie napięciem stałym (DC) powinno być wykonane wolno przez uziemienie żyły roboczej z włączonym szeregowo rezystorem (50-150 kW). Rozładowywanie kabla powinno odbywać się przez co najmniej 0,5 </a:t>
            </a:r>
            <a:r>
              <a:rPr lang="pl-PL" sz="1800" b="0" i="0" err="1">
                <a:solidFill>
                  <a:srgbClr val="212529"/>
                </a:solidFill>
                <a:effectLst/>
                <a:latin typeface="Poppins" panose="00000500000000000000" pitchFamily="2" charset="-18"/>
                <a:cs typeface="Poppins" panose="00000500000000000000" pitchFamily="2" charset="-18"/>
              </a:rPr>
              <a:t>godz</a:t>
            </a:r>
            <a:r>
              <a:rPr lang="pl-PL" sz="1800" b="0" i="0">
                <a:solidFill>
                  <a:srgbClr val="212529"/>
                </a:solidFill>
                <a:effectLst/>
                <a:latin typeface="Poppins" panose="00000500000000000000" pitchFamily="2" charset="-18"/>
                <a:cs typeface="Poppins" panose="00000500000000000000" pitchFamily="2" charset="-18"/>
              </a:rPr>
              <a:t>/km, ale nie krócej niż 0,5 godziny;</a:t>
            </a:r>
          </a:p>
          <a:p>
            <a:pPr marL="342900" indent="-342900" algn="just">
              <a:lnSpc>
                <a:spcPct val="150000"/>
              </a:lnSpc>
              <a:buFont typeface="+mj-lt"/>
              <a:buAutoNum type="arabicPeriod"/>
            </a:pPr>
            <a:r>
              <a:rPr lang="pl-PL" sz="1800" b="0" i="0">
                <a:solidFill>
                  <a:srgbClr val="212529"/>
                </a:solidFill>
                <a:effectLst/>
                <a:latin typeface="Poppins" panose="00000500000000000000" pitchFamily="2" charset="-18"/>
                <a:cs typeface="Poppins" panose="00000500000000000000" pitchFamily="2" charset="-18"/>
              </a:rPr>
              <a:t>Po wykonaniu próby napięciowej i rozładowaniu badanego kabla wszystkie żyły kabli oraz żyły powrotne i pancerze oraz inne metalowe elementy budowy kabla powinny być zwarte i uziemione do czasu tuż przed włączeniem do sieci, ale nie krócej niż 3 godziny. Zaleca się włączanie linii kablowej do sieci po upływie 24 godz. od czasu uziemienia linii po badaniach.</a:t>
            </a:r>
            <a:endParaRPr lang="pl-PL" sz="1800">
              <a:latin typeface="Poppins" panose="00000500000000000000" pitchFamily="2" charset="-18"/>
              <a:cs typeface="Poppins" panose="00000500000000000000" pitchFamily="2" charset="-18"/>
            </a:endParaRPr>
          </a:p>
        </p:txBody>
      </p:sp>
    </p:spTree>
    <p:extLst>
      <p:ext uri="{BB962C8B-B14F-4D97-AF65-F5344CB8AC3E}">
        <p14:creationId xmlns:p14="http://schemas.microsoft.com/office/powerpoint/2010/main" val="149891282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B1391D1-7300-888A-0102-2DBB7B58671C}"/>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4A5C3511-045E-D8B9-01BA-6D0F201F4D9E}"/>
              </a:ext>
            </a:extLst>
          </p:cNvPr>
          <p:cNvSpPr txBox="1"/>
          <p:nvPr/>
        </p:nvSpPr>
        <p:spPr>
          <a:xfrm>
            <a:off x="2084356" y="308249"/>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BD0A6D1F-1B87-29FF-52C7-27CF4A4DC91E}"/>
              </a:ext>
            </a:extLst>
          </p:cNvPr>
          <p:cNvSpPr txBox="1"/>
          <p:nvPr/>
        </p:nvSpPr>
        <p:spPr>
          <a:xfrm>
            <a:off x="1023581" y="1556546"/>
            <a:ext cx="14248264" cy="510396"/>
          </a:xfrm>
          <a:prstGeom prst="rect">
            <a:avLst/>
          </a:prstGeom>
          <a:noFill/>
        </p:spPr>
        <p:txBody>
          <a:bodyPr wrap="square" rtlCol="0">
            <a:spAutoFit/>
          </a:bodyPr>
          <a:lstStyle/>
          <a:p>
            <a:pPr algn="just">
              <a:lnSpc>
                <a:spcPct val="150000"/>
              </a:lnSpc>
            </a:pPr>
            <a:r>
              <a:rPr lang="pl-PL" sz="2000" b="1">
                <a:latin typeface="Poppins" panose="00000500000000000000" pitchFamily="2" charset="-18"/>
                <a:cs typeface="Poppins" panose="00000500000000000000" pitchFamily="2" charset="-18"/>
              </a:rPr>
              <a:t>Sprawdzenie odporności powłoki izolacyjnej kabli na działanie napięcia</a:t>
            </a:r>
            <a:endParaRPr lang="pl-PL" sz="2000">
              <a:latin typeface="Poppins" panose="00000500000000000000" pitchFamily="2" charset="-18"/>
              <a:cs typeface="Poppins" panose="00000500000000000000" pitchFamily="2" charset="-18"/>
            </a:endParaRPr>
          </a:p>
        </p:txBody>
      </p:sp>
      <p:sp>
        <p:nvSpPr>
          <p:cNvPr id="3" name="pole tekstowe 2">
            <a:extLst>
              <a:ext uri="{FF2B5EF4-FFF2-40B4-BE49-F238E27FC236}">
                <a16:creationId xmlns:a16="http://schemas.microsoft.com/office/drawing/2014/main" id="{2D1B90A4-4B93-EC9F-B07E-E61831E9B35B}"/>
              </a:ext>
            </a:extLst>
          </p:cNvPr>
          <p:cNvSpPr txBox="1"/>
          <p:nvPr/>
        </p:nvSpPr>
        <p:spPr>
          <a:xfrm>
            <a:off x="1023581" y="2366061"/>
            <a:ext cx="16063416" cy="3280385"/>
          </a:xfrm>
          <a:prstGeom prst="rect">
            <a:avLst/>
          </a:prstGeom>
          <a:noFill/>
        </p:spPr>
        <p:txBody>
          <a:bodyPr wrap="square">
            <a:spAutoFit/>
          </a:bodyPr>
          <a:lstStyle/>
          <a:p>
            <a:pPr algn="just">
              <a:lnSpc>
                <a:spcPct val="150000"/>
              </a:lnSpc>
              <a:buNone/>
            </a:pPr>
            <a:r>
              <a:rPr lang="pl-PL" sz="2000" b="0" i="0">
                <a:solidFill>
                  <a:srgbClr val="212529"/>
                </a:solidFill>
                <a:effectLst/>
                <a:latin typeface="Poppins" panose="00000500000000000000" pitchFamily="2" charset="-18"/>
                <a:cs typeface="Poppins" panose="00000500000000000000" pitchFamily="2" charset="-18"/>
              </a:rPr>
              <a:t>Sprawdzenie odporności powłoki izolacyjnej kabli na działanie napięcia na kablach opancerzonych lub kablach z żyłą powrotną i </a:t>
            </a:r>
            <a:r>
              <a:rPr lang="pl-PL" sz="2000">
                <a:solidFill>
                  <a:srgbClr val="212529"/>
                </a:solidFill>
                <a:latin typeface="Poppins" panose="00000500000000000000" pitchFamily="2" charset="-18"/>
                <a:cs typeface="Poppins" panose="00000500000000000000" pitchFamily="2" charset="-18"/>
              </a:rPr>
              <a:t>powłoką </a:t>
            </a:r>
            <a:r>
              <a:rPr lang="pl-PL" sz="2000" b="0" i="0">
                <a:solidFill>
                  <a:srgbClr val="212529"/>
                </a:solidFill>
                <a:effectLst/>
                <a:latin typeface="Poppins" panose="00000500000000000000" pitchFamily="2" charset="-18"/>
                <a:cs typeface="Poppins" panose="00000500000000000000" pitchFamily="2" charset="-18"/>
              </a:rPr>
              <a:t>wytłoczoną z tworzywa sztucznego polega na wykonaniu próby napięciowej powłoki napięciem stałym lub wyprostowanym o polaryzacji dodatniej i o wartości:</a:t>
            </a:r>
          </a:p>
          <a:p>
            <a:pPr>
              <a:lnSpc>
                <a:spcPct val="150000"/>
              </a:lnSpc>
              <a:buNone/>
            </a:pPr>
            <a:r>
              <a:rPr lang="pl-PL" sz="2000" b="0" i="0">
                <a:solidFill>
                  <a:srgbClr val="212529"/>
                </a:solidFill>
                <a:effectLst/>
                <a:latin typeface="Poppins" panose="00000500000000000000" pitchFamily="2" charset="-18"/>
                <a:cs typeface="Poppins" panose="00000500000000000000" pitchFamily="2" charset="-18"/>
              </a:rPr>
              <a:t>– 5 kV dla kabli o napięciu znamionowym 1kV &lt; </a:t>
            </a:r>
            <a:r>
              <a:rPr lang="pl-PL" sz="2000" b="0" i="1">
                <a:solidFill>
                  <a:srgbClr val="212529"/>
                </a:solidFill>
                <a:effectLst/>
                <a:latin typeface="Poppins" panose="00000500000000000000" pitchFamily="2" charset="-18"/>
                <a:cs typeface="Poppins" panose="00000500000000000000" pitchFamily="2" charset="-18"/>
              </a:rPr>
              <a:t>U</a:t>
            </a:r>
            <a:r>
              <a:rPr lang="pl-PL" sz="2000" b="0" i="0" baseline="-25000">
                <a:solidFill>
                  <a:srgbClr val="212529"/>
                </a:solidFill>
                <a:effectLst/>
                <a:latin typeface="Poppins" panose="00000500000000000000" pitchFamily="2" charset="-18"/>
                <a:cs typeface="Poppins" panose="00000500000000000000" pitchFamily="2" charset="-18"/>
              </a:rPr>
              <a:t>N</a:t>
            </a:r>
            <a:r>
              <a:rPr lang="pl-PL" sz="2000" b="0" i="0">
                <a:solidFill>
                  <a:srgbClr val="212529"/>
                </a:solidFill>
                <a:effectLst/>
                <a:latin typeface="Poppins" panose="00000500000000000000" pitchFamily="2" charset="-18"/>
                <a:cs typeface="Poppins" panose="00000500000000000000" pitchFamily="2" charset="-18"/>
              </a:rPr>
              <a:t> ≤ 30 kV,</a:t>
            </a:r>
            <a:br>
              <a:rPr lang="pl-PL" sz="2000" b="0" i="0">
                <a:solidFill>
                  <a:srgbClr val="212529"/>
                </a:solidFill>
                <a:effectLst/>
                <a:latin typeface="Poppins" panose="00000500000000000000" pitchFamily="2" charset="-18"/>
                <a:cs typeface="Poppins" panose="00000500000000000000" pitchFamily="2" charset="-18"/>
              </a:rPr>
            </a:br>
            <a:r>
              <a:rPr lang="pl-PL" sz="2000" b="0" i="0">
                <a:solidFill>
                  <a:srgbClr val="212529"/>
                </a:solidFill>
                <a:effectLst/>
                <a:latin typeface="Poppins" panose="00000500000000000000" pitchFamily="2" charset="-18"/>
                <a:cs typeface="Poppins" panose="00000500000000000000" pitchFamily="2" charset="-18"/>
              </a:rPr>
              <a:t>– 10 kV dla kabli o napięciu znamionowym wyższym niż 30 kV.</a:t>
            </a:r>
          </a:p>
          <a:p>
            <a:pPr algn="just">
              <a:lnSpc>
                <a:spcPct val="150000"/>
              </a:lnSpc>
              <a:buNone/>
            </a:pPr>
            <a:r>
              <a:rPr lang="pl-PL" sz="2000" b="0" i="0">
                <a:solidFill>
                  <a:srgbClr val="212529"/>
                </a:solidFill>
                <a:effectLst/>
                <a:latin typeface="Poppins" panose="00000500000000000000" pitchFamily="2" charset="-18"/>
                <a:cs typeface="Poppins" panose="00000500000000000000" pitchFamily="2" charset="-18"/>
              </a:rPr>
              <a:t>Powłoka powinna wytrzymywać napięcie stałe lub wyprostowane o wymaganej wartości w czasie 5 minut bez przebicia lub przeskoku.</a:t>
            </a:r>
          </a:p>
        </p:txBody>
      </p:sp>
    </p:spTree>
    <p:extLst>
      <p:ext uri="{BB962C8B-B14F-4D97-AF65-F5344CB8AC3E}">
        <p14:creationId xmlns:p14="http://schemas.microsoft.com/office/powerpoint/2010/main" val="253426322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3165A5E-EF95-D8E5-2823-C0ED1851122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D881BD9-B202-F09C-311A-8D74E0B3BB63}"/>
              </a:ext>
            </a:extLst>
          </p:cNvPr>
          <p:cNvSpPr txBox="1"/>
          <p:nvPr/>
        </p:nvSpPr>
        <p:spPr>
          <a:xfrm>
            <a:off x="2084356" y="308249"/>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C2CCBF6F-EE37-289B-3643-EE82E413B53D}"/>
              </a:ext>
            </a:extLst>
          </p:cNvPr>
          <p:cNvSpPr txBox="1"/>
          <p:nvPr/>
        </p:nvSpPr>
        <p:spPr>
          <a:xfrm>
            <a:off x="1023581" y="1556546"/>
            <a:ext cx="4926842" cy="510396"/>
          </a:xfrm>
          <a:prstGeom prst="rect">
            <a:avLst/>
          </a:prstGeom>
          <a:noFill/>
        </p:spPr>
        <p:txBody>
          <a:bodyPr wrap="square" rtlCol="0">
            <a:spAutoFit/>
          </a:bodyPr>
          <a:lstStyle/>
          <a:p>
            <a:pPr algn="just">
              <a:lnSpc>
                <a:spcPct val="150000"/>
              </a:lnSpc>
            </a:pPr>
            <a:r>
              <a:rPr lang="pl-PL" sz="2000" b="1">
                <a:latin typeface="Poppins" panose="00000500000000000000" pitchFamily="2" charset="-18"/>
                <a:cs typeface="Poppins" panose="00000500000000000000" pitchFamily="2" charset="-18"/>
              </a:rPr>
              <a:t>Badania diagnostyczne kabli</a:t>
            </a:r>
            <a:endParaRPr lang="pl-PL" sz="2000">
              <a:latin typeface="Poppins" panose="00000500000000000000" pitchFamily="2" charset="-18"/>
              <a:cs typeface="Poppins" panose="00000500000000000000" pitchFamily="2" charset="-18"/>
            </a:endParaRPr>
          </a:p>
        </p:txBody>
      </p:sp>
      <p:sp>
        <p:nvSpPr>
          <p:cNvPr id="3" name="pole tekstowe 2">
            <a:extLst>
              <a:ext uri="{FF2B5EF4-FFF2-40B4-BE49-F238E27FC236}">
                <a16:creationId xmlns:a16="http://schemas.microsoft.com/office/drawing/2014/main" id="{A8A8EBE8-FDF6-DC18-1860-EE549D004FB3}"/>
              </a:ext>
            </a:extLst>
          </p:cNvPr>
          <p:cNvSpPr txBox="1"/>
          <p:nvPr/>
        </p:nvSpPr>
        <p:spPr>
          <a:xfrm>
            <a:off x="1023581" y="2366061"/>
            <a:ext cx="16063416" cy="6050374"/>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Badania diagnostycznych kabli elektroenergetycznych SN i WN obejmują również:</a:t>
            </a:r>
          </a:p>
          <a:p>
            <a:pPr marL="45720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Pomiar współczynnika strat dielektrycznych </a:t>
            </a:r>
            <a:r>
              <a:rPr lang="pl-PL" sz="2000" err="1">
                <a:latin typeface="Poppins" panose="00000500000000000000" pitchFamily="2" charset="-18"/>
                <a:cs typeface="Poppins" panose="00000500000000000000" pitchFamily="2" charset="-18"/>
              </a:rPr>
              <a:t>tg</a:t>
            </a:r>
            <a:r>
              <a:rPr lang="pl-PL" sz="2000" i="1" err="1">
                <a:latin typeface="Poppins" panose="00000500000000000000" pitchFamily="2" charset="-18"/>
                <a:cs typeface="Poppins" panose="00000500000000000000" pitchFamily="2" charset="-18"/>
              </a:rPr>
              <a:t>δ</a:t>
            </a:r>
            <a:r>
              <a:rPr lang="pl-PL" sz="2000">
                <a:latin typeface="Poppins" panose="00000500000000000000" pitchFamily="2" charset="-18"/>
                <a:cs typeface="Poppins" panose="00000500000000000000" pitchFamily="2" charset="-18"/>
              </a:rPr>
              <a:t> linii kablowej, który należy wykonać po ułożeniu wszystkich odcinków kabla i zakończeni montażu osprzętu (muf i głowic). Wynik </a:t>
            </a:r>
            <a:r>
              <a:rPr lang="pl-PL" sz="2000" err="1">
                <a:latin typeface="Poppins" panose="00000500000000000000" pitchFamily="2" charset="-18"/>
                <a:cs typeface="Poppins" panose="00000500000000000000" pitchFamily="2" charset="-18"/>
              </a:rPr>
              <a:t>tg</a:t>
            </a:r>
            <a:r>
              <a:rPr lang="pl-PL" sz="2000" i="1" err="1">
                <a:latin typeface="Poppins" panose="00000500000000000000" pitchFamily="2" charset="-18"/>
                <a:cs typeface="Poppins" panose="00000500000000000000" pitchFamily="2" charset="-18"/>
              </a:rPr>
              <a:t>δ</a:t>
            </a:r>
            <a:r>
              <a:rPr lang="pl-PL" sz="2000">
                <a:latin typeface="Poppins" panose="00000500000000000000" pitchFamily="2" charset="-18"/>
                <a:cs typeface="Poppins" panose="00000500000000000000" pitchFamily="2" charset="-18"/>
              </a:rPr>
              <a:t> przedstawia ogólną ocenę całej relacji linii kablowej mówiąca o stopniu zawilgocenia i stanie zaawansowania procesu starzeniowego izolacji;</a:t>
            </a:r>
          </a:p>
          <a:p>
            <a:pPr marL="45720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Pomiar wyładowań niezupełnych na długości linii kablowej, który należy wykonać po ułożeniu wszystkich odcinków kabla i zakończeni montażu osprzętu (muf i głowic). Pomiar poziomu i miejsc występowania wyładowań niezupełnych umożliwia wskazanie miejsc o osłabionych parametrach izolacji w relacji linii kablowej.</a:t>
            </a:r>
          </a:p>
          <a:p>
            <a:pPr algn="just">
              <a:lnSpc>
                <a:spcPct val="150000"/>
              </a:lnSpc>
            </a:pPr>
            <a:r>
              <a:rPr lang="pl-PL" sz="2000">
                <a:latin typeface="Poppins" panose="00000500000000000000" pitchFamily="2" charset="-18"/>
                <a:cs typeface="Poppins" panose="00000500000000000000" pitchFamily="2" charset="-18"/>
              </a:rPr>
              <a:t>Zaleca się wykonywanie tych badań napięciem nie wyższym jak 0,7 </a:t>
            </a:r>
            <a:r>
              <a:rPr lang="pl-PL" sz="2000" i="1" err="1">
                <a:latin typeface="Poppins" panose="00000500000000000000" pitchFamily="2" charset="-18"/>
                <a:cs typeface="Poppins" panose="00000500000000000000" pitchFamily="2" charset="-18"/>
              </a:rPr>
              <a:t>U</a:t>
            </a:r>
            <a:r>
              <a:rPr lang="pl-PL" sz="2000" baseline="-25000" err="1">
                <a:latin typeface="Poppins" panose="00000500000000000000" pitchFamily="2" charset="-18"/>
                <a:cs typeface="Poppins" panose="00000500000000000000" pitchFamily="2" charset="-18"/>
              </a:rPr>
              <a:t>o</a:t>
            </a:r>
            <a:r>
              <a:rPr lang="pl-PL" sz="2000">
                <a:latin typeface="Poppins" panose="00000500000000000000" pitchFamily="2" charset="-18"/>
                <a:cs typeface="Poppins" panose="00000500000000000000" pitchFamily="2" charset="-18"/>
              </a:rPr>
              <a:t>. Badania diagnostyczne mogą być przeprowadzone tylko za zgodą właściciela linii, który wcześniej otrzymał pisemną informację o metodyce proponowanych badań oraz o spodziewanych efektach badań i ich interpretacji, a także o metodyce wnioskowania, w tym o zagrożeniach o żywotności linii spowodowanych przeprowadzeniem badań diagnostycznych. Badania diagnostyczne wykonane napięciem wyższym ni 1,3 </a:t>
            </a:r>
            <a:r>
              <a:rPr lang="pl-PL" sz="2000" i="1" err="1">
                <a:latin typeface="Poppins" panose="00000500000000000000" pitchFamily="2" charset="-18"/>
                <a:cs typeface="Poppins" panose="00000500000000000000" pitchFamily="2" charset="-18"/>
              </a:rPr>
              <a:t>U</a:t>
            </a:r>
            <a:r>
              <a:rPr lang="pl-PL" sz="2000" baseline="-25000" err="1">
                <a:latin typeface="Poppins" panose="00000500000000000000" pitchFamily="2" charset="-18"/>
                <a:cs typeface="Poppins" panose="00000500000000000000" pitchFamily="2" charset="-18"/>
              </a:rPr>
              <a:t>o</a:t>
            </a:r>
            <a:r>
              <a:rPr lang="pl-PL" sz="2000">
                <a:latin typeface="Poppins" panose="00000500000000000000" pitchFamily="2" charset="-18"/>
                <a:cs typeface="Poppins" panose="00000500000000000000" pitchFamily="2" charset="-18"/>
              </a:rPr>
              <a:t> wymagają wykonania badań odbiorczych linii kablowej w zakresie próby napięciowej izolacji kabli.</a:t>
            </a:r>
          </a:p>
        </p:txBody>
      </p:sp>
    </p:spTree>
    <p:extLst>
      <p:ext uri="{BB962C8B-B14F-4D97-AF65-F5344CB8AC3E}">
        <p14:creationId xmlns:p14="http://schemas.microsoft.com/office/powerpoint/2010/main" val="13913229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01CC6C8-4EE1-E4C6-42F2-BF4B6A66BFC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5073966-177D-5E37-13E8-261D7935EE51}"/>
              </a:ext>
            </a:extLst>
          </p:cNvPr>
          <p:cNvSpPr txBox="1"/>
          <p:nvPr/>
        </p:nvSpPr>
        <p:spPr>
          <a:xfrm>
            <a:off x="2084356" y="308249"/>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EA50815C-3F9F-FFCA-E9E8-FF925D0F35AC}"/>
              </a:ext>
            </a:extLst>
          </p:cNvPr>
          <p:cNvSpPr txBox="1"/>
          <p:nvPr/>
        </p:nvSpPr>
        <p:spPr>
          <a:xfrm>
            <a:off x="1023579" y="1037650"/>
            <a:ext cx="5964075" cy="510396"/>
          </a:xfrm>
          <a:prstGeom prst="rect">
            <a:avLst/>
          </a:prstGeom>
          <a:noFill/>
        </p:spPr>
        <p:txBody>
          <a:bodyPr wrap="square" rtlCol="0">
            <a:spAutoFit/>
          </a:bodyPr>
          <a:lstStyle/>
          <a:p>
            <a:pPr algn="just">
              <a:lnSpc>
                <a:spcPct val="150000"/>
              </a:lnSpc>
            </a:pPr>
            <a:r>
              <a:rPr lang="pl-PL" sz="2000" b="1">
                <a:latin typeface="Poppins" panose="00000500000000000000" pitchFamily="2" charset="-18"/>
                <a:cs typeface="Poppins" panose="00000500000000000000" pitchFamily="2" charset="-18"/>
              </a:rPr>
              <a:t>Metody diagnostyczne - porównanie</a:t>
            </a:r>
            <a:endParaRPr lang="pl-PL" sz="2000">
              <a:latin typeface="Poppins" panose="00000500000000000000" pitchFamily="2" charset="-18"/>
              <a:cs typeface="Poppins" panose="00000500000000000000" pitchFamily="2" charset="-18"/>
            </a:endParaRPr>
          </a:p>
        </p:txBody>
      </p:sp>
      <p:sp>
        <p:nvSpPr>
          <p:cNvPr id="3" name="pole tekstowe 2">
            <a:extLst>
              <a:ext uri="{FF2B5EF4-FFF2-40B4-BE49-F238E27FC236}">
                <a16:creationId xmlns:a16="http://schemas.microsoft.com/office/drawing/2014/main" id="{ABA4E779-BA23-18CF-9A49-A86880723BE7}"/>
              </a:ext>
            </a:extLst>
          </p:cNvPr>
          <p:cNvSpPr txBox="1"/>
          <p:nvPr/>
        </p:nvSpPr>
        <p:spPr>
          <a:xfrm>
            <a:off x="1023579" y="1747492"/>
            <a:ext cx="16063416" cy="969048"/>
          </a:xfrm>
          <a:prstGeom prst="rect">
            <a:avLst/>
          </a:prstGeom>
          <a:noFill/>
        </p:spPr>
        <p:txBody>
          <a:bodyPr wrap="square">
            <a:spAutoFit/>
          </a:bodyPr>
          <a:lstStyle/>
          <a:p>
            <a:pPr algn="just">
              <a:lnSpc>
                <a:spcPct val="150000"/>
              </a:lnSpc>
            </a:pPr>
            <a:r>
              <a:rPr lang="pl-PL" sz="2000" b="1"/>
              <a:t>Najlepsze metody diagnostyczne dla kabli średniego napięcia (SN)</a:t>
            </a:r>
            <a:r>
              <a:rPr lang="pl-PL" sz="2000"/>
              <a:t> zależą od celu badania, wieku kabla, rodzaju izolacji oraz warunków eksploatacji. Oto zestawienie najbardziej rekomendowanych technik:</a:t>
            </a:r>
            <a:endParaRPr lang="pl-PL" sz="2000">
              <a:latin typeface="Poppins" panose="00000500000000000000" pitchFamily="2" charset="-18"/>
              <a:cs typeface="Poppins" panose="00000500000000000000" pitchFamily="2" charset="-18"/>
            </a:endParaRPr>
          </a:p>
        </p:txBody>
      </p:sp>
      <p:sp>
        <p:nvSpPr>
          <p:cNvPr id="4" name="pole tekstowe 3">
            <a:extLst>
              <a:ext uri="{FF2B5EF4-FFF2-40B4-BE49-F238E27FC236}">
                <a16:creationId xmlns:a16="http://schemas.microsoft.com/office/drawing/2014/main" id="{F878B5C5-708E-676C-58DA-D5A3A8188CC2}"/>
              </a:ext>
            </a:extLst>
          </p:cNvPr>
          <p:cNvSpPr txBox="1"/>
          <p:nvPr/>
        </p:nvSpPr>
        <p:spPr>
          <a:xfrm>
            <a:off x="1023579" y="2915986"/>
            <a:ext cx="10235823" cy="6512039"/>
          </a:xfrm>
          <a:prstGeom prst="rect">
            <a:avLst/>
          </a:prstGeom>
          <a:noFill/>
        </p:spPr>
        <p:txBody>
          <a:bodyPr wrap="square">
            <a:spAutoFit/>
          </a:bodyPr>
          <a:lstStyle/>
          <a:p>
            <a:pPr>
              <a:lnSpc>
                <a:spcPct val="150000"/>
              </a:lnSpc>
              <a:buNone/>
            </a:pPr>
            <a:r>
              <a:rPr lang="pl-PL" sz="2000" b="1">
                <a:latin typeface="Poppins" panose="00000500000000000000" pitchFamily="2" charset="-18"/>
                <a:cs typeface="Poppins" panose="00000500000000000000" pitchFamily="2" charset="-18"/>
              </a:rPr>
              <a:t>1. Próba napięciowa VLF (</a:t>
            </a:r>
            <a:r>
              <a:rPr lang="pl-PL" sz="2000" b="1" err="1">
                <a:latin typeface="Poppins" panose="00000500000000000000" pitchFamily="2" charset="-18"/>
                <a:cs typeface="Poppins" panose="00000500000000000000" pitchFamily="2" charset="-18"/>
              </a:rPr>
              <a:t>Very</a:t>
            </a:r>
            <a:r>
              <a:rPr lang="pl-PL" sz="2000" b="1">
                <a:latin typeface="Poppins" panose="00000500000000000000" pitchFamily="2" charset="-18"/>
                <a:cs typeface="Poppins" panose="00000500000000000000" pitchFamily="2" charset="-18"/>
              </a:rPr>
              <a:t> </a:t>
            </a:r>
            <a:r>
              <a:rPr lang="pl-PL" sz="2000" b="1" err="1">
                <a:latin typeface="Poppins" panose="00000500000000000000" pitchFamily="2" charset="-18"/>
                <a:cs typeface="Poppins" panose="00000500000000000000" pitchFamily="2" charset="-18"/>
              </a:rPr>
              <a:t>Low</a:t>
            </a:r>
            <a:r>
              <a:rPr lang="pl-PL" sz="2000" b="1">
                <a:latin typeface="Poppins" panose="00000500000000000000" pitchFamily="2" charset="-18"/>
                <a:cs typeface="Poppins" panose="00000500000000000000" pitchFamily="2" charset="-18"/>
              </a:rPr>
              <a:t> </a:t>
            </a:r>
            <a:r>
              <a:rPr lang="pl-PL" sz="2000" b="1" err="1">
                <a:latin typeface="Poppins" panose="00000500000000000000" pitchFamily="2" charset="-18"/>
                <a:cs typeface="Poppins" panose="00000500000000000000" pitchFamily="2" charset="-18"/>
              </a:rPr>
              <a:t>Frequency</a:t>
            </a:r>
            <a:r>
              <a:rPr lang="pl-PL" sz="2000" b="1">
                <a:latin typeface="Poppins" panose="00000500000000000000" pitchFamily="2" charset="-18"/>
                <a:cs typeface="Poppins" panose="00000500000000000000" pitchFamily="2" charset="-18"/>
              </a:rPr>
              <a:t>)</a:t>
            </a:r>
          </a:p>
          <a:p>
            <a:pPr>
              <a:lnSpc>
                <a:spcPct val="150000"/>
              </a:lnSpc>
              <a:buFont typeface="Arial" panose="020B0604020202020204" pitchFamily="34" charset="0"/>
              <a:buChar char="•"/>
            </a:pPr>
            <a:r>
              <a:rPr lang="pl-PL" sz="2000" b="1">
                <a:latin typeface="Poppins" panose="00000500000000000000" pitchFamily="2" charset="-18"/>
                <a:cs typeface="Poppins" panose="00000500000000000000" pitchFamily="2" charset="-18"/>
              </a:rPr>
              <a:t>Zastosowanie</a:t>
            </a:r>
            <a:r>
              <a:rPr lang="pl-PL" sz="2000">
                <a:latin typeface="Poppins" panose="00000500000000000000" pitchFamily="2" charset="-18"/>
                <a:cs typeface="Poppins" panose="00000500000000000000" pitchFamily="2" charset="-18"/>
              </a:rPr>
              <a:t>: odbiory nowych kabli, badania poawaryjne, eksploatacyjne</a:t>
            </a:r>
          </a:p>
          <a:p>
            <a:pPr>
              <a:lnSpc>
                <a:spcPct val="150000"/>
              </a:lnSpc>
              <a:buFont typeface="Arial" panose="020B0604020202020204" pitchFamily="34" charset="0"/>
              <a:buChar char="•"/>
            </a:pPr>
            <a:r>
              <a:rPr lang="pl-PL" sz="2000" b="1">
                <a:latin typeface="Poppins" panose="00000500000000000000" pitchFamily="2" charset="-18"/>
                <a:cs typeface="Poppins" panose="00000500000000000000" pitchFamily="2" charset="-18"/>
              </a:rPr>
              <a:t>Dlaczego najlepsza?</a:t>
            </a:r>
            <a:endParaRPr lang="pl-PL" sz="2000">
              <a:latin typeface="Poppins" panose="00000500000000000000" pitchFamily="2" charset="-18"/>
              <a:cs typeface="Poppins" panose="00000500000000000000" pitchFamily="2" charset="-18"/>
            </a:endParaRPr>
          </a:p>
          <a:p>
            <a:pPr marL="742950" lvl="1" indent="-285750">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Bezpieczna dla izolacji (częstotliwość 0,1 </a:t>
            </a:r>
            <a:r>
              <a:rPr lang="pl-PL" sz="2000" err="1">
                <a:latin typeface="Poppins" panose="00000500000000000000" pitchFamily="2" charset="-18"/>
                <a:cs typeface="Poppins" panose="00000500000000000000" pitchFamily="2" charset="-18"/>
              </a:rPr>
              <a:t>Hz</a:t>
            </a:r>
            <a:r>
              <a:rPr lang="pl-PL" sz="2000">
                <a:latin typeface="Poppins" panose="00000500000000000000" pitchFamily="2" charset="-18"/>
                <a:cs typeface="Poppins" panose="00000500000000000000" pitchFamily="2" charset="-18"/>
              </a:rPr>
              <a:t>)</a:t>
            </a:r>
          </a:p>
          <a:p>
            <a:pPr marL="742950" lvl="1" indent="-285750">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Zgodna z normami PN-HD 620/621 i IEEE 400.2</a:t>
            </a:r>
          </a:p>
          <a:p>
            <a:pPr marL="742950" lvl="1" indent="-285750">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Umożliwia wykrycie słabych punktów bez degradacji izolacji</a:t>
            </a:r>
          </a:p>
          <a:p>
            <a:pPr marL="457200" lvl="1">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2. Pomiar strat dielektrycznych (tan δ)</a:t>
            </a:r>
          </a:p>
          <a:p>
            <a:pPr>
              <a:lnSpc>
                <a:spcPct val="150000"/>
              </a:lnSpc>
            </a:pPr>
            <a:r>
              <a:rPr lang="pl-PL" sz="2000" b="1">
                <a:latin typeface="Poppins" panose="00000500000000000000" pitchFamily="2" charset="-18"/>
                <a:cs typeface="Poppins" panose="00000500000000000000" pitchFamily="2" charset="-18"/>
              </a:rPr>
              <a:t>Zastosowanie</a:t>
            </a:r>
            <a:r>
              <a:rPr lang="pl-PL" sz="2000">
                <a:latin typeface="Poppins" panose="00000500000000000000" pitchFamily="2" charset="-18"/>
                <a:cs typeface="Poppins" panose="00000500000000000000" pitchFamily="2" charset="-18"/>
              </a:rPr>
              <a:t>: ocena starzenia izolacji, planowanie wymiany kabla</a:t>
            </a:r>
          </a:p>
          <a:p>
            <a:pPr>
              <a:lnSpc>
                <a:spcPct val="150000"/>
              </a:lnSpc>
            </a:pPr>
            <a:r>
              <a:rPr lang="pl-PL" sz="2000" b="1">
                <a:latin typeface="Poppins" panose="00000500000000000000" pitchFamily="2" charset="-18"/>
                <a:cs typeface="Poppins" panose="00000500000000000000" pitchFamily="2" charset="-18"/>
              </a:rPr>
              <a:t>Zalety</a:t>
            </a:r>
            <a:r>
              <a:rPr lang="pl-PL" sz="2000">
                <a:latin typeface="Poppins" panose="00000500000000000000" pitchFamily="2" charset="-18"/>
                <a:cs typeface="Poppins" panose="00000500000000000000" pitchFamily="2" charset="-18"/>
              </a:rPr>
              <a:t>:</a:t>
            </a:r>
          </a:p>
          <a:p>
            <a:pPr lvl="1">
              <a:lnSpc>
                <a:spcPct val="150000"/>
              </a:lnSpc>
            </a:pPr>
            <a:r>
              <a:rPr lang="pl-PL" sz="2000">
                <a:latin typeface="Poppins" panose="00000500000000000000" pitchFamily="2" charset="-18"/>
                <a:cs typeface="Poppins" panose="00000500000000000000" pitchFamily="2" charset="-18"/>
              </a:rPr>
              <a:t>Wysoka czułość na degradację izolacji</a:t>
            </a:r>
          </a:p>
          <a:p>
            <a:pPr lvl="1">
              <a:lnSpc>
                <a:spcPct val="150000"/>
              </a:lnSpc>
            </a:pPr>
            <a:r>
              <a:rPr lang="pl-PL" sz="2000">
                <a:latin typeface="Poppins" panose="00000500000000000000" pitchFamily="2" charset="-18"/>
                <a:cs typeface="Poppins" panose="00000500000000000000" pitchFamily="2" charset="-18"/>
              </a:rPr>
              <a:t>Możliwość śledzenia trendów w czasie</a:t>
            </a:r>
          </a:p>
          <a:p>
            <a:pPr lvl="1">
              <a:lnSpc>
                <a:spcPct val="150000"/>
              </a:lnSpc>
            </a:pPr>
            <a:r>
              <a:rPr lang="pl-PL" sz="2000">
                <a:latin typeface="Poppins" panose="00000500000000000000" pitchFamily="2" charset="-18"/>
                <a:cs typeface="Poppins" panose="00000500000000000000" pitchFamily="2" charset="-18"/>
              </a:rPr>
              <a:t>Szczególnie skuteczna dla kabli z izolacją polietylenową</a:t>
            </a:r>
          </a:p>
          <a:p>
            <a:pPr marL="742950" lvl="1" indent="-285750">
              <a:lnSpc>
                <a:spcPct val="150000"/>
              </a:lnSpc>
              <a:buFont typeface="Arial" panose="020B0604020202020204" pitchFamily="34" charset="0"/>
              <a:buChar char="•"/>
            </a:pPr>
            <a:endParaRPr lang="pl-PL" sz="2000">
              <a:latin typeface="Poppins" panose="00000500000000000000" pitchFamily="2" charset="-18"/>
              <a:cs typeface="Poppins" panose="00000500000000000000" pitchFamily="2" charset="-18"/>
            </a:endParaRPr>
          </a:p>
        </p:txBody>
      </p:sp>
    </p:spTree>
    <p:extLst>
      <p:ext uri="{BB962C8B-B14F-4D97-AF65-F5344CB8AC3E}">
        <p14:creationId xmlns:p14="http://schemas.microsoft.com/office/powerpoint/2010/main" val="111881702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1861FC1-6CA4-2F00-7DB3-0C38464F242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EED6360F-906B-5591-9E2E-4973ACD0310C}"/>
              </a:ext>
            </a:extLst>
          </p:cNvPr>
          <p:cNvSpPr txBox="1"/>
          <p:nvPr/>
        </p:nvSpPr>
        <p:spPr>
          <a:xfrm>
            <a:off x="2084356" y="308249"/>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5038CAF9-3431-C9B4-5A7C-B808B6C030CE}"/>
              </a:ext>
            </a:extLst>
          </p:cNvPr>
          <p:cNvSpPr txBox="1"/>
          <p:nvPr/>
        </p:nvSpPr>
        <p:spPr>
          <a:xfrm>
            <a:off x="1023579" y="2066941"/>
            <a:ext cx="10235823" cy="6512039"/>
          </a:xfrm>
          <a:prstGeom prst="rect">
            <a:avLst/>
          </a:prstGeom>
          <a:noFill/>
        </p:spPr>
        <p:txBody>
          <a:bodyPr wrap="square">
            <a:spAutoFit/>
          </a:bodyPr>
          <a:lstStyle/>
          <a:p>
            <a:pPr>
              <a:lnSpc>
                <a:spcPct val="150000"/>
              </a:lnSpc>
            </a:pPr>
            <a:r>
              <a:rPr lang="pl-PL" sz="2000" b="1">
                <a:latin typeface="Poppins" panose="00000500000000000000" pitchFamily="2" charset="-18"/>
                <a:cs typeface="Poppins" panose="00000500000000000000" pitchFamily="2" charset="-18"/>
              </a:rPr>
              <a:t>3. Pomiar wyładowań niezupełnych (WNZ / PD)</a:t>
            </a:r>
          </a:p>
          <a:p>
            <a:pPr>
              <a:lnSpc>
                <a:spcPct val="150000"/>
              </a:lnSpc>
            </a:pPr>
            <a:r>
              <a:rPr lang="pl-PL" sz="2000" b="1">
                <a:latin typeface="Poppins" panose="00000500000000000000" pitchFamily="2" charset="-18"/>
                <a:cs typeface="Poppins" panose="00000500000000000000" pitchFamily="2" charset="-18"/>
              </a:rPr>
              <a:t>Zastosowanie</a:t>
            </a:r>
            <a:r>
              <a:rPr lang="pl-PL" sz="2000">
                <a:latin typeface="Poppins" panose="00000500000000000000" pitchFamily="2" charset="-18"/>
                <a:cs typeface="Poppins" panose="00000500000000000000" pitchFamily="2" charset="-18"/>
              </a:rPr>
              <a:t>: lokalizacja defektów, ocena ryzyka awarii</a:t>
            </a:r>
          </a:p>
          <a:p>
            <a:pPr>
              <a:lnSpc>
                <a:spcPct val="150000"/>
              </a:lnSpc>
            </a:pPr>
            <a:r>
              <a:rPr lang="pl-PL" sz="2000" b="1">
                <a:latin typeface="Poppins" panose="00000500000000000000" pitchFamily="2" charset="-18"/>
                <a:cs typeface="Poppins" panose="00000500000000000000" pitchFamily="2" charset="-18"/>
              </a:rPr>
              <a:t>Zalety</a:t>
            </a:r>
            <a:r>
              <a:rPr lang="pl-PL" sz="2000">
                <a:latin typeface="Poppins" panose="00000500000000000000" pitchFamily="2" charset="-18"/>
                <a:cs typeface="Poppins" panose="00000500000000000000" pitchFamily="2" charset="-18"/>
              </a:rPr>
              <a:t>:</a:t>
            </a:r>
          </a:p>
          <a:p>
            <a:pPr lvl="1">
              <a:lnSpc>
                <a:spcPct val="150000"/>
              </a:lnSpc>
            </a:pPr>
            <a:r>
              <a:rPr lang="pl-PL" sz="2000">
                <a:latin typeface="Poppins" panose="00000500000000000000" pitchFamily="2" charset="-18"/>
                <a:cs typeface="Poppins" panose="00000500000000000000" pitchFamily="2" charset="-18"/>
              </a:rPr>
              <a:t>Wskazuje miejsce uszkodzenia (np. mufy, głowice)</a:t>
            </a:r>
          </a:p>
          <a:p>
            <a:pPr lvl="1">
              <a:lnSpc>
                <a:spcPct val="150000"/>
              </a:lnSpc>
            </a:pPr>
            <a:r>
              <a:rPr lang="pl-PL" sz="2000">
                <a:latin typeface="Poppins" panose="00000500000000000000" pitchFamily="2" charset="-18"/>
                <a:cs typeface="Poppins" panose="00000500000000000000" pitchFamily="2" charset="-18"/>
              </a:rPr>
              <a:t>Pozwala ocenić napięcie zapłonu i gaśnięcia wyładowań</a:t>
            </a:r>
          </a:p>
          <a:p>
            <a:pPr lvl="1">
              <a:lnSpc>
                <a:spcPct val="150000"/>
              </a:lnSpc>
            </a:pPr>
            <a:r>
              <a:rPr lang="pl-PL" sz="2000">
                <a:latin typeface="Poppins" panose="00000500000000000000" pitchFamily="2" charset="-18"/>
                <a:cs typeface="Poppins" panose="00000500000000000000" pitchFamily="2" charset="-18"/>
              </a:rPr>
              <a:t>Wspierany przez systemy OWTS i DAC</a:t>
            </a:r>
          </a:p>
          <a:p>
            <a:pPr marL="457200" lvl="1">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4. Pomiar rezystancji izolacji</a:t>
            </a:r>
          </a:p>
          <a:p>
            <a:pPr>
              <a:lnSpc>
                <a:spcPct val="150000"/>
              </a:lnSpc>
            </a:pPr>
            <a:r>
              <a:rPr lang="pl-PL" sz="2000" b="1">
                <a:latin typeface="Poppins" panose="00000500000000000000" pitchFamily="2" charset="-18"/>
                <a:cs typeface="Poppins" panose="00000500000000000000" pitchFamily="2" charset="-18"/>
              </a:rPr>
              <a:t>Zastosowanie</a:t>
            </a:r>
            <a:r>
              <a:rPr lang="pl-PL" sz="2000">
                <a:latin typeface="Poppins" panose="00000500000000000000" pitchFamily="2" charset="-18"/>
                <a:cs typeface="Poppins" panose="00000500000000000000" pitchFamily="2" charset="-18"/>
              </a:rPr>
              <a:t>: szybka ocena stanu kabla</a:t>
            </a:r>
          </a:p>
          <a:p>
            <a:pPr>
              <a:lnSpc>
                <a:spcPct val="150000"/>
              </a:lnSpc>
            </a:pPr>
            <a:r>
              <a:rPr lang="pl-PL" sz="2000" b="1">
                <a:latin typeface="Poppins" panose="00000500000000000000" pitchFamily="2" charset="-18"/>
                <a:cs typeface="Poppins" panose="00000500000000000000" pitchFamily="2" charset="-18"/>
              </a:rPr>
              <a:t>Zalety</a:t>
            </a:r>
            <a:r>
              <a:rPr lang="pl-PL" sz="2000">
                <a:latin typeface="Poppins" panose="00000500000000000000" pitchFamily="2" charset="-18"/>
                <a:cs typeface="Poppins" panose="00000500000000000000" pitchFamily="2" charset="-18"/>
              </a:rPr>
              <a:t>:</a:t>
            </a:r>
          </a:p>
          <a:p>
            <a:pPr lvl="1">
              <a:lnSpc>
                <a:spcPct val="150000"/>
              </a:lnSpc>
            </a:pPr>
            <a:r>
              <a:rPr lang="pl-PL" sz="2000">
                <a:latin typeface="Poppins" panose="00000500000000000000" pitchFamily="2" charset="-18"/>
                <a:cs typeface="Poppins" panose="00000500000000000000" pitchFamily="2" charset="-18"/>
              </a:rPr>
              <a:t>Prosty i szybki</a:t>
            </a:r>
          </a:p>
          <a:p>
            <a:pPr lvl="1">
              <a:lnSpc>
                <a:spcPct val="150000"/>
              </a:lnSpc>
            </a:pPr>
            <a:r>
              <a:rPr lang="pl-PL" sz="2000">
                <a:latin typeface="Poppins" panose="00000500000000000000" pitchFamily="2" charset="-18"/>
                <a:cs typeface="Poppins" panose="00000500000000000000" pitchFamily="2" charset="-18"/>
              </a:rPr>
              <a:t>Dobry jako test wstępny</a:t>
            </a:r>
          </a:p>
          <a:p>
            <a:pPr>
              <a:lnSpc>
                <a:spcPct val="150000"/>
              </a:lnSpc>
            </a:pPr>
            <a:r>
              <a:rPr lang="pl-PL" sz="2000" b="1">
                <a:latin typeface="Poppins" panose="00000500000000000000" pitchFamily="2" charset="-18"/>
                <a:cs typeface="Poppins" panose="00000500000000000000" pitchFamily="2" charset="-18"/>
              </a:rPr>
              <a:t>Ograniczenia</a:t>
            </a:r>
            <a:r>
              <a:rPr lang="pl-PL" sz="2000">
                <a:latin typeface="Poppins" panose="00000500000000000000" pitchFamily="2" charset="-18"/>
                <a:cs typeface="Poppins" panose="00000500000000000000" pitchFamily="2" charset="-18"/>
              </a:rPr>
              <a:t>:</a:t>
            </a:r>
          </a:p>
          <a:p>
            <a:pPr lvl="1">
              <a:lnSpc>
                <a:spcPct val="150000"/>
              </a:lnSpc>
            </a:pPr>
            <a:r>
              <a:rPr lang="pl-PL" sz="2000">
                <a:latin typeface="Poppins" panose="00000500000000000000" pitchFamily="2" charset="-18"/>
                <a:cs typeface="Poppins" panose="00000500000000000000" pitchFamily="2" charset="-18"/>
              </a:rPr>
              <a:t>Mało czuły – nie wykrywa wczesnych defektów</a:t>
            </a:r>
          </a:p>
        </p:txBody>
      </p:sp>
      <p:sp>
        <p:nvSpPr>
          <p:cNvPr id="2" name="pole tekstowe 1">
            <a:extLst>
              <a:ext uri="{FF2B5EF4-FFF2-40B4-BE49-F238E27FC236}">
                <a16:creationId xmlns:a16="http://schemas.microsoft.com/office/drawing/2014/main" id="{1BF678E6-7B95-1CB3-C183-DFE31638E53F}"/>
              </a:ext>
            </a:extLst>
          </p:cNvPr>
          <p:cNvSpPr txBox="1"/>
          <p:nvPr/>
        </p:nvSpPr>
        <p:spPr>
          <a:xfrm>
            <a:off x="1023579" y="1351548"/>
            <a:ext cx="5964075" cy="510396"/>
          </a:xfrm>
          <a:prstGeom prst="rect">
            <a:avLst/>
          </a:prstGeom>
          <a:noFill/>
        </p:spPr>
        <p:txBody>
          <a:bodyPr wrap="square" rtlCol="0">
            <a:spAutoFit/>
          </a:bodyPr>
          <a:lstStyle/>
          <a:p>
            <a:pPr algn="just">
              <a:lnSpc>
                <a:spcPct val="150000"/>
              </a:lnSpc>
            </a:pPr>
            <a:r>
              <a:rPr lang="pl-PL" sz="2000" b="1">
                <a:latin typeface="Poppins" panose="00000500000000000000" pitchFamily="2" charset="-18"/>
                <a:cs typeface="Poppins" panose="00000500000000000000" pitchFamily="2" charset="-18"/>
              </a:rPr>
              <a:t>Metody diagnostyczne - porównanie</a:t>
            </a:r>
            <a:endParaRPr lang="pl-PL" sz="2000">
              <a:latin typeface="Poppins" panose="00000500000000000000" pitchFamily="2" charset="-18"/>
              <a:cs typeface="Poppins" panose="00000500000000000000" pitchFamily="2" charset="-18"/>
            </a:endParaRPr>
          </a:p>
        </p:txBody>
      </p:sp>
    </p:spTree>
    <p:extLst>
      <p:ext uri="{BB962C8B-B14F-4D97-AF65-F5344CB8AC3E}">
        <p14:creationId xmlns:p14="http://schemas.microsoft.com/office/powerpoint/2010/main" val="155138935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B490CAD-3ED0-CB50-7B6F-6EC03EC0CE5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04C5023-16F6-A835-25A1-ACA920EF4397}"/>
              </a:ext>
            </a:extLst>
          </p:cNvPr>
          <p:cNvSpPr txBox="1"/>
          <p:nvPr/>
        </p:nvSpPr>
        <p:spPr>
          <a:xfrm>
            <a:off x="2084356" y="308249"/>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5099347B-F6DE-ED2A-6B30-5E9ABD381DCE}"/>
              </a:ext>
            </a:extLst>
          </p:cNvPr>
          <p:cNvSpPr txBox="1"/>
          <p:nvPr/>
        </p:nvSpPr>
        <p:spPr>
          <a:xfrm>
            <a:off x="1023579" y="1747492"/>
            <a:ext cx="15421973" cy="6050374"/>
          </a:xfrm>
          <a:prstGeom prst="rect">
            <a:avLst/>
          </a:prstGeom>
          <a:noFill/>
        </p:spPr>
        <p:txBody>
          <a:bodyPr wrap="square">
            <a:spAutoFit/>
          </a:bodyPr>
          <a:lstStyle/>
          <a:p>
            <a:pPr lvl="1">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5. Lokalizacja uszkodzeń (TDR, </a:t>
            </a:r>
            <a:r>
              <a:rPr lang="pl-PL" sz="2000" b="1" err="1">
                <a:latin typeface="Poppins" panose="00000500000000000000" pitchFamily="2" charset="-18"/>
                <a:cs typeface="Poppins" panose="00000500000000000000" pitchFamily="2" charset="-18"/>
              </a:rPr>
              <a:t>reflektometria</a:t>
            </a:r>
            <a:r>
              <a:rPr lang="pl-PL" sz="2000" b="1">
                <a:latin typeface="Poppins" panose="00000500000000000000" pitchFamily="2" charset="-18"/>
                <a:cs typeface="Poppins" panose="00000500000000000000" pitchFamily="2" charset="-18"/>
              </a:rPr>
              <a:t>)</a:t>
            </a:r>
          </a:p>
          <a:p>
            <a:pPr>
              <a:lnSpc>
                <a:spcPct val="150000"/>
              </a:lnSpc>
            </a:pPr>
            <a:r>
              <a:rPr lang="pl-PL" sz="2000" b="1">
                <a:latin typeface="Poppins" panose="00000500000000000000" pitchFamily="2" charset="-18"/>
                <a:cs typeface="Poppins" panose="00000500000000000000" pitchFamily="2" charset="-18"/>
              </a:rPr>
              <a:t>Zastosowanie</a:t>
            </a:r>
            <a:r>
              <a:rPr lang="pl-PL" sz="2000">
                <a:latin typeface="Poppins" panose="00000500000000000000" pitchFamily="2" charset="-18"/>
                <a:cs typeface="Poppins" panose="00000500000000000000" pitchFamily="2" charset="-18"/>
              </a:rPr>
              <a:t>: awarie, przerwy, zwarcia</a:t>
            </a:r>
          </a:p>
          <a:p>
            <a:pPr>
              <a:lnSpc>
                <a:spcPct val="150000"/>
              </a:lnSpc>
            </a:pPr>
            <a:r>
              <a:rPr lang="pl-PL" sz="2000" b="1">
                <a:latin typeface="Poppins" panose="00000500000000000000" pitchFamily="2" charset="-18"/>
                <a:cs typeface="Poppins" panose="00000500000000000000" pitchFamily="2" charset="-18"/>
              </a:rPr>
              <a:t>Zalety</a:t>
            </a:r>
            <a:r>
              <a:rPr lang="pl-PL" sz="2000">
                <a:latin typeface="Poppins" panose="00000500000000000000" pitchFamily="2" charset="-18"/>
                <a:cs typeface="Poppins" panose="00000500000000000000" pitchFamily="2" charset="-18"/>
              </a:rPr>
              <a:t>:</a:t>
            </a:r>
          </a:p>
          <a:p>
            <a:pPr lvl="1">
              <a:lnSpc>
                <a:spcPct val="150000"/>
              </a:lnSpc>
            </a:pPr>
            <a:r>
              <a:rPr lang="pl-PL" sz="2000">
                <a:latin typeface="Poppins" panose="00000500000000000000" pitchFamily="2" charset="-18"/>
                <a:cs typeface="Poppins" panose="00000500000000000000" pitchFamily="2" charset="-18"/>
              </a:rPr>
              <a:t>Precyzyjne wskazanie miejsca defektu</a:t>
            </a:r>
          </a:p>
          <a:p>
            <a:pPr lvl="1">
              <a:lnSpc>
                <a:spcPct val="150000"/>
              </a:lnSpc>
            </a:pPr>
            <a:r>
              <a:rPr lang="pl-PL" sz="2000">
                <a:latin typeface="Poppins" panose="00000500000000000000" pitchFamily="2" charset="-18"/>
                <a:cs typeface="Poppins" panose="00000500000000000000" pitchFamily="2" charset="-18"/>
              </a:rPr>
              <a:t>Niezastąpiona przy uszkodzeniach mechanicznych</a:t>
            </a:r>
          </a:p>
          <a:p>
            <a:pPr lvl="1">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Rekomendacja praktyczna:</a:t>
            </a:r>
          </a:p>
          <a:p>
            <a:pPr>
              <a:lnSpc>
                <a:spcPct val="150000"/>
              </a:lnSpc>
            </a:pPr>
            <a:r>
              <a:rPr lang="pl-PL" sz="2000">
                <a:latin typeface="Poppins" panose="00000500000000000000" pitchFamily="2" charset="-18"/>
                <a:cs typeface="Poppins" panose="00000500000000000000" pitchFamily="2" charset="-18"/>
              </a:rPr>
              <a:t>Dla kabli SN (np. 12/20 kV, 8,7/15 kV) o izolacji polietylenowej (XRUHAKXS), najlepszy zestaw to:</a:t>
            </a:r>
          </a:p>
          <a:p>
            <a:pPr>
              <a:lnSpc>
                <a:spcPct val="150000"/>
              </a:lnSpc>
            </a:pPr>
            <a:r>
              <a:rPr lang="pl-PL" sz="2000" b="1">
                <a:latin typeface="Poppins" panose="00000500000000000000" pitchFamily="2" charset="-18"/>
                <a:cs typeface="Poppins" panose="00000500000000000000" pitchFamily="2" charset="-18"/>
              </a:rPr>
              <a:t>VLF + tan δ + WNZ </a:t>
            </a:r>
            <a:r>
              <a:rPr lang="pl-PL" sz="2000">
                <a:latin typeface="Poppins" panose="00000500000000000000" pitchFamily="2" charset="-18"/>
                <a:cs typeface="Poppins" panose="00000500000000000000" pitchFamily="2" charset="-18"/>
              </a:rPr>
              <a:t>– daje pełny obraz stanu izolacji i osprzętu</a:t>
            </a:r>
          </a:p>
          <a:p>
            <a:pPr>
              <a:lnSpc>
                <a:spcPct val="150000"/>
              </a:lnSpc>
            </a:pPr>
            <a:r>
              <a:rPr lang="pl-PL" sz="2000">
                <a:latin typeface="Poppins" panose="00000500000000000000" pitchFamily="2" charset="-18"/>
                <a:cs typeface="Poppins" panose="00000500000000000000" pitchFamily="2" charset="-18"/>
              </a:rPr>
              <a:t>Dodatkowo: pomiar rezystancji izolacji przed i po próbie, lokalizacja uszkodzeń w razie potrzeby</a:t>
            </a:r>
          </a:p>
          <a:p>
            <a:pPr lvl="1">
              <a:lnSpc>
                <a:spcPct val="150000"/>
              </a:lnSpc>
            </a:pPr>
            <a:endParaRPr lang="pl-PL" sz="2000">
              <a:latin typeface="Poppins" panose="00000500000000000000" pitchFamily="2" charset="-18"/>
              <a:cs typeface="Poppins" panose="00000500000000000000" pitchFamily="2" charset="-18"/>
            </a:endParaRPr>
          </a:p>
          <a:p>
            <a:pPr lvl="1">
              <a:lnSpc>
                <a:spcPct val="150000"/>
              </a:lnSpc>
            </a:pPr>
            <a:endParaRPr lang="pl-PL" sz="2000">
              <a:latin typeface="Poppins" panose="00000500000000000000" pitchFamily="2" charset="-18"/>
              <a:cs typeface="Poppins" panose="00000500000000000000" pitchFamily="2" charset="-18"/>
            </a:endParaRPr>
          </a:p>
        </p:txBody>
      </p:sp>
      <p:sp>
        <p:nvSpPr>
          <p:cNvPr id="2" name="pole tekstowe 1">
            <a:extLst>
              <a:ext uri="{FF2B5EF4-FFF2-40B4-BE49-F238E27FC236}">
                <a16:creationId xmlns:a16="http://schemas.microsoft.com/office/drawing/2014/main" id="{3F0AF76F-3989-C5D3-039F-40E4D6F553C6}"/>
              </a:ext>
            </a:extLst>
          </p:cNvPr>
          <p:cNvSpPr txBox="1"/>
          <p:nvPr/>
        </p:nvSpPr>
        <p:spPr>
          <a:xfrm>
            <a:off x="1160056" y="1237096"/>
            <a:ext cx="5964075" cy="510396"/>
          </a:xfrm>
          <a:prstGeom prst="rect">
            <a:avLst/>
          </a:prstGeom>
          <a:noFill/>
        </p:spPr>
        <p:txBody>
          <a:bodyPr wrap="square" rtlCol="0">
            <a:spAutoFit/>
          </a:bodyPr>
          <a:lstStyle/>
          <a:p>
            <a:pPr algn="just">
              <a:lnSpc>
                <a:spcPct val="150000"/>
              </a:lnSpc>
            </a:pPr>
            <a:r>
              <a:rPr lang="pl-PL" sz="2000" b="1">
                <a:latin typeface="Poppins" panose="00000500000000000000" pitchFamily="2" charset="-18"/>
                <a:cs typeface="Poppins" panose="00000500000000000000" pitchFamily="2" charset="-18"/>
              </a:rPr>
              <a:t>Metody diagnostyczne - porównanie</a:t>
            </a:r>
            <a:endParaRPr lang="pl-PL" sz="2000">
              <a:latin typeface="Poppins" panose="00000500000000000000" pitchFamily="2" charset="-18"/>
              <a:cs typeface="Poppins" panose="00000500000000000000" pitchFamily="2" charset="-18"/>
            </a:endParaRPr>
          </a:p>
        </p:txBody>
      </p:sp>
    </p:spTree>
    <p:extLst>
      <p:ext uri="{BB962C8B-B14F-4D97-AF65-F5344CB8AC3E}">
        <p14:creationId xmlns:p14="http://schemas.microsoft.com/office/powerpoint/2010/main" val="3200812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155B0E5-7F76-7C32-D890-B25F7200A66F}"/>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F98F29C0-9D7E-C305-38D6-545249C810E2}"/>
              </a:ext>
            </a:extLst>
          </p:cNvPr>
          <p:cNvSpPr txBox="1"/>
          <p:nvPr/>
        </p:nvSpPr>
        <p:spPr>
          <a:xfrm>
            <a:off x="1214130" y="327625"/>
            <a:ext cx="15695445"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Podstawowe założenia projektowe dla linii kablowych SN dla napięć 20 kV i 30 kV</a:t>
            </a:r>
            <a:endParaRPr sz="3600">
              <a:latin typeface="+mn-lt"/>
              <a:ea typeface="Poppins Medium"/>
              <a:cs typeface="Poppins Medium"/>
              <a:sym typeface="Poppins Medium"/>
            </a:endParaRPr>
          </a:p>
        </p:txBody>
      </p:sp>
      <p:sp>
        <p:nvSpPr>
          <p:cNvPr id="6" name="Google Shape;111;p15">
            <a:extLst>
              <a:ext uri="{FF2B5EF4-FFF2-40B4-BE49-F238E27FC236}">
                <a16:creationId xmlns:a16="http://schemas.microsoft.com/office/drawing/2014/main" id="{423F52AF-F8C6-51AD-7A7E-71C58F5DAF1A}"/>
              </a:ext>
            </a:extLst>
          </p:cNvPr>
          <p:cNvSpPr txBox="1"/>
          <p:nvPr/>
        </p:nvSpPr>
        <p:spPr>
          <a:xfrm>
            <a:off x="1214131" y="1918430"/>
            <a:ext cx="15231421" cy="4616648"/>
          </a:xfrm>
          <a:prstGeom prst="rect">
            <a:avLst/>
          </a:prstGeom>
          <a:noFill/>
          <a:ln>
            <a:noFill/>
          </a:ln>
        </p:spPr>
        <p:txBody>
          <a:bodyPr spcFirstLastPara="1" wrap="square" lIns="0" tIns="0" rIns="0" bIns="0" anchor="t" anchorCtr="0">
            <a:spAutoFit/>
          </a:bodyPr>
          <a:lstStyle/>
          <a:p>
            <a:pPr algn="just">
              <a:lnSpc>
                <a:spcPct val="150000"/>
              </a:lnSpc>
            </a:pPr>
            <a:r>
              <a:rPr lang="pl-PL" sz="2000" b="1">
                <a:latin typeface="Poppins" panose="00000500000000000000" pitchFamily="2" charset="-18"/>
                <a:cs typeface="Poppins" panose="00000500000000000000" pitchFamily="2" charset="-18"/>
                <a:sym typeface="Poppins Medium"/>
              </a:rPr>
              <a:t>Konfiguracja ułożenia kabli</a:t>
            </a:r>
            <a:endParaRPr lang="pl-PL" sz="2000" b="1">
              <a:latin typeface="Poppins" panose="00000500000000000000" pitchFamily="2" charset="-18"/>
              <a:cs typeface="Poppins" panose="00000500000000000000" pitchFamily="2" charset="-18"/>
            </a:endParaRPr>
          </a:p>
          <a:p>
            <a:pPr lvl="0" algn="just">
              <a:lnSpc>
                <a:spcPct val="150000"/>
              </a:lnSpc>
            </a:pPr>
            <a:r>
              <a:rPr lang="pl-PL" sz="2000"/>
              <a:t>Kable 1-żyłowe tworzące linię kablową SN powinny być ułożone w układzie:</a:t>
            </a:r>
          </a:p>
          <a:p>
            <a:pPr marL="342900" lvl="0" indent="-342900" algn="just">
              <a:lnSpc>
                <a:spcPct val="150000"/>
              </a:lnSpc>
              <a:buFont typeface="Arial" panose="020B0604020202020204" pitchFamily="34" charset="0"/>
              <a:buChar char="•"/>
            </a:pPr>
            <a:r>
              <a:rPr lang="pl-PL" sz="2000"/>
              <a:t> płaskim – z prześwitem 0,07 m pomiędzy kablami zgodnie z normą N SEP-E-004 i N SEP-E 004:2022-08 zalecany na terenach rolnych i leśnych poza obszarami zurbanizowanymi o gęstej zabudowie,</a:t>
            </a:r>
          </a:p>
          <a:p>
            <a:pPr marL="342900" lvl="0" indent="-342900" algn="just">
              <a:lnSpc>
                <a:spcPct val="150000"/>
              </a:lnSpc>
              <a:buFont typeface="Arial" panose="020B0604020202020204" pitchFamily="34" charset="0"/>
              <a:buChar char="•"/>
            </a:pPr>
            <a:r>
              <a:rPr lang="pl-PL" sz="2000"/>
              <a:t>trójkątnym – wierzchołek trójkąta skierowany do góry, zalecany na obszarach o gęstej zabudowie, gdzie występują ograniczenia w dostępie do terenu pod linie kablowe oraz wysokie opłaty za zajęcie terenu.</a:t>
            </a:r>
          </a:p>
          <a:p>
            <a:pPr marL="342900" lvl="0" indent="-342900" algn="just">
              <a:lnSpc>
                <a:spcPct val="150000"/>
              </a:lnSpc>
              <a:buFont typeface="Arial" panose="020B0604020202020204" pitchFamily="34" charset="0"/>
              <a:buChar char="•"/>
            </a:pPr>
            <a:endParaRPr lang="pl-PL" sz="2000"/>
          </a:p>
          <a:p>
            <a:pPr lvl="0" algn="just">
              <a:lnSpc>
                <a:spcPct val="150000"/>
              </a:lnSpc>
            </a:pPr>
            <a:r>
              <a:rPr lang="pl-PL" sz="2000"/>
              <a:t>W przypadku projektowania linii SN o układzie mieszanym (płaski/trójkątny) linia powinna być zaprojektowana tak, aby na całej jej długości spełnione były wymagane parametry pod względem obciążalności.</a:t>
            </a:r>
          </a:p>
          <a:p>
            <a:pPr lvl="0" algn="just">
              <a:lnSpc>
                <a:spcPct val="150000"/>
              </a:lnSpc>
            </a:pPr>
            <a:r>
              <a:rPr lang="pl-PL" sz="2000"/>
              <a:t> W trakcie układania kabli w kanałach kablowych dopuszcza się również układanie kabli w płaszczyźnie pionowej i poziomej.  </a:t>
            </a:r>
            <a:endParaRPr sz="200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995FB81D-FAA8-E641-8C3A-7DC8164A896A}"/>
              </a:ext>
            </a:extLst>
          </p:cNvPr>
          <p:cNvSpPr txBox="1"/>
          <p:nvPr/>
        </p:nvSpPr>
        <p:spPr>
          <a:xfrm>
            <a:off x="1214130" y="7042509"/>
            <a:ext cx="15231421" cy="1846659"/>
          </a:xfrm>
          <a:prstGeom prst="rect">
            <a:avLst/>
          </a:prstGeom>
          <a:noFill/>
          <a:ln>
            <a:noFill/>
          </a:ln>
        </p:spPr>
        <p:txBody>
          <a:bodyPr spcFirstLastPara="1" wrap="square" lIns="0" tIns="0" rIns="0" bIns="0" anchor="t" anchorCtr="0">
            <a:spAutoFit/>
          </a:bodyPr>
          <a:lstStyle/>
          <a:p>
            <a:pPr lvl="0" algn="just">
              <a:lnSpc>
                <a:spcPct val="150000"/>
              </a:lnSpc>
            </a:pPr>
            <a:r>
              <a:rPr lang="pl-PL" sz="2000" b="1">
                <a:latin typeface="Poppins" panose="00000500000000000000" pitchFamily="2" charset="-18"/>
                <a:cs typeface="Poppins" panose="00000500000000000000" pitchFamily="2" charset="-18"/>
              </a:rPr>
              <a:t>Układy połączeń i uziemień żył powrotnych</a:t>
            </a:r>
          </a:p>
          <a:p>
            <a:pPr lvl="0" algn="just">
              <a:lnSpc>
                <a:spcPct val="150000"/>
              </a:lnSpc>
            </a:pPr>
            <a:r>
              <a:rPr lang="pl-PL" sz="2000"/>
              <a:t>Żyły powrotne kabli należy obustronnie uziemiać za pomocą instalacji uziemiającej w polach rozdzielni SN, w stacjach elektroenergetycznych oraz na stanowiskach słupowych. Każda żyła powrotna powinna być przyłączona do ww. instalacji za pomocą odrębnego zacisku.</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99499264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A5168A4-CBEA-2FB5-E85A-8B7E819E5C78}"/>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37167018-4537-9E22-00F8-86EC342EC3A0}"/>
              </a:ext>
            </a:extLst>
          </p:cNvPr>
          <p:cNvSpPr txBox="1"/>
          <p:nvPr/>
        </p:nvSpPr>
        <p:spPr>
          <a:xfrm>
            <a:off x="2084356" y="308249"/>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263D2093-F452-A358-7AE7-98C45E3B665A}"/>
              </a:ext>
            </a:extLst>
          </p:cNvPr>
          <p:cNvSpPr txBox="1"/>
          <p:nvPr/>
        </p:nvSpPr>
        <p:spPr>
          <a:xfrm>
            <a:off x="1023578" y="1237096"/>
            <a:ext cx="15899645" cy="1430713"/>
          </a:xfrm>
          <a:prstGeom prst="rect">
            <a:avLst/>
          </a:prstGeom>
          <a:noFill/>
        </p:spPr>
        <p:txBody>
          <a:bodyPr wrap="square" rtlCol="0">
            <a:spAutoFit/>
          </a:bodyPr>
          <a:lstStyle/>
          <a:p>
            <a:pPr algn="just">
              <a:lnSpc>
                <a:spcPct val="150000"/>
              </a:lnSpc>
            </a:pPr>
            <a:r>
              <a:rPr lang="pl-PL" sz="2000" b="1"/>
              <a:t>Parametry badań diagnostycznych dla kabli SN o napięciu znamionowym 15 kV</a:t>
            </a:r>
            <a:r>
              <a:rPr lang="pl-PL" sz="2000"/>
              <a:t> (np. typu </a:t>
            </a:r>
            <a:r>
              <a:rPr lang="pl-PL" sz="2000" b="1"/>
              <a:t>XRUAHKXS</a:t>
            </a:r>
            <a:r>
              <a:rPr lang="pl-PL" sz="2000"/>
              <a:t>) zależą od celu badania (odbiorcze, eksploatacyjne, poawaryjne) oraz zastosowanej metody. Oto najważniejsze wytyczne zgodne z normami </a:t>
            </a:r>
            <a:r>
              <a:rPr lang="pl-PL" sz="2000">
                <a:latin typeface="Poppins" panose="00000500000000000000" pitchFamily="2" charset="-18"/>
                <a:cs typeface="Poppins" panose="00000500000000000000" pitchFamily="2" charset="-18"/>
              </a:rPr>
              <a:t>PN-HD 620 S2:2010</a:t>
            </a:r>
            <a:r>
              <a:rPr lang="pl-PL" sz="2000"/>
              <a:t>, </a:t>
            </a:r>
            <a:r>
              <a:rPr lang="pl-PL" sz="2000">
                <a:latin typeface="Poppins" panose="00000500000000000000" pitchFamily="2" charset="-18"/>
                <a:cs typeface="Poppins" panose="00000500000000000000" pitchFamily="2" charset="-18"/>
              </a:rPr>
              <a:t>IEEE 400.2-2013, IEC 60502 </a:t>
            </a:r>
            <a:r>
              <a:rPr lang="pl-PL" sz="2000"/>
              <a:t>i instrukcjami operatorów sieci:</a:t>
            </a:r>
            <a:endParaRPr lang="pl-PL" sz="2000">
              <a:latin typeface="Poppins" panose="00000500000000000000" pitchFamily="2" charset="-18"/>
              <a:cs typeface="Poppins" panose="00000500000000000000" pitchFamily="2" charset="-18"/>
            </a:endParaRPr>
          </a:p>
        </p:txBody>
      </p:sp>
      <p:sp>
        <p:nvSpPr>
          <p:cNvPr id="4" name="pole tekstowe 3">
            <a:extLst>
              <a:ext uri="{FF2B5EF4-FFF2-40B4-BE49-F238E27FC236}">
                <a16:creationId xmlns:a16="http://schemas.microsoft.com/office/drawing/2014/main" id="{A1FC3AD5-39FC-9B99-E7BE-682F835DCD42}"/>
              </a:ext>
            </a:extLst>
          </p:cNvPr>
          <p:cNvSpPr txBox="1"/>
          <p:nvPr/>
        </p:nvSpPr>
        <p:spPr>
          <a:xfrm>
            <a:off x="1023578" y="2987258"/>
            <a:ext cx="15421973" cy="6973704"/>
          </a:xfrm>
          <a:prstGeom prst="rect">
            <a:avLst/>
          </a:prstGeom>
          <a:noFill/>
        </p:spPr>
        <p:txBody>
          <a:bodyPr wrap="square">
            <a:spAutoFit/>
          </a:bodyPr>
          <a:lstStyle/>
          <a:p>
            <a:pPr>
              <a:lnSpc>
                <a:spcPct val="150000"/>
              </a:lnSpc>
            </a:pPr>
            <a:r>
              <a:rPr lang="pl-PL" sz="2000" b="1">
                <a:latin typeface="Poppins" panose="00000500000000000000" pitchFamily="2" charset="-18"/>
                <a:cs typeface="Poppins" panose="00000500000000000000" pitchFamily="2" charset="-18"/>
              </a:rPr>
              <a:t>1. Próba napięciowa VLF (</a:t>
            </a:r>
            <a:r>
              <a:rPr lang="pl-PL" sz="2000" b="1" err="1">
                <a:latin typeface="Poppins" panose="00000500000000000000" pitchFamily="2" charset="-18"/>
                <a:cs typeface="Poppins" panose="00000500000000000000" pitchFamily="2" charset="-18"/>
              </a:rPr>
              <a:t>Very</a:t>
            </a:r>
            <a:r>
              <a:rPr lang="pl-PL" sz="2000" b="1">
                <a:latin typeface="Poppins" panose="00000500000000000000" pitchFamily="2" charset="-18"/>
                <a:cs typeface="Poppins" panose="00000500000000000000" pitchFamily="2" charset="-18"/>
              </a:rPr>
              <a:t> </a:t>
            </a:r>
            <a:r>
              <a:rPr lang="pl-PL" sz="2000" b="1" err="1">
                <a:latin typeface="Poppins" panose="00000500000000000000" pitchFamily="2" charset="-18"/>
                <a:cs typeface="Poppins" panose="00000500000000000000" pitchFamily="2" charset="-18"/>
              </a:rPr>
              <a:t>Low</a:t>
            </a:r>
            <a:r>
              <a:rPr lang="pl-PL" sz="2000" b="1">
                <a:latin typeface="Poppins" panose="00000500000000000000" pitchFamily="2" charset="-18"/>
                <a:cs typeface="Poppins" panose="00000500000000000000" pitchFamily="2" charset="-18"/>
              </a:rPr>
              <a:t> </a:t>
            </a:r>
            <a:r>
              <a:rPr lang="pl-PL" sz="2000" b="1" err="1">
                <a:latin typeface="Poppins" panose="00000500000000000000" pitchFamily="2" charset="-18"/>
                <a:cs typeface="Poppins" panose="00000500000000000000" pitchFamily="2" charset="-18"/>
              </a:rPr>
              <a:t>Frequency</a:t>
            </a:r>
            <a:r>
              <a:rPr lang="pl-PL" sz="2000" b="1">
                <a:latin typeface="Poppins" panose="00000500000000000000" pitchFamily="2" charset="-18"/>
                <a:cs typeface="Poppins" panose="00000500000000000000" pitchFamily="2" charset="-18"/>
              </a:rPr>
              <a:t>)</a:t>
            </a:r>
          </a:p>
          <a:p>
            <a:pPr>
              <a:lnSpc>
                <a:spcPct val="150000"/>
              </a:lnSpc>
            </a:pPr>
            <a:r>
              <a:rPr lang="pl-PL" sz="2000" b="1">
                <a:latin typeface="Poppins" panose="00000500000000000000" pitchFamily="2" charset="-18"/>
                <a:cs typeface="Poppins" panose="00000500000000000000" pitchFamily="2" charset="-18"/>
              </a:rPr>
              <a:t>Częstotliwość</a:t>
            </a:r>
            <a:r>
              <a:rPr lang="pl-PL" sz="2000">
                <a:latin typeface="Poppins" panose="00000500000000000000" pitchFamily="2" charset="-18"/>
                <a:cs typeface="Poppins" panose="00000500000000000000" pitchFamily="2" charset="-18"/>
              </a:rPr>
              <a:t>: 0,1 </a:t>
            </a:r>
            <a:r>
              <a:rPr lang="pl-PL" sz="2000" err="1">
                <a:latin typeface="Poppins" panose="00000500000000000000" pitchFamily="2" charset="-18"/>
                <a:cs typeface="Poppins" panose="00000500000000000000" pitchFamily="2" charset="-18"/>
              </a:rPr>
              <a:t>Hz</a:t>
            </a: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Napięcie testowe</a:t>
            </a:r>
            <a:r>
              <a:rPr lang="pl-PL" sz="2000">
                <a:latin typeface="Poppins" panose="00000500000000000000" pitchFamily="2" charset="-18"/>
                <a:cs typeface="Poppins" panose="00000500000000000000" pitchFamily="2" charset="-18"/>
              </a:rPr>
              <a:t>:</a:t>
            </a:r>
          </a:p>
          <a:p>
            <a:pPr lvl="1">
              <a:lnSpc>
                <a:spcPct val="150000"/>
              </a:lnSpc>
            </a:pPr>
            <a:r>
              <a:rPr lang="pl-PL" sz="2000" b="1">
                <a:latin typeface="Poppins" panose="00000500000000000000" pitchFamily="2" charset="-18"/>
                <a:cs typeface="Poppins" panose="00000500000000000000" pitchFamily="2" charset="-18"/>
              </a:rPr>
              <a:t>U₀</a:t>
            </a:r>
            <a:r>
              <a:rPr lang="pl-PL" sz="2000">
                <a:latin typeface="Poppins" panose="00000500000000000000" pitchFamily="2" charset="-18"/>
                <a:cs typeface="Poppins" panose="00000500000000000000" pitchFamily="2" charset="-18"/>
              </a:rPr>
              <a:t> = 8,7 kV → próba przy </a:t>
            </a:r>
            <a:r>
              <a:rPr lang="pl-PL" sz="2000" b="1">
                <a:latin typeface="Poppins" panose="00000500000000000000" pitchFamily="2" charset="-18"/>
                <a:cs typeface="Poppins" panose="00000500000000000000" pitchFamily="2" charset="-18"/>
              </a:rPr>
              <a:t>3U₀ = 26,1 kV</a:t>
            </a: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Czas trwania</a:t>
            </a:r>
            <a:r>
              <a:rPr lang="pl-PL" sz="2000">
                <a:latin typeface="Poppins" panose="00000500000000000000" pitchFamily="2" charset="-18"/>
                <a:cs typeface="Poppins" panose="00000500000000000000" pitchFamily="2" charset="-18"/>
              </a:rPr>
              <a:t>: 30 minut</a:t>
            </a:r>
          </a:p>
          <a:p>
            <a:pPr>
              <a:lnSpc>
                <a:spcPct val="150000"/>
              </a:lnSpc>
            </a:pPr>
            <a:r>
              <a:rPr lang="pl-PL" sz="2000" b="1">
                <a:latin typeface="Poppins" panose="00000500000000000000" pitchFamily="2" charset="-18"/>
                <a:cs typeface="Poppins" panose="00000500000000000000" pitchFamily="2" charset="-18"/>
              </a:rPr>
              <a:t>Cel</a:t>
            </a:r>
            <a:r>
              <a:rPr lang="pl-PL" sz="2000">
                <a:latin typeface="Poppins" panose="00000500000000000000" pitchFamily="2" charset="-18"/>
                <a:cs typeface="Poppins" panose="00000500000000000000" pitchFamily="2" charset="-18"/>
              </a:rPr>
              <a:t>: wykrycie słabych punktów izolacji bez jej degradacji</a:t>
            </a:r>
          </a:p>
          <a:p>
            <a:pPr>
              <a:lnSpc>
                <a:spcPct val="150000"/>
              </a:lnSpc>
            </a:pPr>
            <a:r>
              <a:rPr lang="pl-PL" sz="2000" b="1">
                <a:latin typeface="Poppins" panose="00000500000000000000" pitchFamily="2" charset="-18"/>
                <a:cs typeface="Poppins" panose="00000500000000000000" pitchFamily="2" charset="-18"/>
              </a:rPr>
              <a:t>Uwagi</a:t>
            </a:r>
            <a:r>
              <a:rPr lang="pl-PL" sz="2000">
                <a:latin typeface="Poppins" panose="00000500000000000000" pitchFamily="2" charset="-18"/>
                <a:cs typeface="Poppins" panose="00000500000000000000" pitchFamily="2" charset="-18"/>
              </a:rPr>
              <a:t>: nie stosować napięcia stałego (DC) – może uszkodzić izolację XLPE</a:t>
            </a:r>
          </a:p>
          <a:p>
            <a:pPr>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2. Pomiar współczynnika strat dielektrycznych (tan </a:t>
            </a:r>
            <a:r>
              <a:rPr lang="el-GR" sz="2000" b="1">
                <a:cs typeface="Poppins" panose="00000500000000000000" pitchFamily="2" charset="-18"/>
              </a:rPr>
              <a:t>δ)</a:t>
            </a:r>
          </a:p>
          <a:p>
            <a:pPr>
              <a:lnSpc>
                <a:spcPct val="150000"/>
              </a:lnSpc>
            </a:pPr>
            <a:r>
              <a:rPr lang="pl-PL" sz="2000" b="1">
                <a:latin typeface="Poppins" panose="00000500000000000000" pitchFamily="2" charset="-18"/>
                <a:cs typeface="Poppins" panose="00000500000000000000" pitchFamily="2" charset="-18"/>
              </a:rPr>
              <a:t>Zakres napięć</a:t>
            </a:r>
            <a:r>
              <a:rPr lang="pl-PL" sz="2000">
                <a:latin typeface="Poppins" panose="00000500000000000000" pitchFamily="2" charset="-18"/>
                <a:cs typeface="Poppins" panose="00000500000000000000" pitchFamily="2" charset="-18"/>
              </a:rPr>
              <a:t>: U₀, 2U₀, 3U₀</a:t>
            </a:r>
          </a:p>
          <a:p>
            <a:pPr>
              <a:lnSpc>
                <a:spcPct val="150000"/>
              </a:lnSpc>
            </a:pPr>
            <a:r>
              <a:rPr lang="pl-PL" sz="2000" b="1">
                <a:latin typeface="Poppins" panose="00000500000000000000" pitchFamily="2" charset="-18"/>
                <a:cs typeface="Poppins" panose="00000500000000000000" pitchFamily="2" charset="-18"/>
              </a:rPr>
              <a:t>Czułość</a:t>
            </a:r>
            <a:r>
              <a:rPr lang="pl-PL" sz="2000">
                <a:latin typeface="Poppins" panose="00000500000000000000" pitchFamily="2" charset="-18"/>
                <a:cs typeface="Poppins" panose="00000500000000000000" pitchFamily="2" charset="-18"/>
              </a:rPr>
              <a:t>: wykrywa starzenie izolacji</a:t>
            </a:r>
          </a:p>
          <a:p>
            <a:pPr>
              <a:lnSpc>
                <a:spcPct val="150000"/>
              </a:lnSpc>
            </a:pPr>
            <a:r>
              <a:rPr lang="pl-PL" sz="2000" b="1">
                <a:latin typeface="Poppins" panose="00000500000000000000" pitchFamily="2" charset="-18"/>
                <a:cs typeface="Poppins" panose="00000500000000000000" pitchFamily="2" charset="-18"/>
              </a:rPr>
              <a:t>Interpretacja</a:t>
            </a:r>
            <a:r>
              <a:rPr lang="pl-PL" sz="2000">
                <a:latin typeface="Poppins" panose="00000500000000000000" pitchFamily="2" charset="-18"/>
                <a:cs typeface="Poppins" panose="00000500000000000000" pitchFamily="2" charset="-18"/>
              </a:rPr>
              <a:t>:</a:t>
            </a:r>
          </a:p>
          <a:p>
            <a:pPr lvl="1">
              <a:lnSpc>
                <a:spcPct val="150000"/>
              </a:lnSpc>
            </a:pPr>
            <a:r>
              <a:rPr lang="pl-PL" sz="2000">
                <a:latin typeface="Poppins" panose="00000500000000000000" pitchFamily="2" charset="-18"/>
                <a:cs typeface="Poppins" panose="00000500000000000000" pitchFamily="2" charset="-18"/>
              </a:rPr>
              <a:t>tan </a:t>
            </a:r>
            <a:r>
              <a:rPr lang="el-GR" sz="2000">
                <a:cs typeface="Poppins" panose="00000500000000000000" pitchFamily="2" charset="-18"/>
              </a:rPr>
              <a:t>δ &lt; 0,1 → </a:t>
            </a:r>
            <a:r>
              <a:rPr lang="pl-PL" sz="2000">
                <a:latin typeface="Poppins" panose="00000500000000000000" pitchFamily="2" charset="-18"/>
                <a:cs typeface="Poppins" panose="00000500000000000000" pitchFamily="2" charset="-18"/>
              </a:rPr>
              <a:t>dobry stan</a:t>
            </a:r>
          </a:p>
          <a:p>
            <a:pPr lvl="1">
              <a:lnSpc>
                <a:spcPct val="150000"/>
              </a:lnSpc>
            </a:pPr>
            <a:r>
              <a:rPr lang="pl-PL" sz="2000">
                <a:latin typeface="Poppins" panose="00000500000000000000" pitchFamily="2" charset="-18"/>
                <a:cs typeface="Poppins" panose="00000500000000000000" pitchFamily="2" charset="-18"/>
              </a:rPr>
              <a:t>tan </a:t>
            </a:r>
            <a:r>
              <a:rPr lang="el-GR" sz="2000">
                <a:cs typeface="Poppins" panose="00000500000000000000" pitchFamily="2" charset="-18"/>
              </a:rPr>
              <a:t>δ &gt; 0,5 → </a:t>
            </a:r>
            <a:r>
              <a:rPr lang="pl-PL" sz="2000">
                <a:latin typeface="Poppins" panose="00000500000000000000" pitchFamily="2" charset="-18"/>
                <a:cs typeface="Poppins" panose="00000500000000000000" pitchFamily="2" charset="-18"/>
              </a:rPr>
              <a:t>wskazanie do wymiany kabla</a:t>
            </a:r>
          </a:p>
          <a:p>
            <a:pPr>
              <a:lnSpc>
                <a:spcPct val="150000"/>
              </a:lnSpc>
            </a:pPr>
            <a:r>
              <a:rPr lang="pl-PL" sz="2000" b="1">
                <a:latin typeface="Poppins" panose="00000500000000000000" pitchFamily="2" charset="-18"/>
                <a:cs typeface="Poppins" panose="00000500000000000000" pitchFamily="2" charset="-18"/>
              </a:rPr>
              <a:t>Sprzęt</a:t>
            </a:r>
            <a:r>
              <a:rPr lang="pl-PL" sz="2000">
                <a:latin typeface="Poppins" panose="00000500000000000000" pitchFamily="2" charset="-18"/>
                <a:cs typeface="Poppins" panose="00000500000000000000" pitchFamily="2" charset="-18"/>
              </a:rPr>
              <a:t>: OWTS, HVA, diagnostyka DAC</a:t>
            </a:r>
          </a:p>
        </p:txBody>
      </p:sp>
    </p:spTree>
    <p:extLst>
      <p:ext uri="{BB962C8B-B14F-4D97-AF65-F5344CB8AC3E}">
        <p14:creationId xmlns:p14="http://schemas.microsoft.com/office/powerpoint/2010/main" val="64951614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6646A05-52B1-E484-DBA9-DEFB9EBEBC0C}"/>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D653018-305C-7509-D611-ED58B46B2C25}"/>
              </a:ext>
            </a:extLst>
          </p:cNvPr>
          <p:cNvSpPr txBox="1"/>
          <p:nvPr/>
        </p:nvSpPr>
        <p:spPr>
          <a:xfrm>
            <a:off x="2084356" y="308249"/>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Pomiary diagnostyczne kabli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B48EB352-972A-4C0A-D41D-8DE44BE5CCC3}"/>
              </a:ext>
            </a:extLst>
          </p:cNvPr>
          <p:cNvSpPr txBox="1"/>
          <p:nvPr/>
        </p:nvSpPr>
        <p:spPr>
          <a:xfrm>
            <a:off x="1234268" y="1379004"/>
            <a:ext cx="15421973" cy="7883633"/>
          </a:xfrm>
          <a:prstGeom prst="rect">
            <a:avLst/>
          </a:prstGeom>
          <a:noFill/>
        </p:spPr>
        <p:txBody>
          <a:bodyPr wrap="square">
            <a:spAutoFit/>
          </a:bodyPr>
          <a:lstStyle/>
          <a:p>
            <a:pPr>
              <a:lnSpc>
                <a:spcPct val="150000"/>
              </a:lnSpc>
            </a:pPr>
            <a:r>
              <a:rPr lang="pl-PL" sz="2000" b="1">
                <a:latin typeface="Poppins" panose="00000500000000000000" pitchFamily="2" charset="-18"/>
                <a:cs typeface="Poppins" panose="00000500000000000000" pitchFamily="2" charset="-18"/>
              </a:rPr>
              <a:t>3. Pomiar wyładowań niezupełnych (WNZ / PD)</a:t>
            </a:r>
          </a:p>
          <a:p>
            <a:pPr>
              <a:lnSpc>
                <a:spcPct val="150000"/>
              </a:lnSpc>
            </a:pPr>
            <a:r>
              <a:rPr lang="pl-PL" sz="2000" b="1">
                <a:latin typeface="Poppins" panose="00000500000000000000" pitchFamily="2" charset="-18"/>
                <a:cs typeface="Poppins" panose="00000500000000000000" pitchFamily="2" charset="-18"/>
              </a:rPr>
              <a:t>Napięcie inicjacji (PDIV)</a:t>
            </a:r>
            <a:r>
              <a:rPr lang="pl-PL" sz="2000">
                <a:latin typeface="Poppins" panose="00000500000000000000" pitchFamily="2" charset="-18"/>
                <a:cs typeface="Poppins" panose="00000500000000000000" pitchFamily="2" charset="-18"/>
              </a:rPr>
              <a:t>: zwykle ok. 1,5–2U₀</a:t>
            </a:r>
          </a:p>
          <a:p>
            <a:pPr>
              <a:lnSpc>
                <a:spcPct val="150000"/>
              </a:lnSpc>
            </a:pPr>
            <a:r>
              <a:rPr lang="pl-PL" sz="2000" b="1">
                <a:latin typeface="Poppins" panose="00000500000000000000" pitchFamily="2" charset="-18"/>
                <a:cs typeface="Poppins" panose="00000500000000000000" pitchFamily="2" charset="-18"/>
              </a:rPr>
              <a:t>Napięcie gaśnięcia (PDEV)</a:t>
            </a:r>
            <a:r>
              <a:rPr lang="pl-PL" sz="2000">
                <a:latin typeface="Poppins" panose="00000500000000000000" pitchFamily="2" charset="-18"/>
                <a:cs typeface="Poppins" panose="00000500000000000000" pitchFamily="2" charset="-18"/>
              </a:rPr>
              <a:t>: poniżej PDIV</a:t>
            </a:r>
          </a:p>
          <a:p>
            <a:pPr>
              <a:lnSpc>
                <a:spcPct val="150000"/>
              </a:lnSpc>
            </a:pPr>
            <a:r>
              <a:rPr lang="pl-PL" sz="2000" b="1">
                <a:latin typeface="Poppins" panose="00000500000000000000" pitchFamily="2" charset="-18"/>
                <a:cs typeface="Poppins" panose="00000500000000000000" pitchFamily="2" charset="-18"/>
              </a:rPr>
              <a:t>Cel</a:t>
            </a:r>
            <a:r>
              <a:rPr lang="pl-PL" sz="2000">
                <a:latin typeface="Poppins" panose="00000500000000000000" pitchFamily="2" charset="-18"/>
                <a:cs typeface="Poppins" panose="00000500000000000000" pitchFamily="2" charset="-18"/>
              </a:rPr>
              <a:t>: lokalizacja defektów w mufach, głowicach, ekranach</a:t>
            </a:r>
          </a:p>
          <a:p>
            <a:pPr>
              <a:lnSpc>
                <a:spcPct val="150000"/>
              </a:lnSpc>
            </a:pPr>
            <a:r>
              <a:rPr lang="pl-PL" sz="2000" b="1">
                <a:latin typeface="Poppins" panose="00000500000000000000" pitchFamily="2" charset="-18"/>
                <a:cs typeface="Poppins" panose="00000500000000000000" pitchFamily="2" charset="-18"/>
              </a:rPr>
              <a:t>Metoda</a:t>
            </a:r>
            <a:r>
              <a:rPr lang="pl-PL" sz="2000">
                <a:latin typeface="Poppins" panose="00000500000000000000" pitchFamily="2" charset="-18"/>
                <a:cs typeface="Poppins" panose="00000500000000000000" pitchFamily="2" charset="-18"/>
              </a:rPr>
              <a:t>: DAC lub VLF z detekcją impulsów</a:t>
            </a:r>
          </a:p>
          <a:p>
            <a:pPr>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4. Pomiar rezystancji izolacji</a:t>
            </a:r>
          </a:p>
          <a:p>
            <a:pPr>
              <a:lnSpc>
                <a:spcPct val="150000"/>
              </a:lnSpc>
            </a:pPr>
            <a:r>
              <a:rPr lang="pl-PL" sz="2000" b="1">
                <a:latin typeface="Poppins" panose="00000500000000000000" pitchFamily="2" charset="-18"/>
                <a:cs typeface="Poppins" panose="00000500000000000000" pitchFamily="2" charset="-18"/>
              </a:rPr>
              <a:t>Napięcie pomiarowe</a:t>
            </a:r>
            <a:r>
              <a:rPr lang="pl-PL" sz="2000">
                <a:latin typeface="Poppins" panose="00000500000000000000" pitchFamily="2" charset="-18"/>
                <a:cs typeface="Poppins" panose="00000500000000000000" pitchFamily="2" charset="-18"/>
              </a:rPr>
              <a:t>: ≥ 2,5 kV</a:t>
            </a:r>
          </a:p>
          <a:p>
            <a:pPr>
              <a:lnSpc>
                <a:spcPct val="150000"/>
              </a:lnSpc>
            </a:pPr>
            <a:r>
              <a:rPr lang="pl-PL" sz="2000" b="1">
                <a:latin typeface="Poppins" panose="00000500000000000000" pitchFamily="2" charset="-18"/>
                <a:cs typeface="Poppins" panose="00000500000000000000" pitchFamily="2" charset="-18"/>
              </a:rPr>
              <a:t>Wartość minimalna</a:t>
            </a:r>
            <a:r>
              <a:rPr lang="pl-PL" sz="2000">
                <a:latin typeface="Poppins" panose="00000500000000000000" pitchFamily="2" charset="-18"/>
                <a:cs typeface="Poppins" panose="00000500000000000000" pitchFamily="2" charset="-18"/>
              </a:rPr>
              <a:t>:</a:t>
            </a:r>
          </a:p>
          <a:p>
            <a:pPr lvl="1">
              <a:lnSpc>
                <a:spcPct val="150000"/>
              </a:lnSpc>
            </a:pPr>
            <a:r>
              <a:rPr lang="pl-PL" sz="2000">
                <a:latin typeface="Poppins" panose="00000500000000000000" pitchFamily="2" charset="-18"/>
                <a:cs typeface="Poppins" panose="00000500000000000000" pitchFamily="2" charset="-18"/>
              </a:rPr>
              <a:t>dla kabli XLPE &gt; 100 MΩ/km</a:t>
            </a:r>
          </a:p>
          <a:p>
            <a:pPr>
              <a:lnSpc>
                <a:spcPct val="150000"/>
              </a:lnSpc>
            </a:pPr>
            <a:r>
              <a:rPr lang="pl-PL" sz="2000" b="1">
                <a:latin typeface="Poppins" panose="00000500000000000000" pitchFamily="2" charset="-18"/>
                <a:cs typeface="Poppins" panose="00000500000000000000" pitchFamily="2" charset="-18"/>
              </a:rPr>
              <a:t>Cel</a:t>
            </a:r>
            <a:r>
              <a:rPr lang="pl-PL" sz="2000">
                <a:latin typeface="Poppins" panose="00000500000000000000" pitchFamily="2" charset="-18"/>
                <a:cs typeface="Poppins" panose="00000500000000000000" pitchFamily="2" charset="-18"/>
              </a:rPr>
              <a:t>: szybka ocena stanu izolacji</a:t>
            </a:r>
          </a:p>
          <a:p>
            <a:pPr>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t>5. Sprawdzenie szczelności powłoki zewnętrznej</a:t>
            </a:r>
          </a:p>
          <a:p>
            <a:pPr>
              <a:lnSpc>
                <a:spcPct val="150000"/>
              </a:lnSpc>
            </a:pPr>
            <a:r>
              <a:rPr lang="pl-PL" sz="2000" b="1"/>
              <a:t>Metoda</a:t>
            </a:r>
            <a:r>
              <a:rPr lang="pl-PL" sz="2000"/>
              <a:t>: napięcie stałe DC</a:t>
            </a:r>
          </a:p>
          <a:p>
            <a:pPr>
              <a:lnSpc>
                <a:spcPct val="150000"/>
              </a:lnSpc>
            </a:pPr>
            <a:r>
              <a:rPr lang="pl-PL" sz="2000" b="1"/>
              <a:t>Czas trwania</a:t>
            </a:r>
            <a:r>
              <a:rPr lang="pl-PL" sz="2000"/>
              <a:t>: 1 minuta</a:t>
            </a:r>
          </a:p>
          <a:p>
            <a:pPr>
              <a:lnSpc>
                <a:spcPct val="150000"/>
              </a:lnSpc>
            </a:pPr>
            <a:r>
              <a:rPr lang="pl-PL" sz="2000" b="1"/>
              <a:t>Prąd upływu</a:t>
            </a:r>
            <a:r>
              <a:rPr lang="pl-PL" sz="2000"/>
              <a:t>: &lt; 10 </a:t>
            </a:r>
            <a:r>
              <a:rPr lang="pl-PL" sz="2000" err="1"/>
              <a:t>μA</a:t>
            </a:r>
            <a:endParaRPr lang="pl-PL" sz="2000"/>
          </a:p>
          <a:p>
            <a:pPr>
              <a:lnSpc>
                <a:spcPct val="150000"/>
              </a:lnSpc>
            </a:pPr>
            <a:r>
              <a:rPr lang="pl-PL" sz="2000" b="1"/>
              <a:t>Cel</a:t>
            </a:r>
            <a:r>
              <a:rPr lang="pl-PL" sz="2000"/>
              <a:t>: wykrycie uszkodzeń mechanicznych lub wilgoci</a:t>
            </a:r>
          </a:p>
        </p:txBody>
      </p:sp>
    </p:spTree>
    <p:extLst>
      <p:ext uri="{BB962C8B-B14F-4D97-AF65-F5344CB8AC3E}">
        <p14:creationId xmlns:p14="http://schemas.microsoft.com/office/powerpoint/2010/main" val="165801217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6F7E3D4-F81E-1DD8-1924-6E85F302796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3CD7FFB-3525-7DA2-BD45-A54BD5F7F9F1}"/>
              </a:ext>
            </a:extLst>
          </p:cNvPr>
          <p:cNvSpPr txBox="1"/>
          <p:nvPr/>
        </p:nvSpPr>
        <p:spPr>
          <a:xfrm>
            <a:off x="2057060" y="868146"/>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Cyfrowe systemy w sieciach kablowych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2CF09F75-5D69-DDD1-6EA4-B81CAC5280B3}"/>
              </a:ext>
            </a:extLst>
          </p:cNvPr>
          <p:cNvSpPr txBox="1"/>
          <p:nvPr/>
        </p:nvSpPr>
        <p:spPr>
          <a:xfrm>
            <a:off x="1624084" y="1704803"/>
            <a:ext cx="14692697" cy="6778330"/>
          </a:xfrm>
          <a:prstGeom prst="rect">
            <a:avLst/>
          </a:prstGeom>
          <a:noFill/>
        </p:spPr>
        <p:txBody>
          <a:bodyPr wrap="square" rtlCol="0">
            <a:spAutoFit/>
          </a:bodyPr>
          <a:lstStyle/>
          <a:p>
            <a:pPr algn="just">
              <a:lnSpc>
                <a:spcPct val="200000"/>
              </a:lnSpc>
            </a:pPr>
            <a:r>
              <a:rPr lang="pl-PL" sz="2000">
                <a:latin typeface="Poppins" panose="00000500000000000000" pitchFamily="2" charset="-18"/>
                <a:cs typeface="Poppins" panose="00000500000000000000" pitchFamily="2" charset="-18"/>
              </a:rPr>
              <a:t>Ewidencja i modelowanie sieci kablowej to kluczowe procesy w zarządzaniu infrastrukturą elektroenergetyczną, telekomunikacyjną czy sygnalizacyjną. Pozwalają one na precyzyjne planowanie, utrzymanie i rozwój sieci. Celem ewidencji jest uporządkowanie informacji o sieci w systemie paszportyzacji lub GIS polegające na usystematyzowaniu informacji, dokonywaniu analiz technicznych i symulacji działania sieci w różnych warunkach.</a:t>
            </a:r>
          </a:p>
          <a:p>
            <a:pPr algn="just">
              <a:lnSpc>
                <a:spcPct val="200000"/>
              </a:lnSpc>
            </a:pPr>
            <a:endParaRPr lang="pl-PL" sz="2000">
              <a:latin typeface="Poppins" panose="00000500000000000000" pitchFamily="2" charset="-18"/>
              <a:cs typeface="Poppins" panose="00000500000000000000" pitchFamily="2" charset="-18"/>
            </a:endParaRPr>
          </a:p>
          <a:p>
            <a:pPr algn="just">
              <a:lnSpc>
                <a:spcPct val="200000"/>
              </a:lnSpc>
            </a:pPr>
            <a:r>
              <a:rPr lang="pl-PL" sz="2000" b="1">
                <a:latin typeface="Poppins" panose="00000500000000000000" pitchFamily="2" charset="-18"/>
                <a:cs typeface="Poppins" panose="00000500000000000000" pitchFamily="2" charset="-18"/>
              </a:rPr>
              <a:t>Ewidencja sieci kablowej obejmuje:</a:t>
            </a:r>
          </a:p>
          <a:p>
            <a:pPr marL="342900" indent="-342900" algn="just">
              <a:lnSpc>
                <a:spcPct val="200000"/>
              </a:lnSpc>
              <a:buFont typeface="Wingdings" panose="05000000000000000000" pitchFamily="2" charset="2"/>
              <a:buChar char="§"/>
            </a:pPr>
            <a:r>
              <a:rPr lang="pl-PL" sz="2000" b="1">
                <a:latin typeface="Poppins" panose="00000500000000000000" pitchFamily="2" charset="-18"/>
                <a:cs typeface="Poppins" panose="00000500000000000000" pitchFamily="2" charset="-18"/>
              </a:rPr>
              <a:t>Obiekty ewidencyjne</a:t>
            </a:r>
            <a:r>
              <a:rPr lang="pl-PL" sz="2000">
                <a:latin typeface="Poppins" panose="00000500000000000000" pitchFamily="2" charset="-18"/>
                <a:cs typeface="Poppins" panose="00000500000000000000" pitchFamily="2" charset="-18"/>
              </a:rPr>
              <a:t>: stacje transformatorowe, rozdzielnie, mufy, głowice, linie kablowe, studnie kablowe</a:t>
            </a:r>
          </a:p>
          <a:p>
            <a:pPr marL="342900" indent="-342900" algn="just">
              <a:lnSpc>
                <a:spcPct val="200000"/>
              </a:lnSpc>
              <a:buFont typeface="Wingdings" panose="05000000000000000000" pitchFamily="2" charset="2"/>
              <a:buChar char="§"/>
            </a:pPr>
            <a:r>
              <a:rPr lang="pl-PL" sz="2000" b="1">
                <a:latin typeface="Poppins" panose="00000500000000000000" pitchFamily="2" charset="-18"/>
                <a:cs typeface="Poppins" panose="00000500000000000000" pitchFamily="2" charset="-18"/>
              </a:rPr>
              <a:t>Atrybuty techniczne</a:t>
            </a:r>
            <a:r>
              <a:rPr lang="pl-PL" sz="2000">
                <a:latin typeface="Poppins" panose="00000500000000000000" pitchFamily="2" charset="-18"/>
                <a:cs typeface="Poppins" panose="00000500000000000000" pitchFamily="2" charset="-18"/>
              </a:rPr>
              <a:t>: typ kabla, napięcie znamionowe, długość, materiał izolacji, data instalacji</a:t>
            </a:r>
          </a:p>
          <a:p>
            <a:pPr marL="342900" indent="-342900" algn="just">
              <a:lnSpc>
                <a:spcPct val="200000"/>
              </a:lnSpc>
              <a:buFont typeface="Wingdings" panose="05000000000000000000" pitchFamily="2" charset="2"/>
              <a:buChar char="§"/>
            </a:pPr>
            <a:r>
              <a:rPr lang="pl-PL" sz="2000" b="1">
                <a:latin typeface="Poppins" panose="00000500000000000000" pitchFamily="2" charset="-18"/>
                <a:cs typeface="Poppins" panose="00000500000000000000" pitchFamily="2" charset="-18"/>
              </a:rPr>
              <a:t>Lokalizacja</a:t>
            </a:r>
            <a:r>
              <a:rPr lang="pl-PL" sz="2000">
                <a:latin typeface="Poppins" panose="00000500000000000000" pitchFamily="2" charset="-18"/>
                <a:cs typeface="Poppins" panose="00000500000000000000" pitchFamily="2" charset="-18"/>
              </a:rPr>
              <a:t>: geodezyjne współrzędne, obręby, strefy utrzymaniowe</a:t>
            </a:r>
          </a:p>
          <a:p>
            <a:pPr marL="342900" indent="-342900" algn="just">
              <a:lnSpc>
                <a:spcPct val="200000"/>
              </a:lnSpc>
              <a:buFont typeface="Wingdings" panose="05000000000000000000" pitchFamily="2" charset="2"/>
              <a:buChar char="§"/>
            </a:pPr>
            <a:r>
              <a:rPr lang="pl-PL" sz="2000" b="1">
                <a:latin typeface="Poppins" panose="00000500000000000000" pitchFamily="2" charset="-18"/>
                <a:cs typeface="Poppins" panose="00000500000000000000" pitchFamily="2" charset="-18"/>
              </a:rPr>
              <a:t>Oznaczenia</a:t>
            </a:r>
            <a:r>
              <a:rPr lang="pl-PL" sz="2000">
                <a:latin typeface="Poppins" panose="00000500000000000000" pitchFamily="2" charset="-18"/>
                <a:cs typeface="Poppins" panose="00000500000000000000" pitchFamily="2" charset="-18"/>
              </a:rPr>
              <a:t>: systemy kodowania (np. WO.072.0001.A dla światłowodu), identyfikatory obiektów i linii</a:t>
            </a:r>
          </a:p>
          <a:p>
            <a:pPr marL="342900" indent="-342900" algn="just">
              <a:lnSpc>
                <a:spcPct val="200000"/>
              </a:lnSpc>
              <a:buFont typeface="Wingdings" panose="05000000000000000000" pitchFamily="2" charset="2"/>
              <a:buChar char="§"/>
            </a:pPr>
            <a:r>
              <a:rPr lang="pl-PL" sz="2000" b="1">
                <a:latin typeface="Poppins" panose="00000500000000000000" pitchFamily="2" charset="-18"/>
                <a:cs typeface="Poppins" panose="00000500000000000000" pitchFamily="2" charset="-18"/>
              </a:rPr>
              <a:t>Zarządzanie majątkiem</a:t>
            </a:r>
            <a:r>
              <a:rPr lang="pl-PL" sz="2000">
                <a:latin typeface="Poppins" panose="00000500000000000000" pitchFamily="2" charset="-18"/>
                <a:cs typeface="Poppins" panose="00000500000000000000" pitchFamily="2" charset="-18"/>
              </a:rPr>
              <a:t>: przypisanie właściciela, status eksploatacyjny, historia konserwacji</a:t>
            </a:r>
          </a:p>
        </p:txBody>
      </p:sp>
    </p:spTree>
    <p:extLst>
      <p:ext uri="{BB962C8B-B14F-4D97-AF65-F5344CB8AC3E}">
        <p14:creationId xmlns:p14="http://schemas.microsoft.com/office/powerpoint/2010/main" val="175443372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F924B80-F1A8-8423-1C21-DB8C9397F3F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1FB07F6-867B-4251-7E03-22432B46EF47}"/>
              </a:ext>
            </a:extLst>
          </p:cNvPr>
          <p:cNvSpPr txBox="1"/>
          <p:nvPr/>
        </p:nvSpPr>
        <p:spPr>
          <a:xfrm>
            <a:off x="2057060" y="868146"/>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Cyfrowe systemy w sieciach kablowych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49420F6F-D320-2CF5-0818-DB0468F39157}"/>
              </a:ext>
            </a:extLst>
          </p:cNvPr>
          <p:cNvSpPr txBox="1"/>
          <p:nvPr/>
        </p:nvSpPr>
        <p:spPr>
          <a:xfrm>
            <a:off x="1624084" y="1704803"/>
            <a:ext cx="14692697" cy="3700565"/>
          </a:xfrm>
          <a:prstGeom prst="rect">
            <a:avLst/>
          </a:prstGeom>
          <a:noFill/>
        </p:spPr>
        <p:txBody>
          <a:bodyPr wrap="square" rtlCol="0">
            <a:spAutoFit/>
          </a:bodyPr>
          <a:lstStyle/>
          <a:p>
            <a:pPr algn="just">
              <a:lnSpc>
                <a:spcPct val="200000"/>
              </a:lnSpc>
            </a:pPr>
            <a:r>
              <a:rPr lang="pl-PL" sz="2000" b="1">
                <a:latin typeface="Poppins" panose="00000500000000000000" pitchFamily="2" charset="-18"/>
                <a:cs typeface="Poppins" panose="00000500000000000000" pitchFamily="2" charset="-18"/>
              </a:rPr>
              <a:t>Modelowanie sieci kablowej obejmuje:</a:t>
            </a:r>
          </a:p>
          <a:p>
            <a:pPr marL="342900" indent="-342900" algn="just">
              <a:lnSpc>
                <a:spcPct val="200000"/>
              </a:lnSpc>
              <a:buFont typeface="Wingdings" panose="05000000000000000000" pitchFamily="2" charset="2"/>
              <a:buChar char="§"/>
            </a:pPr>
            <a:r>
              <a:rPr lang="pl-PL" sz="2000" b="1">
                <a:latin typeface="Poppins" panose="00000500000000000000" pitchFamily="2" charset="-18"/>
                <a:cs typeface="Poppins" panose="00000500000000000000" pitchFamily="2" charset="-18"/>
              </a:rPr>
              <a:t>Topologia sieci: </a:t>
            </a:r>
            <a:r>
              <a:rPr lang="pl-PL" sz="2000">
                <a:latin typeface="Poppins" panose="00000500000000000000" pitchFamily="2" charset="-18"/>
                <a:cs typeface="Poppins" panose="00000500000000000000" pitchFamily="2" charset="-18"/>
              </a:rPr>
              <a:t>odwzorowanie połączeń między obiektami, trasy kabli, punkty rozdziału</a:t>
            </a:r>
          </a:p>
          <a:p>
            <a:pPr marL="342900" indent="-342900" algn="just">
              <a:lnSpc>
                <a:spcPct val="200000"/>
              </a:lnSpc>
              <a:buFont typeface="Wingdings" panose="05000000000000000000" pitchFamily="2" charset="2"/>
              <a:buChar char="§"/>
            </a:pPr>
            <a:r>
              <a:rPr lang="pl-PL" sz="2000" b="1">
                <a:latin typeface="Poppins" panose="00000500000000000000" pitchFamily="2" charset="-18"/>
                <a:cs typeface="Poppins" panose="00000500000000000000" pitchFamily="2" charset="-18"/>
              </a:rPr>
              <a:t>Parametry elektryczne: </a:t>
            </a:r>
            <a:r>
              <a:rPr lang="pl-PL" sz="2000">
                <a:latin typeface="Poppins" panose="00000500000000000000" pitchFamily="2" charset="-18"/>
                <a:cs typeface="Poppins" panose="00000500000000000000" pitchFamily="2" charset="-18"/>
              </a:rPr>
              <a:t>rezystancja, indukcyjność, pojemność, tłumienie</a:t>
            </a:r>
          </a:p>
          <a:p>
            <a:pPr marL="342900" indent="-342900" algn="just">
              <a:lnSpc>
                <a:spcPct val="200000"/>
              </a:lnSpc>
              <a:buFont typeface="Wingdings" panose="05000000000000000000" pitchFamily="2" charset="2"/>
              <a:buChar char="§"/>
            </a:pPr>
            <a:r>
              <a:rPr lang="pl-PL" sz="2000">
                <a:latin typeface="Poppins" panose="00000500000000000000" pitchFamily="2" charset="-18"/>
                <a:cs typeface="Poppins" panose="00000500000000000000" pitchFamily="2" charset="-18"/>
              </a:rPr>
              <a:t> </a:t>
            </a:r>
            <a:r>
              <a:rPr lang="pl-PL" sz="2000" b="1">
                <a:latin typeface="Poppins" panose="00000500000000000000" pitchFamily="2" charset="-18"/>
                <a:cs typeface="Poppins" panose="00000500000000000000" pitchFamily="2" charset="-18"/>
              </a:rPr>
              <a:t>Symulacje obciążeń: </a:t>
            </a:r>
            <a:r>
              <a:rPr lang="pl-PL" sz="2000">
                <a:latin typeface="Poppins" panose="00000500000000000000" pitchFamily="2" charset="-18"/>
                <a:cs typeface="Poppins" panose="00000500000000000000" pitchFamily="2" charset="-18"/>
              </a:rPr>
              <a:t>przepływ mocy, przeciążenia, awarie, zwarcia</a:t>
            </a:r>
          </a:p>
          <a:p>
            <a:pPr marL="342900" indent="-342900" algn="just">
              <a:lnSpc>
                <a:spcPct val="200000"/>
              </a:lnSpc>
              <a:buFont typeface="Wingdings" panose="05000000000000000000" pitchFamily="2" charset="2"/>
              <a:buChar char="§"/>
            </a:pPr>
            <a:r>
              <a:rPr lang="pl-PL" sz="2000" b="1">
                <a:latin typeface="Poppins" panose="00000500000000000000" pitchFamily="2" charset="-18"/>
                <a:cs typeface="Poppins" panose="00000500000000000000" pitchFamily="2" charset="-18"/>
              </a:rPr>
              <a:t>Modelowanie zakłóceń: </a:t>
            </a:r>
            <a:r>
              <a:rPr lang="pl-PL" sz="2000">
                <a:latin typeface="Poppins" panose="00000500000000000000" pitchFamily="2" charset="-18"/>
                <a:cs typeface="Poppins" panose="00000500000000000000" pitchFamily="2" charset="-18"/>
              </a:rPr>
              <a:t>np. udary piorunowe, sprzężenia elektromagnetyczne</a:t>
            </a:r>
          </a:p>
          <a:p>
            <a:pPr marL="342900" indent="-342900" algn="just">
              <a:lnSpc>
                <a:spcPct val="200000"/>
              </a:lnSpc>
              <a:buFont typeface="Wingdings" panose="05000000000000000000" pitchFamily="2" charset="2"/>
              <a:buChar char="§"/>
            </a:pPr>
            <a:r>
              <a:rPr lang="pl-PL" sz="2000" b="1">
                <a:latin typeface="Poppins" panose="00000500000000000000" pitchFamily="2" charset="-18"/>
                <a:cs typeface="Poppins" panose="00000500000000000000" pitchFamily="2" charset="-18"/>
              </a:rPr>
              <a:t>Integracja z systemami SCADA i Smart </a:t>
            </a:r>
            <a:r>
              <a:rPr lang="pl-PL" sz="2000" b="1" err="1">
                <a:latin typeface="Poppins" panose="00000500000000000000" pitchFamily="2" charset="-18"/>
                <a:cs typeface="Poppins" panose="00000500000000000000" pitchFamily="2" charset="-18"/>
              </a:rPr>
              <a:t>Grid</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dane pomiarowe, sterowanie, automatyka</a:t>
            </a:r>
          </a:p>
        </p:txBody>
      </p:sp>
      <p:sp>
        <p:nvSpPr>
          <p:cNvPr id="4" name="pole tekstowe 3">
            <a:extLst>
              <a:ext uri="{FF2B5EF4-FFF2-40B4-BE49-F238E27FC236}">
                <a16:creationId xmlns:a16="http://schemas.microsoft.com/office/drawing/2014/main" id="{FDD0AD06-BE83-6E3F-25A9-840FEC954C4D}"/>
              </a:ext>
            </a:extLst>
          </p:cNvPr>
          <p:cNvSpPr txBox="1"/>
          <p:nvPr/>
        </p:nvSpPr>
        <p:spPr>
          <a:xfrm>
            <a:off x="1624084" y="6333180"/>
            <a:ext cx="10918209" cy="2472472"/>
          </a:xfrm>
          <a:prstGeom prst="rect">
            <a:avLst/>
          </a:prstGeom>
          <a:noFill/>
        </p:spPr>
        <p:txBody>
          <a:bodyPr wrap="square">
            <a:spAutoFit/>
          </a:bodyPr>
          <a:lstStyle/>
          <a:p>
            <a:pPr>
              <a:lnSpc>
                <a:spcPct val="200000"/>
              </a:lnSpc>
            </a:pPr>
            <a:r>
              <a:rPr lang="pl-PL" sz="2000" b="1">
                <a:latin typeface="Poppins" panose="00000500000000000000" pitchFamily="2" charset="-18"/>
                <a:cs typeface="Poppins" panose="00000500000000000000" pitchFamily="2" charset="-18"/>
              </a:rPr>
              <a:t>Narzędzia i systemy</a:t>
            </a:r>
          </a:p>
          <a:p>
            <a:pPr marL="342900" indent="-342900">
              <a:lnSpc>
                <a:spcPct val="200000"/>
              </a:lnSpc>
              <a:buFont typeface="Wingdings" panose="05000000000000000000" pitchFamily="2" charset="2"/>
              <a:buChar char="§"/>
            </a:pPr>
            <a:r>
              <a:rPr lang="pl-PL" sz="2000">
                <a:latin typeface="Poppins" panose="00000500000000000000" pitchFamily="2" charset="-18"/>
                <a:cs typeface="Poppins" panose="00000500000000000000" pitchFamily="2" charset="-18"/>
              </a:rPr>
              <a:t>GIS (</a:t>
            </a:r>
            <a:r>
              <a:rPr lang="pl-PL" sz="2000" err="1">
                <a:latin typeface="Poppins" panose="00000500000000000000" pitchFamily="2" charset="-18"/>
                <a:cs typeface="Poppins" panose="00000500000000000000" pitchFamily="2" charset="-18"/>
              </a:rPr>
              <a:t>Geographic</a:t>
            </a:r>
            <a:r>
              <a:rPr lang="pl-PL" sz="2000">
                <a:latin typeface="Poppins" panose="00000500000000000000" pitchFamily="2" charset="-18"/>
                <a:cs typeface="Poppins" panose="00000500000000000000" pitchFamily="2" charset="-18"/>
              </a:rPr>
              <a:t> Information System) – wizualizacja i analiza przestrzenna sieci</a:t>
            </a:r>
          </a:p>
          <a:p>
            <a:pPr marL="342900" indent="-342900">
              <a:lnSpc>
                <a:spcPct val="200000"/>
              </a:lnSpc>
              <a:buFont typeface="Wingdings" panose="05000000000000000000" pitchFamily="2" charset="2"/>
              <a:buChar char="§"/>
            </a:pPr>
            <a:r>
              <a:rPr lang="pl-PL" sz="2000">
                <a:latin typeface="Poppins" panose="00000500000000000000" pitchFamily="2" charset="-18"/>
                <a:cs typeface="Poppins" panose="00000500000000000000" pitchFamily="2" charset="-18"/>
              </a:rPr>
              <a:t>Paszportyzacja FAST, CUI, </a:t>
            </a:r>
            <a:r>
              <a:rPr lang="pl-PL" sz="2000" err="1">
                <a:latin typeface="Poppins" panose="00000500000000000000" pitchFamily="2" charset="-18"/>
                <a:cs typeface="Poppins" panose="00000500000000000000" pitchFamily="2" charset="-18"/>
              </a:rPr>
              <a:t>OptoTel</a:t>
            </a:r>
            <a:r>
              <a:rPr lang="pl-PL" sz="2000">
                <a:latin typeface="Poppins" panose="00000500000000000000" pitchFamily="2" charset="-18"/>
                <a:cs typeface="Poppins" panose="00000500000000000000" pitchFamily="2" charset="-18"/>
              </a:rPr>
              <a:t> – ewidencja kabli, studni, urządzeń</a:t>
            </a:r>
          </a:p>
          <a:p>
            <a:pPr marL="342900" indent="-342900">
              <a:lnSpc>
                <a:spcPct val="200000"/>
              </a:lnSpc>
              <a:buFont typeface="Wingdings" panose="05000000000000000000" pitchFamily="2" charset="2"/>
              <a:buChar char="§"/>
            </a:pPr>
            <a:r>
              <a:rPr lang="pl-PL" sz="2000" err="1">
                <a:latin typeface="Poppins" panose="00000500000000000000" pitchFamily="2" charset="-18"/>
                <a:cs typeface="Poppins" panose="00000500000000000000" pitchFamily="2" charset="-18"/>
              </a:rPr>
              <a:t>LTSpice</a:t>
            </a:r>
            <a:r>
              <a:rPr lang="pl-PL" sz="2000">
                <a:latin typeface="Poppins" panose="00000500000000000000" pitchFamily="2" charset="-18"/>
                <a:cs typeface="Poppins" panose="00000500000000000000" pitchFamily="2" charset="-18"/>
              </a:rPr>
              <a:t>, </a:t>
            </a:r>
            <a:r>
              <a:rPr lang="pl-PL" sz="2000" err="1">
                <a:latin typeface="Poppins" panose="00000500000000000000" pitchFamily="2" charset="-18"/>
                <a:cs typeface="Poppins" panose="00000500000000000000" pitchFamily="2" charset="-18"/>
              </a:rPr>
              <a:t>DigSilent</a:t>
            </a:r>
            <a:r>
              <a:rPr lang="pl-PL" sz="2000">
                <a:latin typeface="Poppins" panose="00000500000000000000" pitchFamily="2" charset="-18"/>
                <a:cs typeface="Poppins" panose="00000500000000000000" pitchFamily="2" charset="-18"/>
              </a:rPr>
              <a:t> </a:t>
            </a:r>
            <a:r>
              <a:rPr lang="pl-PL" sz="2000" err="1">
                <a:latin typeface="Poppins" panose="00000500000000000000" pitchFamily="2" charset="-18"/>
                <a:cs typeface="Poppins" panose="00000500000000000000" pitchFamily="2" charset="-18"/>
              </a:rPr>
              <a:t>PowerFactory</a:t>
            </a:r>
            <a:r>
              <a:rPr lang="pl-PL" sz="2000">
                <a:latin typeface="Poppins" panose="00000500000000000000" pitchFamily="2" charset="-18"/>
                <a:cs typeface="Poppins" panose="00000500000000000000" pitchFamily="2" charset="-18"/>
              </a:rPr>
              <a:t> – modelowanie elektryczne i symulacje</a:t>
            </a:r>
          </a:p>
        </p:txBody>
      </p:sp>
    </p:spTree>
    <p:extLst>
      <p:ext uri="{BB962C8B-B14F-4D97-AF65-F5344CB8AC3E}">
        <p14:creationId xmlns:p14="http://schemas.microsoft.com/office/powerpoint/2010/main" val="359706593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5B9DEB3-ABDC-C1C1-04F0-F51CD1B8AC9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05340F54-0849-3231-1EE7-5F045A2C364E}"/>
              </a:ext>
            </a:extLst>
          </p:cNvPr>
          <p:cNvSpPr txBox="1"/>
          <p:nvPr/>
        </p:nvSpPr>
        <p:spPr>
          <a:xfrm>
            <a:off x="2057060" y="868146"/>
            <a:ext cx="13721798" cy="609398"/>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Znaczniki tras kablowych SN</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C02610A5-CA80-8EF7-97F9-CE2B701CF2B1}"/>
              </a:ext>
            </a:extLst>
          </p:cNvPr>
          <p:cNvSpPr txBox="1"/>
          <p:nvPr/>
        </p:nvSpPr>
        <p:spPr>
          <a:xfrm>
            <a:off x="2057061" y="1609268"/>
            <a:ext cx="14074594" cy="3088025"/>
          </a:xfrm>
          <a:prstGeom prst="rect">
            <a:avLst/>
          </a:prstGeom>
          <a:noFill/>
        </p:spPr>
        <p:txBody>
          <a:bodyPr wrap="square" rtlCol="0">
            <a:spAutoFit/>
          </a:bodyPr>
          <a:lstStyle/>
          <a:p>
            <a:pPr algn="just">
              <a:lnSpc>
                <a:spcPct val="200000"/>
              </a:lnSpc>
            </a:pPr>
            <a:r>
              <a:rPr lang="pl-PL" sz="2000" b="1">
                <a:latin typeface="Poppins" panose="00000500000000000000" pitchFamily="2" charset="-18"/>
                <a:cs typeface="Poppins" panose="00000500000000000000" pitchFamily="2" charset="-18"/>
              </a:rPr>
              <a:t>Znacznik trasy kablowej ma bardzo ważne zadanie</a:t>
            </a:r>
            <a:r>
              <a:rPr lang="pl-PL" sz="2000">
                <a:latin typeface="Poppins" panose="00000500000000000000" pitchFamily="2" charset="-18"/>
                <a:cs typeface="Poppins" panose="00000500000000000000" pitchFamily="2" charset="-18"/>
              </a:rPr>
              <a:t> - dzięki niemu specjaliści mogą określić miejsce usytuowania przebiegu kabla w ziemi lub oznaczyć miejsce jego łączenia. Z pomocą znaczników kablowych </a:t>
            </a:r>
            <a:r>
              <a:rPr lang="pl-PL" sz="2000" b="1">
                <a:latin typeface="Poppins" panose="00000500000000000000" pitchFamily="2" charset="-18"/>
                <a:cs typeface="Poppins" panose="00000500000000000000" pitchFamily="2" charset="-18"/>
              </a:rPr>
              <a:t>dużo łatwiej i szybciej serwisuje się instalacje elektryczne, kanalizacje kablowe oraz podziemną infrastrukturę</a:t>
            </a:r>
            <a:r>
              <a:rPr lang="pl-PL" sz="2000">
                <a:latin typeface="Poppins" panose="00000500000000000000" pitchFamily="2" charset="-18"/>
                <a:cs typeface="Poppins" panose="00000500000000000000" pitchFamily="2" charset="-18"/>
              </a:rPr>
              <a:t>. Pasywne, kuliste, niewymagające orientowania markery służące do oznaczania elementów infrastruktury podziemnej, ułatwiające ich późniejszą lokalizację.</a:t>
            </a:r>
          </a:p>
        </p:txBody>
      </p:sp>
      <p:pic>
        <p:nvPicPr>
          <p:cNvPr id="3" name="Obraz 2">
            <a:extLst>
              <a:ext uri="{FF2B5EF4-FFF2-40B4-BE49-F238E27FC236}">
                <a16:creationId xmlns:a16="http://schemas.microsoft.com/office/drawing/2014/main" id="{641D9CA5-EF76-62F8-5B6B-3282F6E4EEA6}"/>
              </a:ext>
            </a:extLst>
          </p:cNvPr>
          <p:cNvPicPr>
            <a:picLocks noChangeAspect="1"/>
          </p:cNvPicPr>
          <p:nvPr/>
        </p:nvPicPr>
        <p:blipFill>
          <a:blip r:embed="rId3"/>
          <a:stretch>
            <a:fillRect/>
          </a:stretch>
        </p:blipFill>
        <p:spPr>
          <a:xfrm>
            <a:off x="3193576" y="4829017"/>
            <a:ext cx="5353016" cy="4726599"/>
          </a:xfrm>
          <a:prstGeom prst="rect">
            <a:avLst/>
          </a:prstGeom>
        </p:spPr>
      </p:pic>
      <p:sp>
        <p:nvSpPr>
          <p:cNvPr id="9" name="pole tekstowe 8">
            <a:extLst>
              <a:ext uri="{FF2B5EF4-FFF2-40B4-BE49-F238E27FC236}">
                <a16:creationId xmlns:a16="http://schemas.microsoft.com/office/drawing/2014/main" id="{F2DB024C-FAFE-D15D-DB8C-1A5224C25D50}"/>
              </a:ext>
            </a:extLst>
          </p:cNvPr>
          <p:cNvSpPr txBox="1"/>
          <p:nvPr/>
        </p:nvSpPr>
        <p:spPr>
          <a:xfrm>
            <a:off x="7795944" y="7323907"/>
            <a:ext cx="6766217" cy="923330"/>
          </a:xfrm>
          <a:prstGeom prst="rect">
            <a:avLst/>
          </a:prstGeom>
          <a:noFill/>
        </p:spPr>
        <p:txBody>
          <a:bodyPr wrap="square">
            <a:spAutoFit/>
          </a:bodyPr>
          <a:lstStyle/>
          <a:p>
            <a:pPr algn="ctr"/>
            <a:r>
              <a:rPr lang="pl-PL" sz="1800" b="1">
                <a:latin typeface="Poppins" panose="00000500000000000000" pitchFamily="2" charset="-18"/>
                <a:cs typeface="Poppins" panose="00000500000000000000" pitchFamily="2" charset="-18"/>
              </a:rPr>
              <a:t>Przykładowy znacznik</a:t>
            </a:r>
          </a:p>
          <a:p>
            <a:pPr algn="ctr"/>
            <a:r>
              <a:rPr lang="pl-PL" sz="1800" b="1">
                <a:latin typeface="Poppins" panose="00000500000000000000" pitchFamily="2" charset="-18"/>
                <a:cs typeface="Poppins" panose="00000500000000000000" pitchFamily="2" charset="-18"/>
              </a:rPr>
              <a:t>czerwono – niebieski</a:t>
            </a:r>
          </a:p>
          <a:p>
            <a:pPr algn="ctr"/>
            <a:r>
              <a:rPr lang="pl-PL" sz="1800" b="1">
                <a:latin typeface="Poppins" panose="00000500000000000000" pitchFamily="2" charset="-18"/>
                <a:cs typeface="Poppins" panose="00000500000000000000" pitchFamily="2" charset="-18"/>
              </a:rPr>
              <a:t>dla energetyki o częstotliwości 134,00 kHz</a:t>
            </a:r>
            <a:endParaRPr lang="pl-PL" sz="1800"/>
          </a:p>
        </p:txBody>
      </p:sp>
    </p:spTree>
    <p:extLst>
      <p:ext uri="{BB962C8B-B14F-4D97-AF65-F5344CB8AC3E}">
        <p14:creationId xmlns:p14="http://schemas.microsoft.com/office/powerpoint/2010/main" val="204659125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721681D-884A-6A74-B459-D9D6AAD611D8}"/>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5728583-6F96-6D98-08DD-B4609046F301}"/>
              </a:ext>
            </a:extLst>
          </p:cNvPr>
          <p:cNvSpPr txBox="1"/>
          <p:nvPr/>
        </p:nvSpPr>
        <p:spPr>
          <a:xfrm>
            <a:off x="2057060" y="868146"/>
            <a:ext cx="13721798" cy="1218795"/>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Oddziaływanie linii kablowych wraz z osprzętem na środowisko naturalne</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7" name="pole tekstowe 6">
            <a:extLst>
              <a:ext uri="{FF2B5EF4-FFF2-40B4-BE49-F238E27FC236}">
                <a16:creationId xmlns:a16="http://schemas.microsoft.com/office/drawing/2014/main" id="{F10E6F0F-FA26-6FAD-7277-89A2A954C20F}"/>
              </a:ext>
            </a:extLst>
          </p:cNvPr>
          <p:cNvSpPr txBox="1"/>
          <p:nvPr/>
        </p:nvSpPr>
        <p:spPr>
          <a:xfrm>
            <a:off x="2057060" y="2250714"/>
            <a:ext cx="14345563" cy="6165790"/>
          </a:xfrm>
          <a:prstGeom prst="rect">
            <a:avLst/>
          </a:prstGeom>
          <a:noFill/>
        </p:spPr>
        <p:txBody>
          <a:bodyPr wrap="square" rtlCol="0">
            <a:spAutoFit/>
          </a:bodyPr>
          <a:lstStyle/>
          <a:p>
            <a:pPr algn="just">
              <a:lnSpc>
                <a:spcPct val="200000"/>
              </a:lnSpc>
            </a:pPr>
            <a:r>
              <a:rPr lang="pl-PL" sz="2000"/>
              <a:t>Wzrastająca presja środowiskowo-społeczna silnie ogranicza możliwości budowy nowych linii napowietrznych, szczególnie na terenach miejskich. Ulepszanie materiałów i elementów linii kablowych oraz stosowanie coraz doskonalszych konstrukcji kabli i osprzętu prowadzi do znacznego obniżenia kosztów instalowania linii kablowych w porównaniu z kosztami budowy równoważnych linii napowietrznych.</a:t>
            </a:r>
          </a:p>
          <a:p>
            <a:pPr algn="just">
              <a:lnSpc>
                <a:spcPct val="200000"/>
              </a:lnSpc>
            </a:pPr>
            <a:r>
              <a:rPr lang="pl-PL" sz="2000"/>
              <a:t>Na korzyść linii kablowych przemawiają:</a:t>
            </a:r>
          </a:p>
          <a:p>
            <a:pPr marL="342900" indent="-342900" algn="just">
              <a:lnSpc>
                <a:spcPct val="20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Brak emisji pól elektromagnetycznych,</a:t>
            </a:r>
          </a:p>
          <a:p>
            <a:pPr marL="342900" indent="-342900" algn="just">
              <a:lnSpc>
                <a:spcPct val="20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Eliminowanie wizualnego zanieczyszczenia krajobrazu,</a:t>
            </a:r>
          </a:p>
          <a:p>
            <a:pPr marL="342900" indent="-342900" algn="just">
              <a:lnSpc>
                <a:spcPct val="20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Mniejsza ilość zajmowanego terenu pod budowę linii kablowych średniego napięcia,</a:t>
            </a:r>
          </a:p>
          <a:p>
            <a:pPr marL="342900" indent="-342900" algn="just">
              <a:lnSpc>
                <a:spcPct val="20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Stosowanie technologii </a:t>
            </a:r>
            <a:r>
              <a:rPr lang="pl-PL" sz="2000" err="1">
                <a:latin typeface="Poppins" panose="00000500000000000000" pitchFamily="2" charset="-18"/>
                <a:cs typeface="Poppins" panose="00000500000000000000" pitchFamily="2" charset="-18"/>
              </a:rPr>
              <a:t>bezwykopowych</a:t>
            </a:r>
            <a:r>
              <a:rPr lang="pl-PL" sz="2000">
                <a:latin typeface="Poppins" panose="00000500000000000000" pitchFamily="2" charset="-18"/>
                <a:cs typeface="Poppins" panose="00000500000000000000" pitchFamily="2" charset="-18"/>
              </a:rPr>
              <a:t>, np. płużenie, które zmniejszają degradacje środowiska</a:t>
            </a:r>
          </a:p>
          <a:p>
            <a:pPr marL="342900" indent="-342900" algn="just">
              <a:lnSpc>
                <a:spcPct val="20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Stosowanie nowoczesnych izolacji (XLPE) zamiast oleju</a:t>
            </a:r>
          </a:p>
        </p:txBody>
      </p:sp>
    </p:spTree>
    <p:extLst>
      <p:ext uri="{BB962C8B-B14F-4D97-AF65-F5344CB8AC3E}">
        <p14:creationId xmlns:p14="http://schemas.microsoft.com/office/powerpoint/2010/main" val="3355110673"/>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2DB99D7-2CBD-197C-4959-74C7DC54C54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EAFCEC0-8B17-AFAE-36F9-6C66970CDDFD}"/>
              </a:ext>
            </a:extLst>
          </p:cNvPr>
          <p:cNvSpPr txBox="1"/>
          <p:nvPr/>
        </p:nvSpPr>
        <p:spPr>
          <a:xfrm>
            <a:off x="2138947" y="258748"/>
            <a:ext cx="13721798" cy="1218795"/>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Porównanie odziaływania linii kablowych i napowietrznych na środowisko naturalne</a:t>
            </a:r>
            <a:endParaRPr lang="pl-PL" sz="1050">
              <a:latin typeface="Poppins Medium" panose="00000600000000000000" pitchFamily="2" charset="-18"/>
              <a:ea typeface="Poppins Medium"/>
              <a:cs typeface="Poppins Medium" panose="00000600000000000000" pitchFamily="2" charset="-18"/>
              <a:sym typeface="Poppins Medium"/>
            </a:endParaRPr>
          </a:p>
        </p:txBody>
      </p:sp>
      <p:graphicFrame>
        <p:nvGraphicFramePr>
          <p:cNvPr id="2" name="Tabela 1">
            <a:extLst>
              <a:ext uri="{FF2B5EF4-FFF2-40B4-BE49-F238E27FC236}">
                <a16:creationId xmlns:a16="http://schemas.microsoft.com/office/drawing/2014/main" id="{92AF098B-66B0-1093-AFFA-E5D91B12B69C}"/>
              </a:ext>
            </a:extLst>
          </p:cNvPr>
          <p:cNvGraphicFramePr>
            <a:graphicFrameLocks noGrp="1"/>
          </p:cNvGraphicFramePr>
          <p:nvPr>
            <p:extLst>
              <p:ext uri="{D42A27DB-BD31-4B8C-83A1-F6EECF244321}">
                <p14:modId xmlns:p14="http://schemas.microsoft.com/office/powerpoint/2010/main" val="4278704339"/>
              </p:ext>
            </p:extLst>
          </p:nvPr>
        </p:nvGraphicFramePr>
        <p:xfrm>
          <a:off x="1766534" y="1587308"/>
          <a:ext cx="14466624" cy="8034365"/>
        </p:xfrm>
        <a:graphic>
          <a:graphicData uri="http://schemas.openxmlformats.org/drawingml/2006/table">
            <a:tbl>
              <a:tblPr>
                <a:tableStyleId>{08FB837D-C827-4EFA-A057-4D05807E0F7C}</a:tableStyleId>
              </a:tblPr>
              <a:tblGrid>
                <a:gridCol w="4822208">
                  <a:extLst>
                    <a:ext uri="{9D8B030D-6E8A-4147-A177-3AD203B41FA5}">
                      <a16:colId xmlns:a16="http://schemas.microsoft.com/office/drawing/2014/main" val="2019836310"/>
                    </a:ext>
                  </a:extLst>
                </a:gridCol>
                <a:gridCol w="4822208">
                  <a:extLst>
                    <a:ext uri="{9D8B030D-6E8A-4147-A177-3AD203B41FA5}">
                      <a16:colId xmlns:a16="http://schemas.microsoft.com/office/drawing/2014/main" val="375733673"/>
                    </a:ext>
                  </a:extLst>
                </a:gridCol>
                <a:gridCol w="4822208">
                  <a:extLst>
                    <a:ext uri="{9D8B030D-6E8A-4147-A177-3AD203B41FA5}">
                      <a16:colId xmlns:a16="http://schemas.microsoft.com/office/drawing/2014/main" val="97485121"/>
                    </a:ext>
                  </a:extLst>
                </a:gridCol>
              </a:tblGrid>
              <a:tr h="384748">
                <a:tc>
                  <a:txBody>
                    <a:bodyPr/>
                    <a:lstStyle/>
                    <a:p>
                      <a:pPr algn="ctr">
                        <a:buNone/>
                      </a:pPr>
                      <a:r>
                        <a:rPr lang="pl-PL" sz="1800" b="1"/>
                        <a:t>Kryterium</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b="1"/>
                        <a:t>Linie kablowe</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b="1"/>
                        <a:t>Linie napowietrzne</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3778643673"/>
                  </a:ext>
                </a:extLst>
              </a:tr>
              <a:tr h="693974">
                <a:tc>
                  <a:txBody>
                    <a:bodyPr/>
                    <a:lstStyle/>
                    <a:p>
                      <a:pPr algn="ctr">
                        <a:buNone/>
                      </a:pPr>
                      <a:r>
                        <a:rPr lang="pl-PL" sz="1800" b="1"/>
                        <a:t>Wpływ na krajobraz</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Niewidoczne, brak ingerencji wizualnej</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Widoczne słupy i przewody, zmieniają charakter przestrzeni</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366452226"/>
                  </a:ext>
                </a:extLst>
              </a:tr>
              <a:tr h="754241">
                <a:tc>
                  <a:txBody>
                    <a:bodyPr/>
                    <a:lstStyle/>
                    <a:p>
                      <a:pPr algn="ctr">
                        <a:buNone/>
                      </a:pPr>
                      <a:r>
                        <a:rPr lang="pl-PL" sz="1800" b="1"/>
                        <a:t>Pola elektryczne i magnetyczne</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Słabe pole elektryczne, pole magnetyczne obecne</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Zarówno pola elektryczne jak i magnetyczne oddziałują na otoczenie</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1284458362"/>
                  </a:ext>
                </a:extLst>
              </a:tr>
              <a:tr h="534253">
                <a:tc>
                  <a:txBody>
                    <a:bodyPr/>
                    <a:lstStyle/>
                    <a:p>
                      <a:pPr algn="ctr">
                        <a:buNone/>
                      </a:pPr>
                      <a:r>
                        <a:rPr lang="pl-PL" sz="1800" b="1"/>
                        <a:t>Hałas</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Cicha eksploatacja</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Możliwy hałas wynikający z ulotu i wyładowań</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3495406155"/>
                  </a:ext>
                </a:extLst>
              </a:tr>
              <a:tr h="693974">
                <a:tc>
                  <a:txBody>
                    <a:bodyPr/>
                    <a:lstStyle/>
                    <a:p>
                      <a:pPr algn="ctr">
                        <a:buNone/>
                      </a:pPr>
                      <a:r>
                        <a:rPr lang="pl-PL" sz="1800" b="1"/>
                        <a:t>Oddziaływanie na glebę</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Podwyższenie temperatury gruntu, wpływ na mikroflorę</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Brak bezpośredniego kontaktu z glebą</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655950871"/>
                  </a:ext>
                </a:extLst>
              </a:tr>
              <a:tr h="534253">
                <a:tc>
                  <a:txBody>
                    <a:bodyPr/>
                    <a:lstStyle/>
                    <a:p>
                      <a:pPr algn="ctr">
                        <a:buNone/>
                      </a:pPr>
                      <a:r>
                        <a:rPr lang="pl-PL" sz="1800" b="1"/>
                        <a:t>Zagrożenie dla ptaków</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Brak</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Kolizje z przewodami, ryzyko porażenia</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401182266"/>
                  </a:ext>
                </a:extLst>
              </a:tr>
              <a:tr h="693974">
                <a:tc>
                  <a:txBody>
                    <a:bodyPr/>
                    <a:lstStyle/>
                    <a:p>
                      <a:pPr algn="ctr">
                        <a:buNone/>
                      </a:pPr>
                      <a:r>
                        <a:rPr lang="pl-PL" sz="1800" b="1"/>
                        <a:t>Emisja zanieczyszczeń</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Brak emisji (poza etapem instalacji)</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Brak emisji, ale możliwe uloty przy złej konserwacji</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2907033928"/>
                  </a:ext>
                </a:extLst>
              </a:tr>
              <a:tr h="693974">
                <a:tc>
                  <a:txBody>
                    <a:bodyPr/>
                    <a:lstStyle/>
                    <a:p>
                      <a:pPr algn="ctr">
                        <a:buNone/>
                      </a:pPr>
                      <a:r>
                        <a:rPr lang="pl-PL" sz="1800" b="1"/>
                        <a:t>Koszty budowy i eksploatacji</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Wyższe koszty budowy, niższe koszty konserwacji</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Niższe koszty budowy, wyższe koszty konserwacji</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1387982469"/>
                  </a:ext>
                </a:extLst>
              </a:tr>
              <a:tr h="534253">
                <a:tc>
                  <a:txBody>
                    <a:bodyPr/>
                    <a:lstStyle/>
                    <a:p>
                      <a:pPr algn="ctr">
                        <a:buNone/>
                      </a:pPr>
                      <a:r>
                        <a:rPr lang="pl-PL" sz="1800" b="1"/>
                        <a:t>Awaryjność</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Mniej podatne na warunki pogodowe</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Wrażliwe na wiatr, lód, burze</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2334929727"/>
                  </a:ext>
                </a:extLst>
              </a:tr>
              <a:tr h="754241">
                <a:tc>
                  <a:txBody>
                    <a:bodyPr/>
                    <a:lstStyle/>
                    <a:p>
                      <a:pPr algn="ctr">
                        <a:buNone/>
                      </a:pPr>
                      <a:r>
                        <a:rPr lang="pl-PL" sz="1800" b="1"/>
                        <a:t>Dostępność w trudnym terenie</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Możliwość prowadzenia pod ziemią i wodą</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Ograniczona w gęsto zabudowanych i trudno dostępnych obszarach</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922628328"/>
                  </a:ext>
                </a:extLst>
              </a:tr>
              <a:tr h="693974">
                <a:tc>
                  <a:txBody>
                    <a:bodyPr/>
                    <a:lstStyle/>
                    <a:p>
                      <a:pPr algn="ctr">
                        <a:buNone/>
                      </a:pPr>
                      <a:r>
                        <a:rPr lang="pl-PL" sz="1800" b="1"/>
                        <a:t>Akceptacja społeczna</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Wysoka – brak uciążliwości wizualnych i akustycznych</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Niska – często protesty mieszkańców</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3547417498"/>
                  </a:ext>
                </a:extLst>
              </a:tr>
              <a:tr h="534253">
                <a:tc>
                  <a:txBody>
                    <a:bodyPr/>
                    <a:lstStyle/>
                    <a:p>
                      <a:pPr algn="ctr">
                        <a:buNone/>
                      </a:pPr>
                      <a:r>
                        <a:rPr lang="pl-PL" sz="1800" b="1"/>
                        <a:t>Wpływ na hydrologię</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Możliwe lokalne zakłócenia cieków wodnych</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Brak istotnego wpływu</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4202944118"/>
                  </a:ext>
                </a:extLst>
              </a:tr>
              <a:tr h="534253">
                <a:tc>
                  <a:txBody>
                    <a:bodyPr/>
                    <a:lstStyle/>
                    <a:p>
                      <a:pPr algn="ctr">
                        <a:buNone/>
                      </a:pPr>
                      <a:r>
                        <a:rPr lang="pl-PL" sz="1800" b="1"/>
                        <a:t>Ryzyko skażeń chemicznych</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Potencjalne – w przypadku awarii muf/głowic</a:t>
                      </a:r>
                      <a:endParaRPr lang="pl-PL" sz="1800">
                        <a:latin typeface="Poppins" panose="00000500000000000000" pitchFamily="2" charset="-18"/>
                        <a:cs typeface="Poppins" panose="00000500000000000000" pitchFamily="2" charset="-18"/>
                      </a:endParaRPr>
                    </a:p>
                  </a:txBody>
                  <a:tcPr marL="59552" marR="59552" marT="29776" marB="29776" anchor="ctr"/>
                </a:tc>
                <a:tc>
                  <a:txBody>
                    <a:bodyPr/>
                    <a:lstStyle/>
                    <a:p>
                      <a:pPr algn="ctr">
                        <a:buNone/>
                      </a:pPr>
                      <a:r>
                        <a:rPr lang="pl-PL" sz="1800"/>
                        <a:t>Niskie</a:t>
                      </a:r>
                      <a:endParaRPr lang="pl-PL" sz="1800">
                        <a:latin typeface="Poppins" panose="00000500000000000000" pitchFamily="2" charset="-18"/>
                        <a:cs typeface="Poppins" panose="00000500000000000000" pitchFamily="2" charset="-18"/>
                      </a:endParaRPr>
                    </a:p>
                  </a:txBody>
                  <a:tcPr marL="59552" marR="59552" marT="29776" marB="29776" anchor="ctr"/>
                </a:tc>
                <a:extLst>
                  <a:ext uri="{0D108BD9-81ED-4DB2-BD59-A6C34878D82A}">
                    <a16:rowId xmlns:a16="http://schemas.microsoft.com/office/drawing/2014/main" val="2252122956"/>
                  </a:ext>
                </a:extLst>
              </a:tr>
            </a:tbl>
          </a:graphicData>
        </a:graphic>
      </p:graphicFrame>
    </p:spTree>
    <p:extLst>
      <p:ext uri="{BB962C8B-B14F-4D97-AF65-F5344CB8AC3E}">
        <p14:creationId xmlns:p14="http://schemas.microsoft.com/office/powerpoint/2010/main" val="354296765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5385AA1-7A5F-CCC7-C990-16C0CE78783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FD94839-5A2D-6BF8-B40E-4B8F6D5B7221}"/>
              </a:ext>
            </a:extLst>
          </p:cNvPr>
          <p:cNvSpPr txBox="1"/>
          <p:nvPr/>
        </p:nvSpPr>
        <p:spPr>
          <a:xfrm>
            <a:off x="1784105" y="777363"/>
            <a:ext cx="13721798" cy="1218795"/>
          </a:xfrm>
          <a:prstGeom prst="rect">
            <a:avLst/>
          </a:prstGeom>
          <a:noFill/>
          <a:ln>
            <a:noFill/>
          </a:ln>
        </p:spPr>
        <p:txBody>
          <a:bodyPr spcFirstLastPara="1" wrap="square" lIns="0" tIns="0" rIns="0" bIns="0" anchor="t" anchorCtr="0">
            <a:spAutoFit/>
          </a:bodyPr>
          <a:lstStyle/>
          <a:p>
            <a:pPr lvl="0" algn="ctr">
              <a:lnSpc>
                <a:spcPct val="110000"/>
              </a:lnSpc>
            </a:pPr>
            <a:r>
              <a:rPr lang="pl-PL" sz="3600">
                <a:latin typeface="Poppins Medium" panose="00000600000000000000" pitchFamily="2" charset="-18"/>
                <a:ea typeface="Poppins Medium"/>
                <a:cs typeface="Poppins Medium" panose="00000600000000000000" pitchFamily="2" charset="-18"/>
                <a:sym typeface="Poppins Medium"/>
              </a:rPr>
              <a:t>Oddziaływanie linii kablowych wraz z osprzętem na środowisko naturalne</a:t>
            </a:r>
            <a:endParaRPr lang="pl-PL" sz="1050">
              <a:latin typeface="Poppins Medium" panose="00000600000000000000" pitchFamily="2" charset="-18"/>
              <a:ea typeface="Poppins Medium"/>
              <a:cs typeface="Poppins Medium" panose="00000600000000000000" pitchFamily="2" charset="-18"/>
              <a:sym typeface="Poppins Medium"/>
            </a:endParaRPr>
          </a:p>
        </p:txBody>
      </p:sp>
      <p:sp>
        <p:nvSpPr>
          <p:cNvPr id="4" name="pole tekstowe 3">
            <a:extLst>
              <a:ext uri="{FF2B5EF4-FFF2-40B4-BE49-F238E27FC236}">
                <a16:creationId xmlns:a16="http://schemas.microsoft.com/office/drawing/2014/main" id="{D14F9C76-BCFB-853F-99FA-A311452EB430}"/>
              </a:ext>
            </a:extLst>
          </p:cNvPr>
          <p:cNvSpPr txBox="1"/>
          <p:nvPr/>
        </p:nvSpPr>
        <p:spPr>
          <a:xfrm>
            <a:off x="1569492" y="3048419"/>
            <a:ext cx="13721798" cy="3640997"/>
          </a:xfrm>
          <a:prstGeom prst="rect">
            <a:avLst/>
          </a:prstGeom>
          <a:noFill/>
        </p:spPr>
        <p:txBody>
          <a:bodyPr wrap="square">
            <a:spAutoFit/>
          </a:bodyPr>
          <a:lstStyle/>
          <a:p>
            <a:pPr algn="just">
              <a:lnSpc>
                <a:spcPct val="250000"/>
              </a:lnSpc>
            </a:pPr>
            <a:r>
              <a:rPr lang="pl-PL" sz="2400" b="1"/>
              <a:t>Podsumowując</a:t>
            </a:r>
            <a:endParaRPr lang="pl-PL" sz="2000" b="1"/>
          </a:p>
          <a:p>
            <a:pPr marL="342900" indent="-342900" algn="just">
              <a:lnSpc>
                <a:spcPct val="250000"/>
              </a:lnSpc>
              <a:buFont typeface="Wingdings" panose="05000000000000000000" pitchFamily="2" charset="2"/>
              <a:buChar char="Ø"/>
            </a:pPr>
            <a:r>
              <a:rPr lang="pl-PL" sz="2400">
                <a:latin typeface="Poppins" panose="00000500000000000000" pitchFamily="2" charset="-18"/>
                <a:cs typeface="Poppins" panose="00000500000000000000" pitchFamily="2" charset="-18"/>
              </a:rPr>
              <a:t>Linie kablowe to rozwiązanie przyszłości, choć wymagające większych nakładów.</a:t>
            </a:r>
          </a:p>
          <a:p>
            <a:pPr marL="342900" indent="-342900" algn="just">
              <a:lnSpc>
                <a:spcPct val="250000"/>
              </a:lnSpc>
              <a:buFont typeface="Wingdings" panose="05000000000000000000" pitchFamily="2" charset="2"/>
              <a:buChar char="Ø"/>
            </a:pPr>
            <a:r>
              <a:rPr lang="pl-PL" sz="2400">
                <a:latin typeface="Poppins" panose="00000500000000000000" pitchFamily="2" charset="-18"/>
                <a:cs typeface="Poppins" panose="00000500000000000000" pitchFamily="2" charset="-18"/>
              </a:rPr>
              <a:t>Ich wpływ na środowisko można kontrolować poprzez nowoczesne technologie.</a:t>
            </a:r>
          </a:p>
          <a:p>
            <a:pPr marL="342900" indent="-342900" algn="just">
              <a:lnSpc>
                <a:spcPct val="250000"/>
              </a:lnSpc>
              <a:buFont typeface="Wingdings" panose="05000000000000000000" pitchFamily="2" charset="2"/>
              <a:buChar char="Ø"/>
            </a:pPr>
            <a:r>
              <a:rPr lang="pl-PL" sz="2400">
                <a:latin typeface="Poppins" panose="00000500000000000000" pitchFamily="2" charset="-18"/>
                <a:cs typeface="Poppins" panose="00000500000000000000" pitchFamily="2" charset="-18"/>
              </a:rPr>
              <a:t>Decyzja powinna uwzględniać lokalne warunki, potrzeby i priorytety.</a:t>
            </a:r>
          </a:p>
        </p:txBody>
      </p:sp>
    </p:spTree>
    <p:extLst>
      <p:ext uri="{BB962C8B-B14F-4D97-AF65-F5344CB8AC3E}">
        <p14:creationId xmlns:p14="http://schemas.microsoft.com/office/powerpoint/2010/main" val="3348645420"/>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A9A5CAF-1799-7481-7B25-3F624685C299}"/>
            </a:ext>
          </a:extLst>
        </p:cNvPr>
        <p:cNvGrpSpPr/>
        <p:nvPr/>
      </p:nvGrpSpPr>
      <p:grpSpPr>
        <a:xfrm>
          <a:off x="0" y="0"/>
          <a:ext cx="0" cy="0"/>
          <a:chOff x="0" y="0"/>
          <a:chExt cx="0" cy="0"/>
        </a:xfrm>
      </p:grpSpPr>
      <p:pic>
        <p:nvPicPr>
          <p:cNvPr id="2" name="Google Shape;148;p17">
            <a:extLst>
              <a:ext uri="{FF2B5EF4-FFF2-40B4-BE49-F238E27FC236}">
                <a16:creationId xmlns:a16="http://schemas.microsoft.com/office/drawing/2014/main" id="{0D0C0709-D058-B3D5-60DB-F80DE4A4AB92}"/>
              </a:ext>
            </a:extLst>
          </p:cNvPr>
          <p:cNvPicPr preferRelativeResize="0"/>
          <p:nvPr/>
        </p:nvPicPr>
        <p:blipFill>
          <a:blip r:embed="rId3">
            <a:alphaModFix/>
          </a:blip>
          <a:stretch>
            <a:fillRect/>
          </a:stretch>
        </p:blipFill>
        <p:spPr>
          <a:xfrm>
            <a:off x="1460310" y="1214651"/>
            <a:ext cx="14234615" cy="8215952"/>
          </a:xfrm>
          <a:prstGeom prst="rect">
            <a:avLst/>
          </a:prstGeom>
          <a:noFill/>
          <a:ln>
            <a:noFill/>
          </a:ln>
        </p:spPr>
      </p:pic>
      <p:sp>
        <p:nvSpPr>
          <p:cNvPr id="111" name="Google Shape;111;p15">
            <a:extLst>
              <a:ext uri="{FF2B5EF4-FFF2-40B4-BE49-F238E27FC236}">
                <a16:creationId xmlns:a16="http://schemas.microsoft.com/office/drawing/2014/main" id="{6215617E-B684-594B-D492-81EA3E515905}"/>
              </a:ext>
            </a:extLst>
          </p:cNvPr>
          <p:cNvSpPr txBox="1"/>
          <p:nvPr/>
        </p:nvSpPr>
        <p:spPr>
          <a:xfrm>
            <a:off x="3373100" y="2761598"/>
            <a:ext cx="10709284" cy="1354217"/>
          </a:xfrm>
          <a:prstGeom prst="rect">
            <a:avLst/>
          </a:prstGeom>
          <a:noFill/>
          <a:ln>
            <a:noFill/>
          </a:ln>
        </p:spPr>
        <p:txBody>
          <a:bodyPr spcFirstLastPara="1" wrap="square" lIns="0" tIns="0" rIns="0" bIns="0" anchor="t" anchorCtr="0">
            <a:spAutoFit/>
          </a:bodyPr>
          <a:lstStyle/>
          <a:p>
            <a:pPr marL="0" marR="0" lvl="0" indent="0" algn="ctr" rtl="0">
              <a:lnSpc>
                <a:spcPct val="200000"/>
              </a:lnSpc>
              <a:spcBef>
                <a:spcPts val="0"/>
              </a:spcBef>
              <a:spcAft>
                <a:spcPts val="0"/>
              </a:spcAft>
              <a:buNone/>
            </a:pPr>
            <a:r>
              <a:rPr lang="pl-PL" altLang="pl-PL" sz="4400">
                <a:solidFill>
                  <a:schemeClr val="tx2"/>
                </a:solidFill>
                <a:latin typeface="Poppins Medium" panose="00000600000000000000" pitchFamily="2" charset="-18"/>
                <a:cs typeface="Poppins Medium" panose="00000600000000000000" pitchFamily="2" charset="-18"/>
              </a:rPr>
              <a:t>DZIĘKUJĘ ZA UWAGĘ</a:t>
            </a:r>
            <a:endParaRPr sz="1200">
              <a:solidFill>
                <a:schemeClr val="tx2"/>
              </a:solidFill>
              <a:latin typeface="Poppins Medium" panose="00000600000000000000" pitchFamily="2" charset="-18"/>
              <a:ea typeface="Poppins Medium"/>
              <a:cs typeface="Poppins Medium" panose="00000600000000000000" pitchFamily="2" charset="-18"/>
              <a:sym typeface="Poppins Medium"/>
            </a:endParaRPr>
          </a:p>
        </p:txBody>
      </p:sp>
    </p:spTree>
    <p:extLst>
      <p:ext uri="{BB962C8B-B14F-4D97-AF65-F5344CB8AC3E}">
        <p14:creationId xmlns:p14="http://schemas.microsoft.com/office/powerpoint/2010/main" val="3772481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D8D89A7-110F-2172-2002-C901BCD8E1AF}"/>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A2FB92E-A988-590D-3DA5-ED52E59A3227}"/>
              </a:ext>
            </a:extLst>
          </p:cNvPr>
          <p:cNvSpPr txBox="1"/>
          <p:nvPr/>
        </p:nvSpPr>
        <p:spPr>
          <a:xfrm>
            <a:off x="736979" y="376491"/>
            <a:ext cx="16558481" cy="609398"/>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Normy dotyczące osprzętu do elektroenergetycznych linii kablowych SN</a:t>
            </a:r>
            <a:endParaRPr sz="3600">
              <a:latin typeface="+mn-lt"/>
              <a:ea typeface="Poppins Medium"/>
              <a:cs typeface="Poppins Medium"/>
              <a:sym typeface="Poppins Medium"/>
            </a:endParaRPr>
          </a:p>
        </p:txBody>
      </p:sp>
      <p:sp>
        <p:nvSpPr>
          <p:cNvPr id="119" name="Google Shape;119;p15">
            <a:extLst>
              <a:ext uri="{FF2B5EF4-FFF2-40B4-BE49-F238E27FC236}">
                <a16:creationId xmlns:a16="http://schemas.microsoft.com/office/drawing/2014/main" id="{1639DED2-AD54-8B97-CBBA-B083C3C830AE}"/>
              </a:ext>
            </a:extLst>
          </p:cNvPr>
          <p:cNvSpPr txBox="1"/>
          <p:nvPr/>
        </p:nvSpPr>
        <p:spPr>
          <a:xfrm>
            <a:off x="992540" y="1434342"/>
            <a:ext cx="16302920" cy="8171468"/>
          </a:xfrm>
          <a:prstGeom prst="rect">
            <a:avLst/>
          </a:prstGeom>
          <a:noFill/>
          <a:ln>
            <a:noFill/>
          </a:ln>
        </p:spPr>
        <p:txBody>
          <a:bodyPr spcFirstLastPara="1" wrap="square" lIns="0" tIns="0" rIns="0" bIns="0" anchor="t" anchorCtr="0">
            <a:spAutoFit/>
          </a:bodyPr>
          <a:lstStyle/>
          <a:p>
            <a:pPr algn="just">
              <a:lnSpc>
                <a:spcPct val="200000"/>
              </a:lnSpc>
            </a:pPr>
            <a:r>
              <a:rPr lang="pl-PL" sz="1800">
                <a:latin typeface="Poppins" panose="00000500000000000000" pitchFamily="2" charset="-18"/>
                <a:cs typeface="Poppins" panose="00000500000000000000" pitchFamily="2" charset="-18"/>
              </a:rPr>
              <a:t>Ustawa z dnia 30 sierpnia 2002 r. o systemie oceny zgodności. Tekst jednolity: Dz. U. z 2016 r. poz. 655.</a:t>
            </a:r>
          </a:p>
          <a:p>
            <a:pPr algn="just">
              <a:lnSpc>
                <a:spcPct val="200000"/>
              </a:lnSpc>
            </a:pPr>
            <a:r>
              <a:rPr lang="pl-PL" sz="1800">
                <a:latin typeface="Poppins" panose="00000500000000000000" pitchFamily="2" charset="-18"/>
                <a:cs typeface="Poppins" panose="00000500000000000000" pitchFamily="2" charset="-18"/>
              </a:rPr>
              <a:t>Ustawa z dnia 12 września 2002 r. o normalizacji. Tekst jednolity: Dz. U. z 2015 r., poz. 1483. </a:t>
            </a:r>
            <a:endParaRPr lang="pl-PL" sz="1800" b="0" i="0">
              <a:solidFill>
                <a:srgbClr val="202122"/>
              </a:solidFill>
              <a:effectLst/>
              <a:latin typeface="Poppins" panose="00000500000000000000" pitchFamily="2" charset="-18"/>
              <a:cs typeface="Poppins" panose="00000500000000000000" pitchFamily="2" charset="-18"/>
            </a:endParaRPr>
          </a:p>
          <a:p>
            <a:pPr algn="just">
              <a:lnSpc>
                <a:spcPct val="150000"/>
              </a:lnSpc>
            </a:pPr>
            <a:r>
              <a:rPr lang="pl-PL" sz="1800" b="1"/>
              <a:t>PN-HD 629.1 S2:2006 </a:t>
            </a:r>
            <a:r>
              <a:rPr lang="pl-PL" sz="1800"/>
              <a:t>– wersja angielska - „Badania osprzętu przeznaczonego do kabli na napięcie znamionowe od 3,6/6 (7,2) kV do 20,8/36 (42) kV -- Część 1: Kable o izolacji wytłaczanej”. </a:t>
            </a:r>
          </a:p>
          <a:p>
            <a:pPr algn="just">
              <a:lnSpc>
                <a:spcPct val="150000"/>
              </a:lnSpc>
            </a:pPr>
            <a:r>
              <a:rPr lang="pl-PL" sz="1800" b="1"/>
              <a:t>PN-HD 629.2 S2:2006 </a:t>
            </a:r>
            <a:r>
              <a:rPr lang="pl-PL" sz="1800"/>
              <a:t>– wersja angielska - „Badania osprzętu przeznaczonego do kabli na napięcie znamionowe od 3,6/6 (7,2) kV do 20,8/36 (42) kV -- Część 2: Kable o izolacji papierowej przesyconej” </a:t>
            </a:r>
          </a:p>
          <a:p>
            <a:pPr algn="just">
              <a:lnSpc>
                <a:spcPct val="150000"/>
              </a:lnSpc>
            </a:pPr>
            <a:r>
              <a:rPr lang="pl-PL" sz="1800" b="1"/>
              <a:t>PN-HD 631.1 S2:2008 </a:t>
            </a:r>
            <a:r>
              <a:rPr lang="pl-PL" sz="1800"/>
              <a:t>- wersja angielska - „Kable elektryczne -- Osprzęt -- Właściwości materiałów -- Część 1: Wstępne sprawdzanie oraz badania typu mieszanek żywicznych”.</a:t>
            </a:r>
          </a:p>
          <a:p>
            <a:pPr algn="just">
              <a:lnSpc>
                <a:spcPct val="150000"/>
              </a:lnSpc>
            </a:pPr>
            <a:r>
              <a:rPr lang="pl-PL" sz="1800" b="1"/>
              <a:t>PN-EN 61238-1:2004 </a:t>
            </a:r>
            <a:r>
              <a:rPr lang="pl-PL" sz="1800"/>
              <a:t>– wersja angielska: „Zaciskowe i mechaniczne złącza kabli energetycznych na napięcie znamionowe nie przekraczające 36 kV (</a:t>
            </a:r>
            <a:r>
              <a:rPr lang="pl-PL" sz="1800" err="1"/>
              <a:t>Um</a:t>
            </a:r>
            <a:r>
              <a:rPr lang="pl-PL" sz="1800"/>
              <a:t> = 42 kV) - Część 1: Metody badania i wymagania”. </a:t>
            </a:r>
            <a:endParaRPr lang="pl-PL" sz="1800">
              <a:solidFill>
                <a:srgbClr val="202122"/>
              </a:solidFill>
              <a:latin typeface="Poppins" panose="00000500000000000000" pitchFamily="2" charset="-18"/>
              <a:cs typeface="Poppins" panose="00000500000000000000" pitchFamily="2" charset="-18"/>
            </a:endParaRPr>
          </a:p>
          <a:p>
            <a:pPr algn="just">
              <a:lnSpc>
                <a:spcPct val="150000"/>
              </a:lnSpc>
            </a:pPr>
            <a:r>
              <a:rPr lang="pl-PL" sz="1800" b="1"/>
              <a:t>PN-EN ISO/IEC 17050-1:2010 </a:t>
            </a:r>
            <a:r>
              <a:rPr lang="pl-PL" sz="1800"/>
              <a:t>– wersja polska – „Ocena zgodności. Deklaracja zgodności składana przez dostawcę. Część 1. Wymagania ogólne”. </a:t>
            </a:r>
          </a:p>
          <a:p>
            <a:pPr algn="just">
              <a:lnSpc>
                <a:spcPct val="150000"/>
              </a:lnSpc>
            </a:pPr>
            <a:r>
              <a:rPr lang="pl-PL" sz="1800" b="1"/>
              <a:t>N SEP-E-004 </a:t>
            </a:r>
            <a:r>
              <a:rPr lang="pl-PL" sz="1800"/>
              <a:t>Elektroenergetyczne i sygnalizacyjne linie kablowe. Projektowanie i budowa. </a:t>
            </a:r>
            <a:endParaRPr lang="pl-PL" sz="1800">
              <a:solidFill>
                <a:srgbClr val="202122"/>
              </a:solidFill>
              <a:latin typeface="Poppins" panose="00000500000000000000" pitchFamily="2" charset="-18"/>
              <a:cs typeface="Poppins" panose="00000500000000000000" pitchFamily="2" charset="-18"/>
            </a:endParaRPr>
          </a:p>
          <a:p>
            <a:pPr algn="just">
              <a:lnSpc>
                <a:spcPct val="150000"/>
              </a:lnSpc>
            </a:pPr>
            <a:r>
              <a:rPr lang="pl-PL" sz="1800" b="1"/>
              <a:t>PN-E-04700:1998/Az1:2000 </a:t>
            </a:r>
            <a:r>
              <a:rPr lang="pl-PL" sz="1800"/>
              <a:t>Urządzenia i układy elektryczne w obiektach elektroenergetycznych. Wytyczne przeprowadzania </a:t>
            </a:r>
            <a:r>
              <a:rPr lang="pl-PL" sz="1800" err="1"/>
              <a:t>pomontażowych</a:t>
            </a:r>
            <a:r>
              <a:rPr lang="pl-PL" sz="1800"/>
              <a:t> badań odbiorczych</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PN-EN 60060-3:2008 </a:t>
            </a:r>
            <a:r>
              <a:rPr lang="pl-PL" sz="1800">
                <a:solidFill>
                  <a:schemeClr val="dk1"/>
                </a:solidFill>
                <a:latin typeface="Poppins" panose="00000500000000000000" pitchFamily="2" charset="-18"/>
                <a:cs typeface="Poppins" panose="00000500000000000000" pitchFamily="2" charset="-18"/>
              </a:rPr>
              <a:t>Wysokonapięciowa technika probiercza, cześć 3: Definicje i wymagania dotyczące badań w miejscu zainstalowania. Badania rezonansowym napięciem przemiennym DAC, pkt. 10.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IEEE 400.4/D7:2014PL </a:t>
            </a:r>
            <a:r>
              <a:rPr lang="pl-PL" sz="1800">
                <a:solidFill>
                  <a:schemeClr val="dk1"/>
                </a:solidFill>
                <a:latin typeface="Poppins" panose="00000500000000000000" pitchFamily="2" charset="-18"/>
                <a:cs typeface="Poppins" panose="00000500000000000000" pitchFamily="2" charset="-18"/>
              </a:rPr>
              <a:t>Wytyczne badań odbiorczych i eksploatacyjnych ekranowanych kabli energetycznych o napięciu znamionowym powyżej 5 kV za pomocą napięcia prądu przemiennego tłumionego.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PN-EN 60228:2007 </a:t>
            </a:r>
            <a:r>
              <a:rPr lang="pl-PL" sz="1800">
                <a:solidFill>
                  <a:schemeClr val="dk1"/>
                </a:solidFill>
                <a:latin typeface="Poppins" panose="00000500000000000000" pitchFamily="2" charset="-18"/>
                <a:cs typeface="Poppins" panose="00000500000000000000" pitchFamily="2" charset="-18"/>
              </a:rPr>
              <a:t>Żyły przewodów i kabli. </a:t>
            </a:r>
          </a:p>
        </p:txBody>
      </p:sp>
    </p:spTree>
    <p:extLst>
      <p:ext uri="{BB962C8B-B14F-4D97-AF65-F5344CB8AC3E}">
        <p14:creationId xmlns:p14="http://schemas.microsoft.com/office/powerpoint/2010/main" val="2228893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1290469-D8B4-28B7-92C3-E6CFEDFCFB9A}"/>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07CB5728-87D6-9D59-8A3D-60F5345EB2E6}"/>
              </a:ext>
            </a:extLst>
          </p:cNvPr>
          <p:cNvSpPr txBox="1"/>
          <p:nvPr/>
        </p:nvSpPr>
        <p:spPr>
          <a:xfrm>
            <a:off x="1214131" y="327625"/>
            <a:ext cx="1577733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Podstawowe założenia projektowe dla linii kablowych SN dla napięć 20 kV i 30 kV</a:t>
            </a:r>
            <a:endParaRPr sz="3600">
              <a:latin typeface="+mn-lt"/>
              <a:ea typeface="Poppins Medium"/>
              <a:cs typeface="Poppins Medium"/>
              <a:sym typeface="Poppins Medium"/>
            </a:endParaRPr>
          </a:p>
        </p:txBody>
      </p:sp>
      <p:pic>
        <p:nvPicPr>
          <p:cNvPr id="5" name="Obraz 4">
            <a:extLst>
              <a:ext uri="{FF2B5EF4-FFF2-40B4-BE49-F238E27FC236}">
                <a16:creationId xmlns:a16="http://schemas.microsoft.com/office/drawing/2014/main" id="{8D07C0C7-9CBC-54F3-6AC2-FCC813798ADA}"/>
              </a:ext>
            </a:extLst>
          </p:cNvPr>
          <p:cNvPicPr>
            <a:picLocks noChangeAspect="1"/>
          </p:cNvPicPr>
          <p:nvPr/>
        </p:nvPicPr>
        <p:blipFill>
          <a:blip r:embed="rId3"/>
          <a:stretch>
            <a:fillRect/>
          </a:stretch>
        </p:blipFill>
        <p:spPr>
          <a:xfrm>
            <a:off x="1214131" y="2051192"/>
            <a:ext cx="7411254" cy="5375356"/>
          </a:xfrm>
          <a:prstGeom prst="rect">
            <a:avLst/>
          </a:prstGeom>
        </p:spPr>
      </p:pic>
      <p:pic>
        <p:nvPicPr>
          <p:cNvPr id="8" name="Obraz 7">
            <a:extLst>
              <a:ext uri="{FF2B5EF4-FFF2-40B4-BE49-F238E27FC236}">
                <a16:creationId xmlns:a16="http://schemas.microsoft.com/office/drawing/2014/main" id="{0F28E3FC-89EC-528C-3050-51601D1EE4CC}"/>
              </a:ext>
            </a:extLst>
          </p:cNvPr>
          <p:cNvPicPr>
            <a:picLocks noChangeAspect="1"/>
          </p:cNvPicPr>
          <p:nvPr/>
        </p:nvPicPr>
        <p:blipFill>
          <a:blip r:embed="rId4"/>
          <a:stretch>
            <a:fillRect/>
          </a:stretch>
        </p:blipFill>
        <p:spPr>
          <a:xfrm>
            <a:off x="9278484" y="2051192"/>
            <a:ext cx="7292349" cy="5521349"/>
          </a:xfrm>
          <a:prstGeom prst="rect">
            <a:avLst/>
          </a:prstGeom>
        </p:spPr>
      </p:pic>
      <p:sp>
        <p:nvSpPr>
          <p:cNvPr id="10" name="pole tekstowe 9">
            <a:extLst>
              <a:ext uri="{FF2B5EF4-FFF2-40B4-BE49-F238E27FC236}">
                <a16:creationId xmlns:a16="http://schemas.microsoft.com/office/drawing/2014/main" id="{E3A0AA2A-A8DE-26FB-1019-97432D5CB2C1}"/>
              </a:ext>
            </a:extLst>
          </p:cNvPr>
          <p:cNvSpPr txBox="1"/>
          <p:nvPr/>
        </p:nvSpPr>
        <p:spPr>
          <a:xfrm>
            <a:off x="10415693" y="8235808"/>
            <a:ext cx="6155140" cy="923330"/>
          </a:xfrm>
          <a:prstGeom prst="rect">
            <a:avLst/>
          </a:prstGeom>
          <a:noFill/>
        </p:spPr>
        <p:txBody>
          <a:bodyPr wrap="square">
            <a:spAutoFit/>
          </a:bodyPr>
          <a:lstStyle/>
          <a:p>
            <a:pPr algn="just"/>
            <a:r>
              <a:rPr lang="pl-PL" sz="1800">
                <a:latin typeface="Poppins" panose="00000500000000000000" pitchFamily="2" charset="-18"/>
                <a:cs typeface="Poppins" panose="00000500000000000000" pitchFamily="2" charset="-18"/>
              </a:rPr>
              <a:t>Przykład linii kablowej SN wykonanej kablami jednożyłowymi ułożonymi w wykopie, w układzie trójkątnym na terenie o gęstej zabudowie. </a:t>
            </a:r>
          </a:p>
        </p:txBody>
      </p:sp>
      <p:sp>
        <p:nvSpPr>
          <p:cNvPr id="11" name="pole tekstowe 10">
            <a:extLst>
              <a:ext uri="{FF2B5EF4-FFF2-40B4-BE49-F238E27FC236}">
                <a16:creationId xmlns:a16="http://schemas.microsoft.com/office/drawing/2014/main" id="{3A2482AF-DB90-B225-0065-8FF937CD2D79}"/>
              </a:ext>
            </a:extLst>
          </p:cNvPr>
          <p:cNvSpPr txBox="1"/>
          <p:nvPr/>
        </p:nvSpPr>
        <p:spPr>
          <a:xfrm>
            <a:off x="1919890" y="8235808"/>
            <a:ext cx="6155140" cy="923330"/>
          </a:xfrm>
          <a:prstGeom prst="rect">
            <a:avLst/>
          </a:prstGeom>
          <a:noFill/>
        </p:spPr>
        <p:txBody>
          <a:bodyPr wrap="square">
            <a:spAutoFit/>
          </a:bodyPr>
          <a:lstStyle/>
          <a:p>
            <a:pPr algn="just"/>
            <a:r>
              <a:rPr lang="pl-PL" sz="1800"/>
              <a:t>Przykład linii kablowej SN wykonanej kablami jednożyłowymi ułożonymi w wykopie, w układzie płaskim, na terenie rolnym lub leśnym. </a:t>
            </a:r>
            <a:endParaRPr lang="pl-PL" sz="1800">
              <a:latin typeface="Poppins" panose="00000500000000000000" pitchFamily="2" charset="-18"/>
              <a:cs typeface="Poppins" panose="00000500000000000000" pitchFamily="2" charset="-18"/>
            </a:endParaRPr>
          </a:p>
        </p:txBody>
      </p:sp>
    </p:spTree>
    <p:extLst>
      <p:ext uri="{BB962C8B-B14F-4D97-AF65-F5344CB8AC3E}">
        <p14:creationId xmlns:p14="http://schemas.microsoft.com/office/powerpoint/2010/main" val="1172444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B7B78CD-8B2D-FE55-8D6D-B785923A0626}"/>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860036DE-5288-A661-1657-28D2A9285A32}"/>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3" name="Google Shape;111;p15">
            <a:extLst>
              <a:ext uri="{FF2B5EF4-FFF2-40B4-BE49-F238E27FC236}">
                <a16:creationId xmlns:a16="http://schemas.microsoft.com/office/drawing/2014/main" id="{4687427A-D832-E931-6B74-5C1C0DD6474E}"/>
              </a:ext>
            </a:extLst>
          </p:cNvPr>
          <p:cNvSpPr txBox="1"/>
          <p:nvPr/>
        </p:nvSpPr>
        <p:spPr>
          <a:xfrm>
            <a:off x="1045651" y="1604887"/>
            <a:ext cx="15277072" cy="2410916"/>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l-PL" sz="2000">
                <a:latin typeface="Poppins" panose="00000500000000000000" pitchFamily="2" charset="-18"/>
                <a:cs typeface="Poppins" panose="00000500000000000000" pitchFamily="2" charset="-18"/>
              </a:rPr>
              <a:t>	</a:t>
            </a:r>
            <a:r>
              <a:rPr lang="pl-PL" sz="2000" b="1">
                <a:latin typeface="Poppins" panose="00000500000000000000" pitchFamily="2" charset="-18"/>
                <a:cs typeface="Poppins" panose="00000500000000000000" pitchFamily="2" charset="-18"/>
              </a:rPr>
              <a:t>Głowice kablowe </a:t>
            </a:r>
            <a:r>
              <a:rPr lang="pl-PL" sz="2000">
                <a:latin typeface="Poppins" panose="00000500000000000000" pitchFamily="2" charset="-18"/>
                <a:cs typeface="Poppins" panose="00000500000000000000" pitchFamily="2" charset="-18"/>
              </a:rPr>
              <a:t>służą do podłączania kabli średniego napięcia do rozdzielnic, stacji transformatorowych i linii napowietrznych. Ich zadaniem jest także zakończenie kabli wewnątrz obiektów lub na zewnątrz. Te elementy osprzętu kablowego mają na celu zapewnić odpowiednią wytrzymałość mechaniczną i elektryczną zakończeniom kabli. Podłączają główne żyły przewodzące, żyły powrotne, a także dbają o odpowiedni rozkład pola elektromagnetycznego, izolację przed czynnikami zewnętrznymi, jak zanieczyszczenia pyłowe, czy nadmierna wilgoć oraz oddziaływanie wody.</a:t>
            </a:r>
          </a:p>
        </p:txBody>
      </p:sp>
      <p:sp>
        <p:nvSpPr>
          <p:cNvPr id="6" name="pole tekstowe 5">
            <a:extLst>
              <a:ext uri="{FF2B5EF4-FFF2-40B4-BE49-F238E27FC236}">
                <a16:creationId xmlns:a16="http://schemas.microsoft.com/office/drawing/2014/main" id="{FF465346-BAD7-CE22-1BC9-4A1B614391A9}"/>
              </a:ext>
            </a:extLst>
          </p:cNvPr>
          <p:cNvSpPr txBox="1"/>
          <p:nvPr/>
        </p:nvSpPr>
        <p:spPr>
          <a:xfrm>
            <a:off x="909173" y="5266652"/>
            <a:ext cx="12392167" cy="3413755"/>
          </a:xfrm>
          <a:prstGeom prst="rect">
            <a:avLst/>
          </a:prstGeom>
          <a:noFill/>
        </p:spPr>
        <p:txBody>
          <a:bodyPr wrap="square">
            <a:spAutoFit/>
          </a:bodyPr>
          <a:lstStyle/>
          <a:p>
            <a:pPr algn="l">
              <a:spcAft>
                <a:spcPts val="2250"/>
              </a:spcAft>
            </a:pPr>
            <a:r>
              <a:rPr lang="pl-PL" sz="2000" b="0" i="0" u="none" strike="noStrike">
                <a:solidFill>
                  <a:srgbClr val="212529"/>
                </a:solidFill>
                <a:effectLst/>
                <a:latin typeface="Poppins" panose="00000500000000000000" pitchFamily="2" charset="-18"/>
                <a:cs typeface="Poppins" panose="00000500000000000000" pitchFamily="2" charset="-18"/>
              </a:rPr>
              <a:t>Głowice ze względu na przeznaczenie i zastosowana technologie dzielimy na:</a:t>
            </a:r>
          </a:p>
          <a:p>
            <a:pPr marL="342900" indent="-342900" algn="l">
              <a:spcAft>
                <a:spcPts val="2250"/>
              </a:spcAft>
              <a:buFont typeface="Wingdings" panose="05000000000000000000" pitchFamily="2" charset="2"/>
              <a:buChar char="Ø"/>
            </a:pPr>
            <a:r>
              <a:rPr lang="pl-PL" sz="2000" b="0" i="0" u="none" strike="noStrike">
                <a:solidFill>
                  <a:srgbClr val="212529"/>
                </a:solidFill>
                <a:effectLst/>
                <a:latin typeface="Poppins" panose="00000500000000000000" pitchFamily="2" charset="-18"/>
                <a:cs typeface="Poppins" panose="00000500000000000000" pitchFamily="2" charset="-18"/>
              </a:rPr>
              <a:t>głowice do kabli jednożyłowych i trójżyłowych;</a:t>
            </a:r>
          </a:p>
          <a:p>
            <a:pPr marL="342900" indent="-342900" algn="l">
              <a:spcAft>
                <a:spcPts val="2250"/>
              </a:spcAft>
              <a:buFont typeface="Wingdings" panose="05000000000000000000" pitchFamily="2" charset="2"/>
              <a:buChar char="Ø"/>
            </a:pPr>
            <a:r>
              <a:rPr lang="pl-PL" sz="2000" b="0" i="0" u="none" strike="noStrike">
                <a:solidFill>
                  <a:srgbClr val="212529"/>
                </a:solidFill>
                <a:effectLst/>
                <a:latin typeface="Poppins" panose="00000500000000000000" pitchFamily="2" charset="-18"/>
                <a:cs typeface="Poppins" panose="00000500000000000000" pitchFamily="2" charset="-18"/>
              </a:rPr>
              <a:t>głowice wnętrzowe lub napowietrzne;</a:t>
            </a:r>
          </a:p>
          <a:p>
            <a:pPr marL="342900" indent="-342900" algn="l">
              <a:spcAft>
                <a:spcPts val="2250"/>
              </a:spcAft>
              <a:buFont typeface="Wingdings" panose="05000000000000000000" pitchFamily="2" charset="2"/>
              <a:buChar char="Ø"/>
            </a:pPr>
            <a:r>
              <a:rPr lang="pl-PL" sz="2000" b="0" i="0" u="none" strike="noStrike">
                <a:solidFill>
                  <a:srgbClr val="212529"/>
                </a:solidFill>
                <a:effectLst/>
                <a:latin typeface="Poppins" panose="00000500000000000000" pitchFamily="2" charset="-18"/>
                <a:cs typeface="Poppins" panose="00000500000000000000" pitchFamily="2" charset="-18"/>
              </a:rPr>
              <a:t>głowice termokurczliwe lub </a:t>
            </a:r>
            <a:r>
              <a:rPr lang="pl-PL" sz="2000" b="0" i="0" u="none" strike="noStrike" err="1">
                <a:solidFill>
                  <a:srgbClr val="212529"/>
                </a:solidFill>
                <a:effectLst/>
                <a:latin typeface="Poppins" panose="00000500000000000000" pitchFamily="2" charset="-18"/>
                <a:cs typeface="Poppins" panose="00000500000000000000" pitchFamily="2" charset="-18"/>
              </a:rPr>
              <a:t>zimnokurczliwe</a:t>
            </a:r>
            <a:r>
              <a:rPr lang="pl-PL" sz="2000" b="0" i="0" u="none" strike="noStrike">
                <a:solidFill>
                  <a:srgbClr val="212529"/>
                </a:solidFill>
                <a:effectLst/>
                <a:latin typeface="Poppins" panose="00000500000000000000" pitchFamily="2" charset="-18"/>
                <a:cs typeface="Poppins" panose="00000500000000000000" pitchFamily="2" charset="-18"/>
              </a:rPr>
              <a:t>;</a:t>
            </a:r>
          </a:p>
          <a:p>
            <a:pPr marL="342900" indent="-342900" algn="l">
              <a:spcAft>
                <a:spcPts val="2250"/>
              </a:spcAft>
              <a:buFont typeface="Wingdings" panose="05000000000000000000" pitchFamily="2" charset="2"/>
              <a:buChar char="Ø"/>
            </a:pPr>
            <a:r>
              <a:rPr lang="pl-PL" sz="2000" b="0" i="0" u="none" strike="noStrike">
                <a:solidFill>
                  <a:srgbClr val="212529"/>
                </a:solidFill>
                <a:effectLst/>
                <a:latin typeface="Poppins" panose="00000500000000000000" pitchFamily="2" charset="-18"/>
                <a:cs typeface="Poppins" panose="00000500000000000000" pitchFamily="2" charset="-18"/>
              </a:rPr>
              <a:t>głowice do kabli w izolacji polimerowej lub papierowej;</a:t>
            </a:r>
          </a:p>
          <a:p>
            <a:pPr marL="342900" indent="-342900" algn="l">
              <a:spcAft>
                <a:spcPts val="2250"/>
              </a:spcAft>
              <a:buFont typeface="Wingdings" panose="05000000000000000000" pitchFamily="2" charset="2"/>
              <a:buChar char="Ø"/>
            </a:pPr>
            <a:r>
              <a:rPr lang="pl-PL" sz="2000" b="0" i="0" u="none" strike="noStrike">
                <a:solidFill>
                  <a:srgbClr val="212529"/>
                </a:solidFill>
                <a:effectLst/>
                <a:latin typeface="Poppins" panose="00000500000000000000" pitchFamily="2" charset="-18"/>
                <a:cs typeface="Poppins" panose="00000500000000000000" pitchFamily="2" charset="-18"/>
              </a:rPr>
              <a:t>głowice na napięcia niskie 06/1kV, średnie 6/10kV, 8,7/15kV, 12/20kV, 18/36kV… oraz wysokie</a:t>
            </a:r>
          </a:p>
        </p:txBody>
      </p:sp>
    </p:spTree>
    <p:extLst>
      <p:ext uri="{BB962C8B-B14F-4D97-AF65-F5344CB8AC3E}">
        <p14:creationId xmlns:p14="http://schemas.microsoft.com/office/powerpoint/2010/main" val="1602697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33B53F3-CD14-0241-4AD2-104CEB7903CA}"/>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2673132D-4A4E-69B8-BBAA-2FBC1483BD5F}"/>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3" name="Google Shape;111;p15">
            <a:extLst>
              <a:ext uri="{FF2B5EF4-FFF2-40B4-BE49-F238E27FC236}">
                <a16:creationId xmlns:a16="http://schemas.microsoft.com/office/drawing/2014/main" id="{5EB6FD21-45B1-ECDF-1509-AD2B9033B4E7}"/>
              </a:ext>
            </a:extLst>
          </p:cNvPr>
          <p:cNvSpPr txBox="1"/>
          <p:nvPr/>
        </p:nvSpPr>
        <p:spPr>
          <a:xfrm>
            <a:off x="904963" y="6644587"/>
            <a:ext cx="15277072" cy="2410916"/>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l-PL" sz="2000" b="1">
                <a:latin typeface="Poppins" panose="00000500000000000000" pitchFamily="2" charset="-18"/>
                <a:cs typeface="Poppins" panose="00000500000000000000" pitchFamily="2" charset="-18"/>
              </a:rPr>
              <a:t>W skład kompletnej głowicy wchodzą:</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rura polimerowa, silikonowa lub z gumy stanowiąca izolację zewnętrzną,</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klosze silikonowe na rurę izolacyjną,</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silikonowy element sterujący do właściwego ułożenia ekranu i wysterowania pola elektromagnetycznego,</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materiały montażowe: uszczelniacze, taśmy izolacyjne.</a:t>
            </a:r>
          </a:p>
        </p:txBody>
      </p:sp>
      <p:sp>
        <p:nvSpPr>
          <p:cNvPr id="5" name="Google Shape;111;p15">
            <a:extLst>
              <a:ext uri="{FF2B5EF4-FFF2-40B4-BE49-F238E27FC236}">
                <a16:creationId xmlns:a16="http://schemas.microsoft.com/office/drawing/2014/main" id="{85D6CDFD-9E18-578F-4542-42B6B1BB6A48}"/>
              </a:ext>
            </a:extLst>
          </p:cNvPr>
          <p:cNvSpPr txBox="1"/>
          <p:nvPr/>
        </p:nvSpPr>
        <p:spPr>
          <a:xfrm>
            <a:off x="904963" y="1407946"/>
            <a:ext cx="15008328" cy="4616648"/>
          </a:xfrm>
          <a:prstGeom prst="rect">
            <a:avLst/>
          </a:prstGeom>
          <a:noFill/>
          <a:ln>
            <a:noFill/>
          </a:ln>
        </p:spPr>
        <p:txBody>
          <a:bodyPr spcFirstLastPara="1" wrap="square" lIns="0" tIns="0" rIns="0" bIns="0" anchor="t" anchorCtr="0">
            <a:spAutoFit/>
          </a:bodyPr>
          <a:lstStyle/>
          <a:p>
            <a:pPr algn="just">
              <a:lnSpc>
                <a:spcPct val="150000"/>
              </a:lnSpc>
            </a:pPr>
            <a:r>
              <a:rPr lang="pl-PL" sz="2000">
                <a:latin typeface="Poppins" panose="00000500000000000000" pitchFamily="2" charset="-18"/>
                <a:cs typeface="Poppins" panose="00000500000000000000" pitchFamily="2" charset="-18"/>
              </a:rPr>
              <a:t>Głowice ze względu na miejsce montażu dzielimy na:</a:t>
            </a:r>
          </a:p>
          <a:p>
            <a:pPr marL="342900" indent="-342900" algn="just">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Wnętrzowe – wykonywane w technologii termokurczliwej lub </a:t>
            </a:r>
            <a:r>
              <a:rPr lang="pl-PL" sz="2000" err="1">
                <a:latin typeface="Poppins" panose="00000500000000000000" pitchFamily="2" charset="-18"/>
                <a:cs typeface="Poppins" panose="00000500000000000000" pitchFamily="2" charset="-18"/>
              </a:rPr>
              <a:t>zimnokurczliwej</a:t>
            </a:r>
            <a:r>
              <a:rPr lang="pl-PL" sz="2000">
                <a:latin typeface="Poppins" panose="00000500000000000000" pitchFamily="2" charset="-18"/>
                <a:cs typeface="Poppins" panose="00000500000000000000" pitchFamily="2" charset="-18"/>
              </a:rPr>
              <a:t>, w wykonaniu zwykłym i konektorowym. Znajdują zastosowanie wewnątrz stacji transformatorowych i rozdzielnic średniego napięcia. W ich wypadku nie potrzebna jest ochrona przed gromadzeniem się na ich zewnętrznej powierzchni wody i silnych zabrudzeń.</a:t>
            </a:r>
          </a:p>
          <a:p>
            <a:pPr marL="342900" indent="-342900" algn="just">
              <a:lnSpc>
                <a:spcPct val="150000"/>
              </a:lnSpc>
              <a:buFont typeface="Wingdings" panose="05000000000000000000" pitchFamily="2" charset="2"/>
              <a:buChar char="Ø"/>
            </a:pPr>
            <a:endParaRPr lang="pl-PL" sz="2000">
              <a:latin typeface="Poppins" panose="00000500000000000000" pitchFamily="2" charset="-18"/>
              <a:cs typeface="Poppins" panose="00000500000000000000" pitchFamily="2" charset="-18"/>
            </a:endParaRPr>
          </a:p>
          <a:p>
            <a:pPr marL="342900" indent="-342900" algn="just">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Napowietrzne – wykonywane zarówno w technologii termokurczliwej i </a:t>
            </a:r>
            <a:r>
              <a:rPr lang="pl-PL" sz="2000" err="1">
                <a:latin typeface="Poppins" panose="00000500000000000000" pitchFamily="2" charset="-18"/>
                <a:cs typeface="Poppins" panose="00000500000000000000" pitchFamily="2" charset="-18"/>
              </a:rPr>
              <a:t>zimnokurczliwej</a:t>
            </a:r>
            <a:r>
              <a:rPr lang="pl-PL" sz="2000">
                <a:latin typeface="Poppins" panose="00000500000000000000" pitchFamily="2" charset="-18"/>
                <a:cs typeface="Poppins" panose="00000500000000000000" pitchFamily="2" charset="-18"/>
              </a:rPr>
              <a:t>, w wykonaniu zwykłym i konektorowym. Różnią się one jednak tym, że na zewnętrzną powłokę izolacyjną nakłada się kilka talerzykowych kloszy z hydrofobowego silikonu. Celem tego zabiegu jest ochrona powierzchni zewnętrznej głowicy kablowej przed wodą (wodoszczelność) oraz innymi zabrudzeniami (pyłoszczelność). Ich oddziaływanie mogłoby skutkować powstawaniem wyładowań powierzchniowych w warunkach podwyższonej wilgotności.</a:t>
            </a:r>
          </a:p>
        </p:txBody>
      </p:sp>
    </p:spTree>
    <p:extLst>
      <p:ext uri="{BB962C8B-B14F-4D97-AF65-F5344CB8AC3E}">
        <p14:creationId xmlns:p14="http://schemas.microsoft.com/office/powerpoint/2010/main" val="4088113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52FF5378-AA8A-D6B3-4B3A-60B4B3B3F3E9}"/>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17698538-F1C4-7F87-E41C-4A9F8584F92E}"/>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3" name="Google Shape;111;p15">
            <a:extLst>
              <a:ext uri="{FF2B5EF4-FFF2-40B4-BE49-F238E27FC236}">
                <a16:creationId xmlns:a16="http://schemas.microsoft.com/office/drawing/2014/main" id="{28283C0D-DCAD-03C7-9030-B509EA86C8FE}"/>
              </a:ext>
            </a:extLst>
          </p:cNvPr>
          <p:cNvSpPr txBox="1"/>
          <p:nvPr/>
        </p:nvSpPr>
        <p:spPr>
          <a:xfrm>
            <a:off x="904962" y="2664918"/>
            <a:ext cx="15277072" cy="7130157"/>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l-PL" sz="2000" b="1">
                <a:latin typeface="Poppins" panose="00000500000000000000" pitchFamily="2" charset="-18"/>
                <a:cs typeface="Poppins" panose="00000500000000000000" pitchFamily="2" charset="-18"/>
              </a:rPr>
              <a:t>Głowice wnętrzowe dzielimy na:</a:t>
            </a:r>
          </a:p>
          <a:p>
            <a:pPr marL="342900" indent="-342900" algn="just">
              <a:lnSpc>
                <a:spcPct val="150000"/>
              </a:lnSpc>
              <a:spcAft>
                <a:spcPts val="800"/>
              </a:spcAft>
              <a:buFont typeface="Wingdings" panose="05000000000000000000" pitchFamily="2" charset="2"/>
              <a:buChar char="Ø"/>
            </a:pPr>
            <a:r>
              <a:rPr lang="pl-PL" sz="2000">
                <a:latin typeface="Poppins" panose="00000500000000000000" pitchFamily="2" charset="-18"/>
                <a:cs typeface="Poppins" panose="00000500000000000000" pitchFamily="2" charset="-18"/>
              </a:rPr>
              <a:t>butelkowe żeliwne,</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stożkowe,</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Leżące,</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płaskie,</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kątowe z izolatorami w płaszczyźnie osi kabla,</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kątowe z izolatorami w płaszczyźnie prostopadłej do osi kabla,</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jednożyłowe,</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głowice ołowiane </a:t>
            </a:r>
            <a:r>
              <a:rPr lang="pl-PL" sz="2000" err="1">
                <a:latin typeface="Poppins" panose="00000500000000000000" pitchFamily="2" charset="-18"/>
                <a:cs typeface="Poppins" panose="00000500000000000000" pitchFamily="2" charset="-18"/>
              </a:rPr>
              <a:t>małomasowe</a:t>
            </a:r>
            <a:r>
              <a:rPr lang="pl-PL" sz="2000">
                <a:latin typeface="Poppins" panose="00000500000000000000" pitchFamily="2" charset="-18"/>
                <a:cs typeface="Poppins" panose="00000500000000000000" pitchFamily="2" charset="-18"/>
              </a:rPr>
              <a:t>,</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z żywic syntetycznych</a:t>
            </a:r>
          </a:p>
          <a:p>
            <a:pPr marL="342900" indent="-342900">
              <a:lnSpc>
                <a:spcPct val="150000"/>
              </a:lnSpc>
              <a:buFont typeface="Wingdings" panose="05000000000000000000" pitchFamily="2" charset="2"/>
              <a:buChar char="Ø"/>
            </a:pP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Głowice napowietrzne dzielimy na:</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głowice masztowe,</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płaskie słupowe, </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jednożyłowe.</a:t>
            </a:r>
          </a:p>
        </p:txBody>
      </p:sp>
      <p:sp>
        <p:nvSpPr>
          <p:cNvPr id="5" name="Google Shape;111;p15">
            <a:extLst>
              <a:ext uri="{FF2B5EF4-FFF2-40B4-BE49-F238E27FC236}">
                <a16:creationId xmlns:a16="http://schemas.microsoft.com/office/drawing/2014/main" id="{FF1605F1-282C-2249-821E-B06A0E8E7730}"/>
              </a:ext>
            </a:extLst>
          </p:cNvPr>
          <p:cNvSpPr txBox="1"/>
          <p:nvPr/>
        </p:nvSpPr>
        <p:spPr>
          <a:xfrm>
            <a:off x="904962" y="1033612"/>
            <a:ext cx="16478075" cy="1384995"/>
          </a:xfrm>
          <a:prstGeom prst="rect">
            <a:avLst/>
          </a:prstGeom>
          <a:noFill/>
          <a:ln>
            <a:noFill/>
          </a:ln>
        </p:spPr>
        <p:txBody>
          <a:bodyPr spcFirstLastPara="1" wrap="square" lIns="0" tIns="0" rIns="0" bIns="0" anchor="t" anchorCtr="0">
            <a:spAutoFit/>
          </a:bodyPr>
          <a:lstStyle/>
          <a:p>
            <a:pPr>
              <a:lnSpc>
                <a:spcPct val="150000"/>
              </a:lnSpc>
            </a:pPr>
            <a:r>
              <a:rPr lang="pl-PL" sz="2000">
                <a:latin typeface="Poppins" panose="00000500000000000000" pitchFamily="2" charset="-18"/>
                <a:cs typeface="Poppins" panose="00000500000000000000" pitchFamily="2" charset="-18"/>
              </a:rPr>
              <a:t>Głowice ze względu na miejsce montażu dzielimy na:</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wnętrzowe</a:t>
            </a: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napowietrzne</a:t>
            </a:r>
          </a:p>
        </p:txBody>
      </p:sp>
    </p:spTree>
    <p:extLst>
      <p:ext uri="{BB962C8B-B14F-4D97-AF65-F5344CB8AC3E}">
        <p14:creationId xmlns:p14="http://schemas.microsoft.com/office/powerpoint/2010/main" val="4032639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D3C584F-4CB6-4DC9-A465-192723440B16}"/>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E8518D8A-6DEA-8CEA-227A-110E58B08FD1}"/>
              </a:ext>
            </a:extLst>
          </p:cNvPr>
          <p:cNvSpPr txBox="1"/>
          <p:nvPr/>
        </p:nvSpPr>
        <p:spPr>
          <a:xfrm>
            <a:off x="1179297" y="560164"/>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3" name="Google Shape;111;p15">
            <a:extLst>
              <a:ext uri="{FF2B5EF4-FFF2-40B4-BE49-F238E27FC236}">
                <a16:creationId xmlns:a16="http://schemas.microsoft.com/office/drawing/2014/main" id="{FCF32A86-A9F6-B6BF-29FF-9F9818E47628}"/>
              </a:ext>
            </a:extLst>
          </p:cNvPr>
          <p:cNvSpPr txBox="1"/>
          <p:nvPr/>
        </p:nvSpPr>
        <p:spPr>
          <a:xfrm>
            <a:off x="818864" y="1307806"/>
            <a:ext cx="13721798"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Głowice wnętrzowa 3GOw</a:t>
            </a:r>
            <a:endParaRPr sz="700" b="1">
              <a:latin typeface="Poppins" panose="00000500000000000000" pitchFamily="2" charset="-18"/>
              <a:ea typeface="Poppins Medium"/>
              <a:cs typeface="Poppins" panose="00000500000000000000" pitchFamily="2" charset="-18"/>
              <a:sym typeface="Poppins Medium"/>
            </a:endParaRPr>
          </a:p>
        </p:txBody>
      </p:sp>
      <p:pic>
        <p:nvPicPr>
          <p:cNvPr id="7" name="Obraz 6">
            <a:extLst>
              <a:ext uri="{FF2B5EF4-FFF2-40B4-BE49-F238E27FC236}">
                <a16:creationId xmlns:a16="http://schemas.microsoft.com/office/drawing/2014/main" id="{DE10CA8C-E72E-77C5-3DBD-8EF725126365}"/>
              </a:ext>
            </a:extLst>
          </p:cNvPr>
          <p:cNvPicPr>
            <a:picLocks noChangeAspect="1"/>
          </p:cNvPicPr>
          <p:nvPr/>
        </p:nvPicPr>
        <p:blipFill>
          <a:blip r:embed="rId3"/>
          <a:stretch>
            <a:fillRect/>
          </a:stretch>
        </p:blipFill>
        <p:spPr>
          <a:xfrm>
            <a:off x="818864" y="1852315"/>
            <a:ext cx="7344963" cy="5818479"/>
          </a:xfrm>
          <a:prstGeom prst="rect">
            <a:avLst/>
          </a:prstGeom>
        </p:spPr>
      </p:pic>
      <p:sp>
        <p:nvSpPr>
          <p:cNvPr id="9" name="pole tekstowe 8">
            <a:extLst>
              <a:ext uri="{FF2B5EF4-FFF2-40B4-BE49-F238E27FC236}">
                <a16:creationId xmlns:a16="http://schemas.microsoft.com/office/drawing/2014/main" id="{476E5B3E-132C-1CC4-6391-77C66FA77784}"/>
              </a:ext>
            </a:extLst>
          </p:cNvPr>
          <p:cNvSpPr txBox="1"/>
          <p:nvPr/>
        </p:nvSpPr>
        <p:spPr>
          <a:xfrm>
            <a:off x="818864" y="8031498"/>
            <a:ext cx="12883487" cy="972061"/>
          </a:xfrm>
          <a:prstGeom prst="rect">
            <a:avLst/>
          </a:prstGeom>
          <a:noFill/>
        </p:spPr>
        <p:txBody>
          <a:bodyPr wrap="square">
            <a:spAutoFit/>
          </a:bodyPr>
          <a:lstStyle/>
          <a:p>
            <a:pPr>
              <a:lnSpc>
                <a:spcPct val="150000"/>
              </a:lnSpc>
            </a:pPr>
            <a:r>
              <a:rPr lang="pl-PL" sz="2000">
                <a:latin typeface="Poppins" panose="00000500000000000000" pitchFamily="2" charset="-18"/>
                <a:cs typeface="Poppins" panose="00000500000000000000" pitchFamily="2" charset="-18"/>
              </a:rPr>
              <a:t>Budowa:</a:t>
            </a:r>
          </a:p>
          <a:p>
            <a:pPr>
              <a:lnSpc>
                <a:spcPct val="150000"/>
              </a:lnSpc>
            </a:pPr>
            <a:r>
              <a:rPr lang="pl-PL" sz="2000">
                <a:latin typeface="Poppins" panose="00000500000000000000" pitchFamily="2" charset="-18"/>
                <a:cs typeface="Poppins" panose="00000500000000000000" pitchFamily="2" charset="-18"/>
              </a:rPr>
              <a:t>1 – korpus, 2 – pokrywa, 3 - tuleja wlotowa, 4 – izolatory kompletne ze sworzniami, 5 – stożki ołowiane</a:t>
            </a:r>
          </a:p>
        </p:txBody>
      </p:sp>
      <p:pic>
        <p:nvPicPr>
          <p:cNvPr id="6" name="Obraz 5">
            <a:extLst>
              <a:ext uri="{FF2B5EF4-FFF2-40B4-BE49-F238E27FC236}">
                <a16:creationId xmlns:a16="http://schemas.microsoft.com/office/drawing/2014/main" id="{45DF5F7E-C860-0795-EDB1-D48AF4F1D79B}"/>
              </a:ext>
            </a:extLst>
          </p:cNvPr>
          <p:cNvPicPr>
            <a:picLocks noChangeAspect="1"/>
          </p:cNvPicPr>
          <p:nvPr/>
        </p:nvPicPr>
        <p:blipFill>
          <a:blip r:embed="rId4"/>
          <a:stretch>
            <a:fillRect/>
          </a:stretch>
        </p:blipFill>
        <p:spPr>
          <a:xfrm>
            <a:off x="8747851" y="1832946"/>
            <a:ext cx="7344963" cy="5758307"/>
          </a:xfrm>
          <a:prstGeom prst="rect">
            <a:avLst/>
          </a:prstGeom>
        </p:spPr>
      </p:pic>
    </p:spTree>
    <p:extLst>
      <p:ext uri="{BB962C8B-B14F-4D97-AF65-F5344CB8AC3E}">
        <p14:creationId xmlns:p14="http://schemas.microsoft.com/office/powerpoint/2010/main" val="911608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F80D8FA-EF32-4A57-136E-41D0D947605F}"/>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85F27EAF-C5A5-705C-2A30-6D13356C0AF3}"/>
              </a:ext>
            </a:extLst>
          </p:cNvPr>
          <p:cNvSpPr txBox="1"/>
          <p:nvPr/>
        </p:nvSpPr>
        <p:spPr>
          <a:xfrm>
            <a:off x="1179297" y="560164"/>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BF34CDC7-B795-80B6-D350-60F84960EC4B}"/>
              </a:ext>
            </a:extLst>
          </p:cNvPr>
          <p:cNvSpPr txBox="1"/>
          <p:nvPr/>
        </p:nvSpPr>
        <p:spPr>
          <a:xfrm>
            <a:off x="818864" y="2220804"/>
            <a:ext cx="15367381" cy="1846659"/>
          </a:xfrm>
          <a:prstGeom prst="rect">
            <a:avLst/>
          </a:prstGeom>
          <a:noFill/>
          <a:ln>
            <a:noFill/>
          </a:ln>
        </p:spPr>
        <p:txBody>
          <a:bodyPr spcFirstLastPara="1" wrap="square" lIns="0" tIns="0" rIns="0" bIns="0" anchor="t" anchorCtr="0">
            <a:spAutoFit/>
          </a:bodyPr>
          <a:lstStyle/>
          <a:p>
            <a:pPr lvl="1" algn="just">
              <a:lnSpc>
                <a:spcPct val="150000"/>
              </a:lnSpc>
            </a:pPr>
            <a:r>
              <a:rPr lang="pl-PL" sz="2000" b="1">
                <a:latin typeface="Poppins" panose="00000500000000000000" pitchFamily="2" charset="-18"/>
                <a:cs typeface="Poppins" panose="00000500000000000000" pitchFamily="2" charset="-18"/>
              </a:rPr>
              <a:t>Głowica wnętrzowa olejowa</a:t>
            </a:r>
            <a:r>
              <a:rPr lang="pl-PL" sz="2000">
                <a:latin typeface="Poppins" panose="00000500000000000000" pitchFamily="2" charset="-18"/>
                <a:cs typeface="Poppins" panose="00000500000000000000" pitchFamily="2" charset="-18"/>
              </a:rPr>
              <a:t> to specjalistyczny typ zakończenia kabla elektroenergetycznego, stosowany głównie w starszych lub specjalnych instalacjach średniego napięcia (SN), gdzie jako medium izolacyjne wykorzystywany jest </a:t>
            </a:r>
            <a:r>
              <a:rPr lang="pl-PL" sz="2000" b="1">
                <a:latin typeface="Poppins" panose="00000500000000000000" pitchFamily="2" charset="-18"/>
                <a:cs typeface="Poppins" panose="00000500000000000000" pitchFamily="2" charset="-18"/>
              </a:rPr>
              <a:t>olej elektroizolacyjny</a:t>
            </a:r>
            <a:r>
              <a:rPr lang="pl-PL" sz="2000">
                <a:latin typeface="Poppins" panose="00000500000000000000" pitchFamily="2" charset="-18"/>
                <a:cs typeface="Poppins" panose="00000500000000000000" pitchFamily="2" charset="-18"/>
              </a:rPr>
              <a:t>.</a:t>
            </a:r>
          </a:p>
          <a:p>
            <a:pPr lvl="1" algn="just">
              <a:lnSpc>
                <a:spcPct val="150000"/>
              </a:lnSpc>
            </a:pPr>
            <a:endParaRPr lang="pl-PL" sz="2000">
              <a:latin typeface="Poppins" panose="00000500000000000000" pitchFamily="2" charset="-18"/>
              <a:cs typeface="Poppins" panose="00000500000000000000" pitchFamily="2" charset="-18"/>
            </a:endParaRPr>
          </a:p>
        </p:txBody>
      </p:sp>
      <p:sp>
        <p:nvSpPr>
          <p:cNvPr id="3" name="Google Shape;111;p15">
            <a:extLst>
              <a:ext uri="{FF2B5EF4-FFF2-40B4-BE49-F238E27FC236}">
                <a16:creationId xmlns:a16="http://schemas.microsoft.com/office/drawing/2014/main" id="{6FDA3A68-68DA-B75C-C0BB-016EC0F7879F}"/>
              </a:ext>
            </a:extLst>
          </p:cNvPr>
          <p:cNvSpPr txBox="1"/>
          <p:nvPr/>
        </p:nvSpPr>
        <p:spPr>
          <a:xfrm>
            <a:off x="818864" y="1307806"/>
            <a:ext cx="13721798"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Głowica wnętrzowa 3GOw</a:t>
            </a:r>
            <a:endParaRPr sz="700" b="1">
              <a:latin typeface="Poppins" panose="00000500000000000000" pitchFamily="2" charset="-18"/>
              <a:ea typeface="Poppins Medium"/>
              <a:cs typeface="Poppins" panose="00000500000000000000" pitchFamily="2" charset="-18"/>
              <a:sym typeface="Poppins Medium"/>
            </a:endParaRPr>
          </a:p>
        </p:txBody>
      </p:sp>
      <p:pic>
        <p:nvPicPr>
          <p:cNvPr id="6" name="Obraz 5">
            <a:extLst>
              <a:ext uri="{FF2B5EF4-FFF2-40B4-BE49-F238E27FC236}">
                <a16:creationId xmlns:a16="http://schemas.microsoft.com/office/drawing/2014/main" id="{463BCFB2-9307-3DA3-CDF9-91828D9673EF}"/>
              </a:ext>
            </a:extLst>
          </p:cNvPr>
          <p:cNvPicPr>
            <a:picLocks noChangeAspect="1"/>
          </p:cNvPicPr>
          <p:nvPr/>
        </p:nvPicPr>
        <p:blipFill>
          <a:blip r:embed="rId3"/>
          <a:stretch>
            <a:fillRect/>
          </a:stretch>
        </p:blipFill>
        <p:spPr>
          <a:xfrm>
            <a:off x="10822675" y="4299780"/>
            <a:ext cx="5462307" cy="4497572"/>
          </a:xfrm>
          <a:prstGeom prst="rect">
            <a:avLst/>
          </a:prstGeom>
        </p:spPr>
      </p:pic>
      <p:sp>
        <p:nvSpPr>
          <p:cNvPr id="10" name="pole tekstowe 9">
            <a:extLst>
              <a:ext uri="{FF2B5EF4-FFF2-40B4-BE49-F238E27FC236}">
                <a16:creationId xmlns:a16="http://schemas.microsoft.com/office/drawing/2014/main" id="{05BA274E-575D-322A-67FD-2257BBA4BA7C}"/>
              </a:ext>
            </a:extLst>
          </p:cNvPr>
          <p:cNvSpPr txBox="1"/>
          <p:nvPr/>
        </p:nvSpPr>
        <p:spPr>
          <a:xfrm>
            <a:off x="9968662" y="8609862"/>
            <a:ext cx="6316320" cy="369332"/>
          </a:xfrm>
          <a:prstGeom prst="rect">
            <a:avLst/>
          </a:prstGeom>
          <a:noFill/>
        </p:spPr>
        <p:txBody>
          <a:bodyPr wrap="square">
            <a:spAutoFit/>
          </a:bodyPr>
          <a:lstStyle/>
          <a:p>
            <a:r>
              <a:rPr lang="pl-PL" sz="1800" b="1" i="0">
                <a:effectLst/>
                <a:latin typeface="Poppins" panose="00000500000000000000" pitchFamily="2" charset="-18"/>
                <a:cs typeface="Poppins" panose="00000500000000000000" pitchFamily="2" charset="-18"/>
              </a:rPr>
              <a:t>Izolator żywiczny IZ-20 głowicy kablowej 3GOw 95AL</a:t>
            </a:r>
            <a:endParaRPr lang="pl-PL" sz="1800">
              <a:latin typeface="Poppins" panose="00000500000000000000" pitchFamily="2" charset="-18"/>
              <a:cs typeface="Poppins" panose="00000500000000000000" pitchFamily="2" charset="-18"/>
            </a:endParaRPr>
          </a:p>
        </p:txBody>
      </p:sp>
      <p:sp>
        <p:nvSpPr>
          <p:cNvPr id="9" name="pole tekstowe 8">
            <a:extLst>
              <a:ext uri="{FF2B5EF4-FFF2-40B4-BE49-F238E27FC236}">
                <a16:creationId xmlns:a16="http://schemas.microsoft.com/office/drawing/2014/main" id="{7F9E28CD-AA75-6D28-61E0-9393C0D25545}"/>
              </a:ext>
            </a:extLst>
          </p:cNvPr>
          <p:cNvSpPr txBox="1"/>
          <p:nvPr/>
        </p:nvSpPr>
        <p:spPr>
          <a:xfrm>
            <a:off x="818864" y="4324147"/>
            <a:ext cx="12883487" cy="1895391"/>
          </a:xfrm>
          <a:prstGeom prst="rect">
            <a:avLst/>
          </a:prstGeom>
          <a:noFill/>
        </p:spPr>
        <p:txBody>
          <a:bodyPr wrap="square">
            <a:spAutoFit/>
          </a:bodyPr>
          <a:lstStyle/>
          <a:p>
            <a:pPr>
              <a:lnSpc>
                <a:spcPct val="150000"/>
              </a:lnSpc>
            </a:pPr>
            <a:r>
              <a:rPr lang="pl-PL" sz="2000" b="1">
                <a:latin typeface="Poppins" panose="00000500000000000000" pitchFamily="2" charset="-18"/>
                <a:cs typeface="Poppins" panose="00000500000000000000" pitchFamily="2" charset="-18"/>
              </a:rPr>
              <a:t>Wady i ograniczenia:</a:t>
            </a:r>
          </a:p>
          <a:p>
            <a:pPr marL="342900" indent="-342900">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Wysokie wymagania konserwacyjne – kontrola poziomu oleju, szczelności.</a:t>
            </a:r>
          </a:p>
          <a:p>
            <a:pPr marL="342900" indent="-342900">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Ryzyko wycieku – w razie uszkodzenia może dojść do skażenia środowiska.</a:t>
            </a:r>
          </a:p>
          <a:p>
            <a:pPr marL="342900" indent="-342900">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Zastępowane przez głowice suche – np. termokurczliwe, żywiczne, nasuwane.</a:t>
            </a:r>
          </a:p>
        </p:txBody>
      </p:sp>
    </p:spTree>
    <p:extLst>
      <p:ext uri="{BB962C8B-B14F-4D97-AF65-F5344CB8AC3E}">
        <p14:creationId xmlns:p14="http://schemas.microsoft.com/office/powerpoint/2010/main" val="3716938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45A594F-8178-95B1-9A68-1543511C31B3}"/>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9CA3CAD0-A082-97D0-3241-19E53430DBD7}"/>
              </a:ext>
            </a:extLst>
          </p:cNvPr>
          <p:cNvSpPr txBox="1"/>
          <p:nvPr/>
        </p:nvSpPr>
        <p:spPr>
          <a:xfrm>
            <a:off x="1179297" y="560164"/>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C8DC8F8A-B9EF-7CC7-20A9-78180E1F823C}"/>
              </a:ext>
            </a:extLst>
          </p:cNvPr>
          <p:cNvSpPr txBox="1"/>
          <p:nvPr/>
        </p:nvSpPr>
        <p:spPr>
          <a:xfrm>
            <a:off x="1179297" y="2489263"/>
            <a:ext cx="14952357" cy="4616648"/>
          </a:xfrm>
          <a:prstGeom prst="rect">
            <a:avLst/>
          </a:prstGeom>
          <a:noFill/>
          <a:ln>
            <a:noFill/>
          </a:ln>
        </p:spPr>
        <p:txBody>
          <a:bodyPr spcFirstLastPara="1" wrap="square" lIns="0" tIns="0" rIns="0" bIns="0" anchor="t" anchorCtr="0">
            <a:spAutoFit/>
          </a:bodyPr>
          <a:lstStyle/>
          <a:p>
            <a:pPr algn="just">
              <a:lnSpc>
                <a:spcPct val="150000"/>
              </a:lnSpc>
            </a:pPr>
            <a:r>
              <a:rPr lang="pl-PL" sz="2000">
                <a:latin typeface="Poppins" panose="00000500000000000000" pitchFamily="2" charset="-18"/>
                <a:cs typeface="Poppins" panose="00000500000000000000" pitchFamily="2" charset="-18"/>
              </a:rPr>
              <a:t>Materiałem izolacyjnym powszechnie stosowanym na głowice kablowe termokurczliwe są radiacyjnie usieciowane polimery. Termoplastyczny polimer, poddany działaniu wiązki elektronów, uzyskuje termiczna pamięć kształtu. Materiały poddane sieciowaniu charakteryzują się znacznie lepszymi własnościami mechanicznymi, chemicznymi, termicznymi i elektrycznymi w porównaniu z ich nieusieciowanymi odpowiednikami. Osprzęt kablowy dostarczany jest w stanie rozciągniętym, co ułatwia jego nakładanie na przygotowane kable. Obkurczenie wywołane jest najczęściej ogrzewaniem niskotemperaturowym  za pomocą palnika gazowego lub nagrzewnicy elektrycznej. Wewnętrzne części elementów pokryte są najczęściej </a:t>
            </a:r>
            <a:r>
              <a:rPr lang="pl-PL" sz="2000" err="1">
                <a:latin typeface="Poppins" panose="00000500000000000000" pitchFamily="2" charset="-18"/>
                <a:cs typeface="Poppins" panose="00000500000000000000" pitchFamily="2" charset="-18"/>
              </a:rPr>
              <a:t>termotopliwymi</a:t>
            </a:r>
            <a:r>
              <a:rPr lang="pl-PL" sz="2000">
                <a:latin typeface="Poppins" panose="00000500000000000000" pitchFamily="2" charset="-18"/>
                <a:cs typeface="Poppins" panose="00000500000000000000" pitchFamily="2" charset="-18"/>
              </a:rPr>
              <a:t>, wielofunkcyjnymi szczeliwami, klejami i wypełniaczami, co umożliwia usunięcie powietrza i termomechaniczną adhezję warstw. Wysoki stopień prefabrykacji ogranicza błędy montażu. Głowice do kabli o izolacji papierowej i głowice do kabli z tworzyw sztucznych można montować w dowolnej pozycji. Wszystkie możliwe warianty są przedstawiane w instrukcjach montażu. </a:t>
            </a:r>
          </a:p>
        </p:txBody>
      </p:sp>
      <p:sp>
        <p:nvSpPr>
          <p:cNvPr id="3" name="Google Shape;111;p15">
            <a:extLst>
              <a:ext uri="{FF2B5EF4-FFF2-40B4-BE49-F238E27FC236}">
                <a16:creationId xmlns:a16="http://schemas.microsoft.com/office/drawing/2014/main" id="{3D9F9C4F-4352-0987-F89F-8C76FA77ADD4}"/>
              </a:ext>
            </a:extLst>
          </p:cNvPr>
          <p:cNvSpPr txBox="1"/>
          <p:nvPr/>
        </p:nvSpPr>
        <p:spPr>
          <a:xfrm>
            <a:off x="1179297" y="1777088"/>
            <a:ext cx="13721798"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Głowice termokurczliwe</a:t>
            </a:r>
            <a:endParaRPr sz="700" b="1">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4210060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DB8DA9E-9182-2152-674B-9FD33DFF3C2E}"/>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E8D90A60-74E6-787B-E2EF-C03624B02D7F}"/>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73D95412-CA4B-D3F2-C28C-5149CDD6EF6B}"/>
              </a:ext>
            </a:extLst>
          </p:cNvPr>
          <p:cNvSpPr txBox="1"/>
          <p:nvPr/>
        </p:nvSpPr>
        <p:spPr>
          <a:xfrm>
            <a:off x="1124706" y="3793432"/>
            <a:ext cx="14338207" cy="6001643"/>
          </a:xfrm>
          <a:prstGeom prst="rect">
            <a:avLst/>
          </a:prstGeom>
          <a:noFill/>
          <a:ln>
            <a:noFill/>
          </a:ln>
        </p:spPr>
        <p:txBody>
          <a:bodyPr spcFirstLastPara="1" wrap="square" lIns="0" tIns="0" rIns="0" bIns="0" anchor="t" anchorCtr="0">
            <a:spAutoFit/>
          </a:bodyPr>
          <a:lstStyle/>
          <a:p>
            <a:pPr algn="just">
              <a:lnSpc>
                <a:spcPct val="150000"/>
              </a:lnSpc>
            </a:pPr>
            <a:r>
              <a:rPr lang="pl-PL" sz="2000">
                <a:latin typeface="Poppins" panose="00000500000000000000" pitchFamily="2" charset="-18"/>
                <a:cs typeface="Poppins" panose="00000500000000000000" pitchFamily="2" charset="-18"/>
              </a:rPr>
              <a:t>Budowa przykładowej głowicy kablowej średniego napięcia:</a:t>
            </a:r>
          </a:p>
          <a:p>
            <a:pPr marL="457200" indent="-457200" algn="just" fontAlgn="base">
              <a:lnSpc>
                <a:spcPct val="150000"/>
              </a:lnSpc>
              <a:buFont typeface="+mj-lt"/>
              <a:buAutoNum type="arabicPeriod"/>
            </a:pPr>
            <a:r>
              <a:rPr lang="pl-PL" sz="2000" b="1">
                <a:latin typeface="Poppins" panose="00000500000000000000" pitchFamily="2" charset="-18"/>
                <a:cs typeface="Poppins" panose="00000500000000000000" pitchFamily="2" charset="-18"/>
              </a:rPr>
              <a:t>uszczelnienie</a:t>
            </a:r>
            <a:r>
              <a:rPr lang="pl-PL" sz="2000">
                <a:latin typeface="Poppins" panose="00000500000000000000" pitchFamily="2" charset="-18"/>
                <a:cs typeface="Poppins" panose="00000500000000000000" pitchFamily="2" charset="-18"/>
              </a:rPr>
              <a:t> – </a:t>
            </a:r>
            <a:r>
              <a:rPr lang="pl-PL" sz="2000" err="1">
                <a:latin typeface="Poppins" panose="00000500000000000000" pitchFamily="2" charset="-18"/>
                <a:cs typeface="Poppins" panose="00000500000000000000" pitchFamily="2" charset="-18"/>
              </a:rPr>
              <a:t>termotopliwa</a:t>
            </a:r>
            <a:r>
              <a:rPr lang="pl-PL" sz="2000">
                <a:latin typeface="Poppins" panose="00000500000000000000" pitchFamily="2" charset="-18"/>
                <a:cs typeface="Poppins" panose="00000500000000000000" pitchFamily="2" charset="-18"/>
              </a:rPr>
              <a:t> warstwa uszczelniająca znajduje się wewnątrz izolatora termokurczliwego. Jest ona odporna na wyładowania powierzchniowe i oddziaływanie środowiskowe. Szczeliwo topi się pod wpływem temperatury. Kurczący się izolator wtłacza szczeliwo w przestrzenie wymagające uszczelnienia (końcówka i powłoka kabla). Dodatkowo, w przypadku kabli trójżyłowych, stosowane są </a:t>
            </a:r>
            <a:r>
              <a:rPr lang="pl-PL" sz="2000" err="1">
                <a:latin typeface="Poppins" panose="00000500000000000000" pitchFamily="2" charset="-18"/>
                <a:cs typeface="Poppins" panose="00000500000000000000" pitchFamily="2" charset="-18"/>
              </a:rPr>
              <a:t>głowiczki</a:t>
            </a:r>
            <a:r>
              <a:rPr lang="pl-PL" sz="2000">
                <a:latin typeface="Poppins" panose="00000500000000000000" pitchFamily="2" charset="-18"/>
                <a:cs typeface="Poppins" panose="00000500000000000000" pitchFamily="2" charset="-18"/>
              </a:rPr>
              <a:t> rozdzielające z klejem </a:t>
            </a:r>
            <a:r>
              <a:rPr lang="pl-PL" sz="2000" err="1">
                <a:latin typeface="Poppins" panose="00000500000000000000" pitchFamily="2" charset="-18"/>
                <a:cs typeface="Poppins" panose="00000500000000000000" pitchFamily="2" charset="-18"/>
              </a:rPr>
              <a:t>termotopliwym</a:t>
            </a:r>
            <a:r>
              <a:rPr lang="pl-PL" sz="2000">
                <a:latin typeface="Poppins" panose="00000500000000000000" pitchFamily="2" charset="-18"/>
                <a:cs typeface="Poppins" panose="00000500000000000000" pitchFamily="2" charset="-18"/>
              </a:rPr>
              <a:t>, które zamykają i uszczelniają obszar rozgałęzienia żył i zakończenia powłoki kabla,</a:t>
            </a:r>
          </a:p>
          <a:p>
            <a:pPr marL="457200" indent="-457200" algn="just" fontAlgn="base">
              <a:lnSpc>
                <a:spcPct val="150000"/>
              </a:lnSpc>
              <a:buFont typeface="+mj-lt"/>
              <a:buAutoNum type="arabicPeriod"/>
            </a:pPr>
            <a:r>
              <a:rPr lang="pl-PL" sz="2000" b="1">
                <a:latin typeface="Poppins" panose="00000500000000000000" pitchFamily="2" charset="-18"/>
                <a:cs typeface="Poppins" panose="00000500000000000000" pitchFamily="2" charset="-18"/>
              </a:rPr>
              <a:t>warstwa sterująca</a:t>
            </a:r>
            <a:r>
              <a:rPr lang="pl-PL" sz="2000">
                <a:latin typeface="Poppins" panose="00000500000000000000" pitchFamily="2" charset="-18"/>
                <a:cs typeface="Poppins" panose="00000500000000000000" pitchFamily="2" charset="-18"/>
              </a:rPr>
              <a:t> – jednym z założeń konstrukcyjnych systemu jest zachowanie giętkości kabla i minimalizacja wymiarów głowic. Możliwym rozwiązaniem jest sterowanie pola za pomocą cienkiej warstwy materiału o nieliniowej impedancji elektrycznej przy zastosowaniu stożka sterującego polem wykonanego w technologii półprzewodnikowej. Warstwa </a:t>
            </a:r>
            <a:r>
              <a:rPr lang="pl-PL" sz="2000" err="1">
                <a:latin typeface="Poppins" panose="00000500000000000000" pitchFamily="2" charset="-18"/>
                <a:cs typeface="Poppins" panose="00000500000000000000" pitchFamily="2" charset="-18"/>
              </a:rPr>
              <a:t>termotopliwa</a:t>
            </a:r>
            <a:r>
              <a:rPr lang="pl-PL" sz="2000">
                <a:latin typeface="Poppins" panose="00000500000000000000" pitchFamily="2" charset="-18"/>
                <a:cs typeface="Poppins" panose="00000500000000000000" pitchFamily="2" charset="-18"/>
              </a:rPr>
              <a:t> zintegrowana jest z wewnętrzną powierzchnią izolatora termokurczliwego. Podczas obkurczania izolatora, warstwa </a:t>
            </a:r>
            <a:r>
              <a:rPr lang="pl-PL" sz="2000" err="1">
                <a:latin typeface="Poppins" panose="00000500000000000000" pitchFamily="2" charset="-18"/>
                <a:cs typeface="Poppins" panose="00000500000000000000" pitchFamily="2" charset="-18"/>
              </a:rPr>
              <a:t>termotopliwa</a:t>
            </a:r>
            <a:r>
              <a:rPr lang="pl-PL" sz="2000">
                <a:latin typeface="Poppins" panose="00000500000000000000" pitchFamily="2" charset="-18"/>
                <a:cs typeface="Poppins" panose="00000500000000000000" pitchFamily="2" charset="-18"/>
              </a:rPr>
              <a:t> ulega roztopieniu. Przylega ściśle do powierzchni izolacji, zapobiegając powstawaniu wtrąceń powietrznych,</a:t>
            </a:r>
          </a:p>
        </p:txBody>
      </p:sp>
      <p:pic>
        <p:nvPicPr>
          <p:cNvPr id="6" name="Obraz 5">
            <a:extLst>
              <a:ext uri="{FF2B5EF4-FFF2-40B4-BE49-F238E27FC236}">
                <a16:creationId xmlns:a16="http://schemas.microsoft.com/office/drawing/2014/main" id="{41AAD8E3-F515-72F1-0CEB-49B6D8F93576}"/>
              </a:ext>
            </a:extLst>
          </p:cNvPr>
          <p:cNvPicPr>
            <a:picLocks noChangeAspect="1"/>
          </p:cNvPicPr>
          <p:nvPr/>
        </p:nvPicPr>
        <p:blipFill>
          <a:blip r:embed="rId3"/>
          <a:stretch>
            <a:fillRect/>
          </a:stretch>
        </p:blipFill>
        <p:spPr>
          <a:xfrm>
            <a:off x="5781846" y="491925"/>
            <a:ext cx="10957875" cy="3429206"/>
          </a:xfrm>
          <a:prstGeom prst="rect">
            <a:avLst/>
          </a:prstGeom>
        </p:spPr>
      </p:pic>
      <p:sp>
        <p:nvSpPr>
          <p:cNvPr id="3" name="Google Shape;111;p15">
            <a:extLst>
              <a:ext uri="{FF2B5EF4-FFF2-40B4-BE49-F238E27FC236}">
                <a16:creationId xmlns:a16="http://schemas.microsoft.com/office/drawing/2014/main" id="{90F7C156-616D-9FE4-81EA-03E6F200EF8E}"/>
              </a:ext>
            </a:extLst>
          </p:cNvPr>
          <p:cNvSpPr txBox="1"/>
          <p:nvPr/>
        </p:nvSpPr>
        <p:spPr>
          <a:xfrm>
            <a:off x="909173" y="1422246"/>
            <a:ext cx="6272381"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Budowa przykładowej głowicy termokurczliwej</a:t>
            </a:r>
            <a:endParaRPr sz="700" b="1">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38383878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8FEA636-8FF0-1A0C-110D-121D27D034DD}"/>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BC1B21C6-0182-D72D-79E0-277105138C16}"/>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BAC6F6C1-48F7-107C-398E-AFCA0B9260B7}"/>
              </a:ext>
            </a:extLst>
          </p:cNvPr>
          <p:cNvSpPr txBox="1"/>
          <p:nvPr/>
        </p:nvSpPr>
        <p:spPr>
          <a:xfrm>
            <a:off x="1111058" y="4067686"/>
            <a:ext cx="15423947" cy="6001643"/>
          </a:xfrm>
          <a:prstGeom prst="rect">
            <a:avLst/>
          </a:prstGeom>
          <a:noFill/>
          <a:ln>
            <a:noFill/>
          </a:ln>
        </p:spPr>
        <p:txBody>
          <a:bodyPr spcFirstLastPara="1" wrap="square" lIns="0" tIns="0" rIns="0" bIns="0" anchor="t" anchorCtr="0">
            <a:spAutoFit/>
          </a:bodyPr>
          <a:lstStyle/>
          <a:p>
            <a:pPr algn="just">
              <a:lnSpc>
                <a:spcPct val="150000"/>
              </a:lnSpc>
            </a:pPr>
            <a:r>
              <a:rPr lang="pl-PL" sz="2000">
                <a:latin typeface="Poppins" panose="00000500000000000000" pitchFamily="2" charset="-18"/>
                <a:cs typeface="Poppins" panose="00000500000000000000" pitchFamily="2" charset="-18"/>
              </a:rPr>
              <a:t>Budowa przykładowej głowicy kablowej średniego napięcia:</a:t>
            </a:r>
          </a:p>
          <a:p>
            <a:pPr marL="457200" indent="-457200" algn="just" fontAlgn="base">
              <a:lnSpc>
                <a:spcPct val="150000"/>
              </a:lnSpc>
              <a:buFont typeface="+mj-lt"/>
              <a:buAutoNum type="arabicPeriod" startAt="3"/>
            </a:pPr>
            <a:r>
              <a:rPr lang="pl-PL" sz="2000" b="1">
                <a:latin typeface="Poppins" panose="00000500000000000000" pitchFamily="2" charset="-18"/>
                <a:cs typeface="Poppins" panose="00000500000000000000" pitchFamily="2" charset="-18"/>
              </a:rPr>
              <a:t>izolator wysokonapięciowy</a:t>
            </a:r>
            <a:r>
              <a:rPr lang="pl-PL" sz="2000">
                <a:latin typeface="Poppins" panose="00000500000000000000" pitchFamily="2" charset="-18"/>
                <a:cs typeface="Poppins" panose="00000500000000000000" pitchFamily="2" charset="-18"/>
              </a:rPr>
              <a:t> – ma postać termokurczliwej rury, wykonanej ze specjalnego materiału. Wysoka odporność tego materiału na powierzchniowe wyładowania i erozję jest potwierdzona wynikami badań porównawczych, przeprowadzonych przez laboratoria niezależne lub własne jednostki badawczo-rozwojowe producentów,</a:t>
            </a:r>
          </a:p>
          <a:p>
            <a:pPr marL="457200" indent="-457200" algn="just" fontAlgn="base">
              <a:lnSpc>
                <a:spcPct val="150000"/>
              </a:lnSpc>
              <a:buFont typeface="+mj-lt"/>
              <a:buAutoNum type="arabicPeriod" startAt="4"/>
            </a:pPr>
            <a:r>
              <a:rPr lang="pl-PL" sz="2000" b="1">
                <a:latin typeface="Poppins" panose="00000500000000000000" pitchFamily="2" charset="-18"/>
                <a:cs typeface="Poppins" panose="00000500000000000000" pitchFamily="2" charset="-18"/>
              </a:rPr>
              <a:t>wypełniacz </a:t>
            </a:r>
            <a:r>
              <a:rPr lang="pl-PL" sz="2000" b="1" err="1">
                <a:latin typeface="Poppins" panose="00000500000000000000" pitchFamily="2" charset="-18"/>
                <a:cs typeface="Poppins" panose="00000500000000000000" pitchFamily="2" charset="-18"/>
              </a:rPr>
              <a:t>termotopliwy</a:t>
            </a:r>
            <a:r>
              <a:rPr lang="pl-PL" sz="2000">
                <a:latin typeface="Poppins" panose="00000500000000000000" pitchFamily="2" charset="-18"/>
                <a:cs typeface="Poppins" panose="00000500000000000000" pitchFamily="2" charset="-18"/>
              </a:rPr>
              <a:t> – półprzewodzący wypełniacz </a:t>
            </a:r>
            <a:r>
              <a:rPr lang="pl-PL" sz="2000" err="1">
                <a:latin typeface="Poppins" panose="00000500000000000000" pitchFamily="2" charset="-18"/>
                <a:cs typeface="Poppins" panose="00000500000000000000" pitchFamily="2" charset="-18"/>
              </a:rPr>
              <a:t>termotopliwy</a:t>
            </a:r>
            <a:r>
              <a:rPr lang="pl-PL" sz="2000">
                <a:latin typeface="Poppins" panose="00000500000000000000" pitchFamily="2" charset="-18"/>
                <a:cs typeface="Poppins" panose="00000500000000000000" pitchFamily="2" charset="-18"/>
              </a:rPr>
              <a:t> zapewnia lokalne wysterowanie na zakończeniu ekranu fabrycznego kabli. Jego zastosowanie eliminuje inicjację wyładowań w ewentualnych wtrąceniach gazowych,</a:t>
            </a:r>
          </a:p>
          <a:p>
            <a:pPr marL="457200" indent="-457200" algn="just" fontAlgn="base">
              <a:lnSpc>
                <a:spcPct val="150000"/>
              </a:lnSpc>
              <a:buFont typeface="+mj-lt"/>
              <a:buAutoNum type="arabicPeriod" startAt="4"/>
            </a:pPr>
            <a:r>
              <a:rPr lang="pl-PL" sz="2000" b="1">
                <a:latin typeface="Poppins" panose="00000500000000000000" pitchFamily="2" charset="-18"/>
                <a:cs typeface="Poppins" panose="00000500000000000000" pitchFamily="2" charset="-18"/>
              </a:rPr>
              <a:t>uziemienie</a:t>
            </a:r>
            <a:r>
              <a:rPr lang="pl-PL" sz="2000">
                <a:latin typeface="Poppins" panose="00000500000000000000" pitchFamily="2" charset="-18"/>
                <a:cs typeface="Poppins" panose="00000500000000000000" pitchFamily="2" charset="-18"/>
              </a:rPr>
              <a:t> – odgięte druty żyły powrotnej kabla lub plecionka uziemiająca otoczone są wysokonapięciowym szczeliwem </a:t>
            </a:r>
            <a:r>
              <a:rPr lang="pl-PL" sz="2000" err="1">
                <a:latin typeface="Poppins" panose="00000500000000000000" pitchFamily="2" charset="-18"/>
                <a:cs typeface="Poppins" panose="00000500000000000000" pitchFamily="2" charset="-18"/>
              </a:rPr>
              <a:t>termotopliwym</a:t>
            </a:r>
            <a:r>
              <a:rPr lang="pl-PL" sz="2000">
                <a:latin typeface="Poppins" panose="00000500000000000000" pitchFamily="2" charset="-18"/>
                <a:cs typeface="Poppins" panose="00000500000000000000" pitchFamily="2" charset="-18"/>
              </a:rPr>
              <a:t>, zabezpieczającym głowicę przed wilgocią i korozją. Dla kabli z żyłą powrotną z taśm oraz opancerzonych w powłokach metalowych dostępne są najczęściej sprężynowe zestawy uziemiające, które wchodzą w skład zestawu bądź powinny być zamówione oddzielnie.</a:t>
            </a:r>
          </a:p>
          <a:p>
            <a:pPr algn="just">
              <a:lnSpc>
                <a:spcPct val="150000"/>
              </a:lnSpc>
            </a:pPr>
            <a:endParaRPr lang="pl-PL" sz="2000">
              <a:latin typeface="Poppins" panose="00000500000000000000" pitchFamily="2" charset="-18"/>
              <a:cs typeface="Poppins" panose="00000500000000000000" pitchFamily="2" charset="-18"/>
            </a:endParaRPr>
          </a:p>
        </p:txBody>
      </p:sp>
      <p:pic>
        <p:nvPicPr>
          <p:cNvPr id="6" name="Obraz 5">
            <a:extLst>
              <a:ext uri="{FF2B5EF4-FFF2-40B4-BE49-F238E27FC236}">
                <a16:creationId xmlns:a16="http://schemas.microsoft.com/office/drawing/2014/main" id="{A1B255D0-3A31-D9F6-5905-FC528DF33A3F}"/>
              </a:ext>
            </a:extLst>
          </p:cNvPr>
          <p:cNvPicPr>
            <a:picLocks noChangeAspect="1"/>
          </p:cNvPicPr>
          <p:nvPr/>
        </p:nvPicPr>
        <p:blipFill>
          <a:blip r:embed="rId3"/>
          <a:stretch>
            <a:fillRect/>
          </a:stretch>
        </p:blipFill>
        <p:spPr>
          <a:xfrm>
            <a:off x="5945619" y="491925"/>
            <a:ext cx="10957875" cy="3429206"/>
          </a:xfrm>
          <a:prstGeom prst="rect">
            <a:avLst/>
          </a:prstGeom>
        </p:spPr>
      </p:pic>
      <p:sp>
        <p:nvSpPr>
          <p:cNvPr id="4" name="Google Shape;111;p15">
            <a:extLst>
              <a:ext uri="{FF2B5EF4-FFF2-40B4-BE49-F238E27FC236}">
                <a16:creationId xmlns:a16="http://schemas.microsoft.com/office/drawing/2014/main" id="{CC2648AE-27B5-3974-0F2C-B70C048EDB44}"/>
              </a:ext>
            </a:extLst>
          </p:cNvPr>
          <p:cNvSpPr txBox="1"/>
          <p:nvPr/>
        </p:nvSpPr>
        <p:spPr>
          <a:xfrm>
            <a:off x="909173" y="1299417"/>
            <a:ext cx="6272381"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Budowa przykładowej głowicy termokurczliwej</a:t>
            </a:r>
            <a:endParaRPr sz="700" b="1">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3934668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6E48391-3CF8-1791-9050-D05CC1FA8E2E}"/>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4A6AE621-5AE0-C23E-2970-A00FB3CF4283}"/>
              </a:ext>
            </a:extLst>
          </p:cNvPr>
          <p:cNvSpPr txBox="1"/>
          <p:nvPr/>
        </p:nvSpPr>
        <p:spPr>
          <a:xfrm>
            <a:off x="1277662" y="285212"/>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4C321A33-2C99-6A36-4EF3-50B2B0437087}"/>
              </a:ext>
            </a:extLst>
          </p:cNvPr>
          <p:cNvSpPr txBox="1"/>
          <p:nvPr/>
        </p:nvSpPr>
        <p:spPr>
          <a:xfrm>
            <a:off x="4058903" y="1692203"/>
            <a:ext cx="10170194" cy="7848302"/>
          </a:xfrm>
          <a:prstGeom prst="rect">
            <a:avLst/>
          </a:prstGeom>
          <a:noFill/>
          <a:ln>
            <a:noFill/>
          </a:ln>
        </p:spPr>
        <p:txBody>
          <a:bodyPr spcFirstLastPara="1" wrap="square" lIns="0" tIns="0" rIns="0" bIns="0" anchor="t" anchorCtr="0">
            <a:spAutoFit/>
          </a:bodyPr>
          <a:lstStyle/>
          <a:p>
            <a:pPr algn="just">
              <a:lnSpc>
                <a:spcPct val="150000"/>
              </a:lnSpc>
            </a:pPr>
            <a:r>
              <a:rPr lang="pl-PL" sz="2000">
                <a:latin typeface="Poppins" panose="00000500000000000000" pitchFamily="2" charset="-18"/>
                <a:cs typeface="Poppins" panose="00000500000000000000" pitchFamily="2" charset="-18"/>
              </a:rPr>
              <a:t>Osprzęt </a:t>
            </a:r>
            <a:r>
              <a:rPr lang="pl-PL" sz="2000" err="1">
                <a:latin typeface="Poppins" panose="00000500000000000000" pitchFamily="2" charset="-18"/>
                <a:cs typeface="Poppins" panose="00000500000000000000" pitchFamily="2" charset="-18"/>
              </a:rPr>
              <a:t>zimnokurczliwy</a:t>
            </a:r>
            <a:r>
              <a:rPr lang="pl-PL" sz="2000">
                <a:latin typeface="Poppins" panose="00000500000000000000" pitchFamily="2" charset="-18"/>
                <a:cs typeface="Poppins" panose="00000500000000000000" pitchFamily="2" charset="-18"/>
              </a:rPr>
              <a:t> jest najczęściej produkowany z wysokiej jakości gumy silikonowej, co zapewnia wysoką niezawodność i trwałość. Prefabrykowane elementy </a:t>
            </a:r>
            <a:r>
              <a:rPr lang="pl-PL" sz="2000" err="1">
                <a:latin typeface="Poppins" panose="00000500000000000000" pitchFamily="2" charset="-18"/>
                <a:cs typeface="Poppins" panose="00000500000000000000" pitchFamily="2" charset="-18"/>
              </a:rPr>
              <a:t>zimnokurczliwe</a:t>
            </a:r>
            <a:r>
              <a:rPr lang="pl-PL" sz="2000">
                <a:latin typeface="Poppins" panose="00000500000000000000" pitchFamily="2" charset="-18"/>
                <a:cs typeface="Poppins" panose="00000500000000000000" pitchFamily="2" charset="-18"/>
              </a:rPr>
              <a:t> są wstępnie rozkurczone na usuwalnej spirali lub innym elemencie. Usunięcie spirali lub innego elementu, po wcześniejszym nałożeniu elementu na miejsce połączenia, powoduje wyzwolenie nadanej w procesie produkcji pamięci kształtu, czyli obkurczenie elementu. To sprawia, że instalacja przebiega łatwo, szybko oraz zapewniona jest odpowiednia jakość montażu </a:t>
            </a:r>
          </a:p>
          <a:p>
            <a:pPr algn="just">
              <a:lnSpc>
                <a:spcPct val="150000"/>
              </a:lnSpc>
            </a:pPr>
            <a:r>
              <a:rPr lang="pl-PL" sz="2000">
                <a:latin typeface="Poppins" panose="00000500000000000000" pitchFamily="2" charset="-18"/>
                <a:cs typeface="Poppins" panose="00000500000000000000" pitchFamily="2" charset="-18"/>
              </a:rPr>
              <a:t>Wszystkie istotne elementy osprzętu </a:t>
            </a:r>
            <a:r>
              <a:rPr lang="pl-PL" sz="2000" err="1">
                <a:latin typeface="Poppins" panose="00000500000000000000" pitchFamily="2" charset="-18"/>
                <a:cs typeface="Poppins" panose="00000500000000000000" pitchFamily="2" charset="-18"/>
              </a:rPr>
              <a:t>zimnokurczliwego</a:t>
            </a:r>
            <a:r>
              <a:rPr lang="pl-PL" sz="2000">
                <a:latin typeface="Poppins" panose="00000500000000000000" pitchFamily="2" charset="-18"/>
                <a:cs typeface="Poppins" panose="00000500000000000000" pitchFamily="2" charset="-18"/>
              </a:rPr>
              <a:t>, m.in. warstwa izolacyjna oraz element sterujący polem elektrycznym, są ze sobą zintegrowane. Dzięki temu jakość instalacji jest zawsze powtarzalna, co w znacznym stopniu minimalizuje możliwość popełnienia błędów montażowych. Ponadto podczas instalacji nie ma potrzeby stosowania dodatkowych narzędzi, np. w postaci źródła ciepła. Produkty </a:t>
            </a:r>
            <a:r>
              <a:rPr lang="pl-PL" sz="2000" err="1">
                <a:latin typeface="Poppins" panose="00000500000000000000" pitchFamily="2" charset="-18"/>
                <a:cs typeface="Poppins" panose="00000500000000000000" pitchFamily="2" charset="-18"/>
              </a:rPr>
              <a:t>zimnokurczliwe</a:t>
            </a:r>
            <a:r>
              <a:rPr lang="pl-PL" sz="2000">
                <a:latin typeface="Poppins" panose="00000500000000000000" pitchFamily="2" charset="-18"/>
                <a:cs typeface="Poppins" panose="00000500000000000000" pitchFamily="2" charset="-18"/>
              </a:rPr>
              <a:t> mogą być stosowane w trudnych warunkach atmosferycznych i wytrzymują duże zmiany temperatur (od –25 do +50°C). Linie kablowe po zakończonym montażu osprzętu </a:t>
            </a:r>
            <a:r>
              <a:rPr lang="pl-PL" sz="2000" err="1">
                <a:latin typeface="Poppins" panose="00000500000000000000" pitchFamily="2" charset="-18"/>
                <a:cs typeface="Poppins" panose="00000500000000000000" pitchFamily="2" charset="-18"/>
              </a:rPr>
              <a:t>zimnokurczliwego</a:t>
            </a:r>
            <a:r>
              <a:rPr lang="pl-PL" sz="2000">
                <a:latin typeface="Poppins" panose="00000500000000000000" pitchFamily="2" charset="-18"/>
                <a:cs typeface="Poppins" panose="00000500000000000000" pitchFamily="2" charset="-18"/>
              </a:rPr>
              <a:t> mogą być od razu podłączane do sieci elektroenergetycznej</a:t>
            </a:r>
          </a:p>
        </p:txBody>
      </p:sp>
      <p:sp>
        <p:nvSpPr>
          <p:cNvPr id="3" name="Google Shape;111;p15">
            <a:extLst>
              <a:ext uri="{FF2B5EF4-FFF2-40B4-BE49-F238E27FC236}">
                <a16:creationId xmlns:a16="http://schemas.microsoft.com/office/drawing/2014/main" id="{8555E6E9-67D3-FC97-DB99-030644463976}"/>
              </a:ext>
            </a:extLst>
          </p:cNvPr>
          <p:cNvSpPr txBox="1"/>
          <p:nvPr/>
        </p:nvSpPr>
        <p:spPr>
          <a:xfrm>
            <a:off x="1277662" y="1090274"/>
            <a:ext cx="6272381"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Głowica </a:t>
            </a:r>
            <a:r>
              <a:rPr lang="pl-PL" sz="2000" b="1" err="1">
                <a:latin typeface="Poppins" panose="00000500000000000000" pitchFamily="2" charset="-18"/>
                <a:ea typeface="Poppins Medium"/>
                <a:cs typeface="Poppins" panose="00000500000000000000" pitchFamily="2" charset="-18"/>
                <a:sym typeface="Poppins Medium"/>
              </a:rPr>
              <a:t>zimnokurczliwa</a:t>
            </a:r>
            <a:endParaRPr sz="700" b="1">
              <a:latin typeface="Poppins" panose="00000500000000000000" pitchFamily="2" charset="-18"/>
              <a:ea typeface="Poppins Medium"/>
              <a:cs typeface="Poppins" panose="00000500000000000000" pitchFamily="2" charset="-18"/>
              <a:sym typeface="Poppins Medium"/>
            </a:endParaRPr>
          </a:p>
        </p:txBody>
      </p:sp>
      <p:pic>
        <p:nvPicPr>
          <p:cNvPr id="6" name="Obraz 5">
            <a:extLst>
              <a:ext uri="{FF2B5EF4-FFF2-40B4-BE49-F238E27FC236}">
                <a16:creationId xmlns:a16="http://schemas.microsoft.com/office/drawing/2014/main" id="{579F31BA-7E7F-F194-AF4F-8F91C37F844E}"/>
              </a:ext>
            </a:extLst>
          </p:cNvPr>
          <p:cNvPicPr>
            <a:picLocks noChangeAspect="1"/>
          </p:cNvPicPr>
          <p:nvPr/>
        </p:nvPicPr>
        <p:blipFill>
          <a:blip r:embed="rId3"/>
          <a:stretch>
            <a:fillRect/>
          </a:stretch>
        </p:blipFill>
        <p:spPr>
          <a:xfrm>
            <a:off x="649309" y="2302003"/>
            <a:ext cx="2748984" cy="6547579"/>
          </a:xfrm>
          <a:prstGeom prst="rect">
            <a:avLst/>
          </a:prstGeom>
        </p:spPr>
      </p:pic>
      <p:pic>
        <p:nvPicPr>
          <p:cNvPr id="1026" name="Picture 2" descr="3M Głowica Pl (Qt5641) 25-95 20Kv Wnętrzowa Zimnokurczliwa 93-Eb 62-2 ...">
            <a:extLst>
              <a:ext uri="{FF2B5EF4-FFF2-40B4-BE49-F238E27FC236}">
                <a16:creationId xmlns:a16="http://schemas.microsoft.com/office/drawing/2014/main" id="{B3D31F47-BECA-D567-A560-008D6DA507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99460" y="653096"/>
            <a:ext cx="1595224" cy="9371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301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79CAA43-2BE6-7110-C173-1A640AA051A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3F6B3C1-8DEA-C8E1-7B26-B192221E8040}"/>
              </a:ext>
            </a:extLst>
          </p:cNvPr>
          <p:cNvSpPr txBox="1"/>
          <p:nvPr/>
        </p:nvSpPr>
        <p:spPr>
          <a:xfrm>
            <a:off x="780999" y="559636"/>
            <a:ext cx="16558481" cy="609398"/>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Normy dotyczące osprzętu do elektroenergetycznych linii kablowych SN</a:t>
            </a:r>
            <a:endParaRPr sz="3600">
              <a:latin typeface="+mn-lt"/>
              <a:ea typeface="Poppins Medium"/>
              <a:cs typeface="Poppins Medium"/>
              <a:sym typeface="Poppins Medium"/>
            </a:endParaRPr>
          </a:p>
        </p:txBody>
      </p:sp>
      <p:sp>
        <p:nvSpPr>
          <p:cNvPr id="119" name="Google Shape;119;p15">
            <a:extLst>
              <a:ext uri="{FF2B5EF4-FFF2-40B4-BE49-F238E27FC236}">
                <a16:creationId xmlns:a16="http://schemas.microsoft.com/office/drawing/2014/main" id="{7D01333D-0300-5BEE-C8D3-D5BF558772E9}"/>
              </a:ext>
            </a:extLst>
          </p:cNvPr>
          <p:cNvSpPr txBox="1"/>
          <p:nvPr/>
        </p:nvSpPr>
        <p:spPr>
          <a:xfrm>
            <a:off x="948519" y="1778431"/>
            <a:ext cx="16390961" cy="8309967"/>
          </a:xfrm>
          <a:prstGeom prst="rect">
            <a:avLst/>
          </a:prstGeom>
          <a:noFill/>
          <a:ln>
            <a:noFill/>
          </a:ln>
        </p:spPr>
        <p:txBody>
          <a:bodyPr spcFirstLastPara="1" wrap="square" lIns="0" tIns="0" rIns="0" bIns="0" anchor="t" anchorCtr="0">
            <a:spAutoFit/>
          </a:bodyPr>
          <a:lstStyle/>
          <a:p>
            <a:pPr algn="just">
              <a:lnSpc>
                <a:spcPct val="150000"/>
              </a:lnSpc>
            </a:pPr>
            <a:r>
              <a:rPr lang="pl-PL" sz="1800" b="1">
                <a:solidFill>
                  <a:schemeClr val="dk1"/>
                </a:solidFill>
                <a:latin typeface="Poppins" panose="00000500000000000000" pitchFamily="2" charset="-18"/>
                <a:cs typeface="Poppins" panose="00000500000000000000" pitchFamily="2" charset="-18"/>
              </a:rPr>
              <a:t>PN-EN 60270:2003P </a:t>
            </a:r>
            <a:r>
              <a:rPr lang="pl-PL" sz="1800">
                <a:solidFill>
                  <a:schemeClr val="dk1"/>
                </a:solidFill>
                <a:latin typeface="Poppins" panose="00000500000000000000" pitchFamily="2" charset="-18"/>
                <a:cs typeface="Poppins" panose="00000500000000000000" pitchFamily="2" charset="-18"/>
              </a:rPr>
              <a:t>Wysokonapięciowa technika probiercza - Pomiary wyładowań niezupełnych.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PN-EN 60885-2:2004E </a:t>
            </a:r>
            <a:r>
              <a:rPr lang="pl-PL" sz="1800">
                <a:solidFill>
                  <a:schemeClr val="dk1"/>
                </a:solidFill>
                <a:latin typeface="Poppins" panose="00000500000000000000" pitchFamily="2" charset="-18"/>
                <a:cs typeface="Poppins" panose="00000500000000000000" pitchFamily="2" charset="-18"/>
              </a:rPr>
              <a:t>Elektryczne metody badań kabli energetycznych Część 2 Wyładowania niezupełne.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PN-EN 60885-3:2015-07 </a:t>
            </a:r>
            <a:r>
              <a:rPr lang="pl-PL" sz="1800">
                <a:solidFill>
                  <a:schemeClr val="dk1"/>
                </a:solidFill>
                <a:latin typeface="Poppins" panose="00000500000000000000" pitchFamily="2" charset="-18"/>
                <a:cs typeface="Poppins" panose="00000500000000000000" pitchFamily="2" charset="-18"/>
              </a:rPr>
              <a:t>Metody badań właściwości elektrycznych kabli energetycznych -- Część 3: Metody pomiaru wyładowań niezupełnych na odcinkach fabrykacyjnych kabli o izolacji wytłaczanej.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PN-EN 61442:2005 </a:t>
            </a:r>
            <a:r>
              <a:rPr lang="pl-PL" sz="1800">
                <a:solidFill>
                  <a:schemeClr val="dk1"/>
                </a:solidFill>
                <a:latin typeface="Poppins" panose="00000500000000000000" pitchFamily="2" charset="-18"/>
                <a:cs typeface="Poppins" panose="00000500000000000000" pitchFamily="2" charset="-18"/>
              </a:rPr>
              <a:t>Metody badań osprzętu przeznaczonego do kabli energetycznych na napięcia znamionowe od 6 kV (</a:t>
            </a:r>
            <a:r>
              <a:rPr lang="pl-PL" sz="1800" err="1">
                <a:solidFill>
                  <a:schemeClr val="dk1"/>
                </a:solidFill>
                <a:latin typeface="Poppins" panose="00000500000000000000" pitchFamily="2" charset="-18"/>
                <a:cs typeface="Poppins" panose="00000500000000000000" pitchFamily="2" charset="-18"/>
              </a:rPr>
              <a:t>Um</a:t>
            </a:r>
            <a:r>
              <a:rPr lang="pl-PL" sz="1800">
                <a:solidFill>
                  <a:schemeClr val="dk1"/>
                </a:solidFill>
                <a:latin typeface="Poppins" panose="00000500000000000000" pitchFamily="2" charset="-18"/>
                <a:cs typeface="Poppins" panose="00000500000000000000" pitchFamily="2" charset="-18"/>
              </a:rPr>
              <a:t> = 7,2 kV) do 36 kV (</a:t>
            </a:r>
            <a:r>
              <a:rPr lang="pl-PL" sz="1800" err="1">
                <a:solidFill>
                  <a:schemeClr val="dk1"/>
                </a:solidFill>
                <a:latin typeface="Poppins" panose="00000500000000000000" pitchFamily="2" charset="-18"/>
                <a:cs typeface="Poppins" panose="00000500000000000000" pitchFamily="2" charset="-18"/>
              </a:rPr>
              <a:t>Um</a:t>
            </a:r>
            <a:r>
              <a:rPr lang="pl-PL" sz="1800">
                <a:solidFill>
                  <a:schemeClr val="dk1"/>
                </a:solidFill>
                <a:latin typeface="Poppins" panose="00000500000000000000" pitchFamily="2" charset="-18"/>
                <a:cs typeface="Poppins" panose="00000500000000000000" pitchFamily="2" charset="-18"/>
              </a:rPr>
              <a:t> = 42 kV).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PN-HD 629-1 S2:2006/A1:2008 </a:t>
            </a:r>
            <a:r>
              <a:rPr lang="pl-PL" sz="1800">
                <a:solidFill>
                  <a:schemeClr val="dk1"/>
                </a:solidFill>
                <a:latin typeface="Poppins" panose="00000500000000000000" pitchFamily="2" charset="-18"/>
                <a:cs typeface="Poppins" panose="00000500000000000000" pitchFamily="2" charset="-18"/>
              </a:rPr>
              <a:t>Badania osprzętu przeznaczonego do kabli na napięcie znamionowe od 3,6/6 (7,2) kV do 20,8/36 (42) kV -- Część 1: Kable o izolacji wytłaczanej.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PN-HD 629-1-S3:2019-10 </a:t>
            </a:r>
            <a:r>
              <a:rPr lang="pl-PL" sz="1800">
                <a:solidFill>
                  <a:schemeClr val="dk1"/>
                </a:solidFill>
                <a:latin typeface="Poppins" panose="00000500000000000000" pitchFamily="2" charset="-18"/>
                <a:cs typeface="Poppins" panose="00000500000000000000" pitchFamily="2" charset="-18"/>
              </a:rPr>
              <a:t>Wymagania dotyczące badań osprzętu do kabli elektroenergetycznych na napięcie znamionowe od 3,6/6(7,2) kV do 20,8/36(42) kV -- Część 1: Osprzęt do kabli o izolacji wytłaczanej.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PN-HD 620 S2:2010 </a:t>
            </a:r>
            <a:r>
              <a:rPr lang="pl-PL" sz="1800">
                <a:solidFill>
                  <a:schemeClr val="dk1"/>
                </a:solidFill>
                <a:latin typeface="Poppins" panose="00000500000000000000" pitchFamily="2" charset="-18"/>
                <a:cs typeface="Poppins" panose="00000500000000000000" pitchFamily="2" charset="-18"/>
              </a:rPr>
              <a:t>Kable elektroenergetyczne o izolacji wytłaczanej na napięcia znamionowe od 3,6/6 (7,2) kV do 20,8/36 (42) kV włącznie.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PN-HD 621 S1 2003 </a:t>
            </a:r>
            <a:r>
              <a:rPr lang="pl-PL" sz="1800">
                <a:solidFill>
                  <a:schemeClr val="dk1"/>
                </a:solidFill>
                <a:latin typeface="Poppins" panose="00000500000000000000" pitchFamily="2" charset="-18"/>
                <a:cs typeface="Poppins" panose="00000500000000000000" pitchFamily="2" charset="-18"/>
              </a:rPr>
              <a:t>Kable elektroenergetyczne średniego napięcia o izolacji papierowej przesyconej.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PN-HD 629.2 S2:2006 </a:t>
            </a:r>
            <a:r>
              <a:rPr lang="pl-PL" sz="1800">
                <a:solidFill>
                  <a:schemeClr val="dk1"/>
                </a:solidFill>
                <a:latin typeface="Poppins" panose="00000500000000000000" pitchFamily="2" charset="-18"/>
                <a:cs typeface="Poppins" panose="00000500000000000000" pitchFamily="2" charset="-18"/>
              </a:rPr>
              <a:t>Badania osprzętu przeznaczonego do kabli na napięcie znamionowe od 3,6/6 (7,2) kV do 20,8/36 (42) kV -- Część 2: Kable o izolacji papierowej przesyconej.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PN-EN IEC 62641:2022-12 </a:t>
            </a:r>
            <a:r>
              <a:rPr lang="pl-PL" sz="1800">
                <a:solidFill>
                  <a:schemeClr val="dk1"/>
                </a:solidFill>
                <a:latin typeface="Poppins" panose="00000500000000000000" pitchFamily="2" charset="-18"/>
                <a:cs typeface="Poppins" panose="00000500000000000000" pitchFamily="2" charset="-18"/>
              </a:rPr>
              <a:t>Przewody do linii napowietrznych - Druty aluminiowe i ze stopów aluminium do przewodów o skręcie regularnym.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PN-EN IEC 61238-1-3:2020-01+A11:2020-06 </a:t>
            </a:r>
            <a:r>
              <a:rPr lang="pl-PL" sz="1800">
                <a:solidFill>
                  <a:schemeClr val="dk1"/>
                </a:solidFill>
                <a:latin typeface="Poppins" panose="00000500000000000000" pitchFamily="2" charset="-18"/>
                <a:cs typeface="Poppins" panose="00000500000000000000" pitchFamily="2" charset="-18"/>
              </a:rPr>
              <a:t>Zaciskane i śrubowe złączki do kabli energetycznych – Część 1-3: Metody badań i wymagania dotyczące złączek zaciskanych i śrubowych do kabli energetycznych o napięciu znamionowym wyższym niż 1 kV (</a:t>
            </a:r>
            <a:r>
              <a:rPr lang="pl-PL" sz="1800" err="1">
                <a:solidFill>
                  <a:schemeClr val="dk1"/>
                </a:solidFill>
                <a:latin typeface="Poppins" panose="00000500000000000000" pitchFamily="2" charset="-18"/>
                <a:cs typeface="Poppins" panose="00000500000000000000" pitchFamily="2" charset="-18"/>
              </a:rPr>
              <a:t>Um</a:t>
            </a:r>
            <a:r>
              <a:rPr lang="pl-PL" sz="1800">
                <a:solidFill>
                  <a:schemeClr val="dk1"/>
                </a:solidFill>
                <a:latin typeface="Poppins" panose="00000500000000000000" pitchFamily="2" charset="-18"/>
                <a:cs typeface="Poppins" panose="00000500000000000000" pitchFamily="2" charset="-18"/>
              </a:rPr>
              <a:t> = 1,2 kV) do 36 kV (</a:t>
            </a:r>
            <a:r>
              <a:rPr lang="pl-PL" sz="1800" err="1">
                <a:solidFill>
                  <a:schemeClr val="dk1"/>
                </a:solidFill>
                <a:latin typeface="Poppins" panose="00000500000000000000" pitchFamily="2" charset="-18"/>
                <a:cs typeface="Poppins" panose="00000500000000000000" pitchFamily="2" charset="-18"/>
              </a:rPr>
              <a:t>Um</a:t>
            </a:r>
            <a:r>
              <a:rPr lang="pl-PL" sz="1800">
                <a:solidFill>
                  <a:schemeClr val="dk1"/>
                </a:solidFill>
                <a:latin typeface="Poppins" panose="00000500000000000000" pitchFamily="2" charset="-18"/>
                <a:cs typeface="Poppins" panose="00000500000000000000" pitchFamily="2" charset="-18"/>
              </a:rPr>
              <a:t> = 42 kV) badanych na żyłach odizolowanych. </a:t>
            </a:r>
          </a:p>
          <a:p>
            <a:pPr algn="just">
              <a:lnSpc>
                <a:spcPct val="150000"/>
              </a:lnSpc>
            </a:pPr>
            <a:r>
              <a:rPr lang="pl-PL" sz="1800" b="1">
                <a:solidFill>
                  <a:schemeClr val="dk1"/>
                </a:solidFill>
                <a:latin typeface="Poppins" panose="00000500000000000000" pitchFamily="2" charset="-18"/>
                <a:cs typeface="Poppins" panose="00000500000000000000" pitchFamily="2" charset="-18"/>
              </a:rPr>
              <a:t>N-E-06401-01:1990P</a:t>
            </a:r>
            <a:r>
              <a:rPr lang="pl-PL" sz="1800">
                <a:solidFill>
                  <a:schemeClr val="dk1"/>
                </a:solidFill>
                <a:latin typeface="Poppins" panose="00000500000000000000" pitchFamily="2" charset="-18"/>
                <a:cs typeface="Poppins" panose="00000500000000000000" pitchFamily="2" charset="-18"/>
              </a:rPr>
              <a:t> Elektroenergetyczne i sygnalizacyjne linie kablowe - Osprzęt do kabli o napięciu </a:t>
            </a:r>
          </a:p>
          <a:p>
            <a:pPr algn="just">
              <a:lnSpc>
                <a:spcPct val="150000"/>
              </a:lnSpc>
            </a:pPr>
            <a:r>
              <a:rPr lang="pl-PL" sz="1800">
                <a:solidFill>
                  <a:schemeClr val="dk1"/>
                </a:solidFill>
                <a:latin typeface="Poppins" panose="00000500000000000000" pitchFamily="2" charset="-18"/>
                <a:cs typeface="Poppins" panose="00000500000000000000" pitchFamily="2" charset="-18"/>
              </a:rPr>
              <a:t>znamionowym nie przekraczającym 30 kV - Postanowienia ogólne. </a:t>
            </a:r>
          </a:p>
        </p:txBody>
      </p:sp>
    </p:spTree>
    <p:extLst>
      <p:ext uri="{BB962C8B-B14F-4D97-AF65-F5344CB8AC3E}">
        <p14:creationId xmlns:p14="http://schemas.microsoft.com/office/powerpoint/2010/main" val="3071085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EF504E7-C46E-1055-D778-4A16DD31508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487D39B-E525-BD96-73D8-518F97728431}"/>
              </a:ext>
            </a:extLst>
          </p:cNvPr>
          <p:cNvSpPr txBox="1"/>
          <p:nvPr/>
        </p:nvSpPr>
        <p:spPr>
          <a:xfrm>
            <a:off x="1216023" y="491925"/>
            <a:ext cx="14471854"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3" name="Google Shape;111;p15">
            <a:extLst>
              <a:ext uri="{FF2B5EF4-FFF2-40B4-BE49-F238E27FC236}">
                <a16:creationId xmlns:a16="http://schemas.microsoft.com/office/drawing/2014/main" id="{2DB618B6-6F3D-CD44-558C-F548F19C3C2F}"/>
              </a:ext>
            </a:extLst>
          </p:cNvPr>
          <p:cNvSpPr txBox="1"/>
          <p:nvPr/>
        </p:nvSpPr>
        <p:spPr>
          <a:xfrm>
            <a:off x="1216023" y="1579880"/>
            <a:ext cx="6272381"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Głowica konektorowa</a:t>
            </a:r>
            <a:endParaRPr sz="700" b="1">
              <a:latin typeface="Poppins" panose="00000500000000000000" pitchFamily="2" charset="-18"/>
              <a:ea typeface="Poppins Medium"/>
              <a:cs typeface="Poppins" panose="00000500000000000000" pitchFamily="2" charset="-18"/>
              <a:sym typeface="Poppins Medium"/>
            </a:endParaRPr>
          </a:p>
        </p:txBody>
      </p:sp>
      <p:pic>
        <p:nvPicPr>
          <p:cNvPr id="8" name="Obraz 7">
            <a:extLst>
              <a:ext uri="{FF2B5EF4-FFF2-40B4-BE49-F238E27FC236}">
                <a16:creationId xmlns:a16="http://schemas.microsoft.com/office/drawing/2014/main" id="{34C7C956-B17A-FE76-6B21-BDC506FDD3CC}"/>
              </a:ext>
            </a:extLst>
          </p:cNvPr>
          <p:cNvPicPr>
            <a:picLocks noChangeAspect="1"/>
          </p:cNvPicPr>
          <p:nvPr/>
        </p:nvPicPr>
        <p:blipFill>
          <a:blip r:embed="rId3"/>
          <a:stretch>
            <a:fillRect/>
          </a:stretch>
        </p:blipFill>
        <p:spPr>
          <a:xfrm>
            <a:off x="1112067" y="2912500"/>
            <a:ext cx="5888297" cy="5794620"/>
          </a:xfrm>
          <a:prstGeom prst="rect">
            <a:avLst/>
          </a:prstGeom>
        </p:spPr>
      </p:pic>
      <p:sp>
        <p:nvSpPr>
          <p:cNvPr id="5" name="pole tekstowe 4">
            <a:extLst>
              <a:ext uri="{FF2B5EF4-FFF2-40B4-BE49-F238E27FC236}">
                <a16:creationId xmlns:a16="http://schemas.microsoft.com/office/drawing/2014/main" id="{500CC273-5C7D-CC4A-5DAD-A20674660269}"/>
              </a:ext>
            </a:extLst>
          </p:cNvPr>
          <p:cNvSpPr txBox="1"/>
          <p:nvPr/>
        </p:nvSpPr>
        <p:spPr>
          <a:xfrm>
            <a:off x="6259644" y="1563169"/>
            <a:ext cx="10447585" cy="2818720"/>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Tworzywa izolacyjne, stosowane w głowicach konektorowych, charakteryzują się dobrymi właściwościami elektrycznymi i mechanicznymi. Wytwarzane są</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w kontrolowanym procesie wtryskowym z kauczuku EPDM odpornego na działanie wysokiego napięcia. Poszczególne komponenty materiałowe poddawane przez wiele lat szczegółowym testom elektrycznym i mechanicznym wykazały swą wieloletnią niezawodność w bezpośrednim użyciu.</a:t>
            </a:r>
          </a:p>
        </p:txBody>
      </p:sp>
      <p:sp>
        <p:nvSpPr>
          <p:cNvPr id="2" name="Google Shape;111;p15">
            <a:extLst>
              <a:ext uri="{FF2B5EF4-FFF2-40B4-BE49-F238E27FC236}">
                <a16:creationId xmlns:a16="http://schemas.microsoft.com/office/drawing/2014/main" id="{183FB6DF-F959-ECF7-601E-18CF2F255D7A}"/>
              </a:ext>
            </a:extLst>
          </p:cNvPr>
          <p:cNvSpPr txBox="1"/>
          <p:nvPr/>
        </p:nvSpPr>
        <p:spPr>
          <a:xfrm>
            <a:off x="6259644" y="4911446"/>
            <a:ext cx="10349681" cy="4154984"/>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Głowice konektorowe posiadają prasowany lub śrubowy system łączenia. Najczęściej stosowana śrubowa końcówka kablowa obejmuje szeroki zakres przekrojów i jest tak zaprojektowana, że gwarantuje bezawaryjne połączenie zarówno dla żył miedzianych, jak i aluminiowych. Śruby mocujące są zaprojektowane w sposób umożliwiający zastosowanie do montażu tylko jednego konwencjonalnego narzędzia dla całej gamy przekrojów poprzecznych. System śrub mocujących z łbem </a:t>
            </a:r>
            <a:r>
              <a:rPr lang="pl-PL" sz="2000" err="1">
                <a:latin typeface="Poppins" panose="00000500000000000000" pitchFamily="2" charset="-18"/>
                <a:cs typeface="Poppins" panose="00000500000000000000" pitchFamily="2" charset="-18"/>
              </a:rPr>
              <a:t>zrywalnym</a:t>
            </a:r>
            <a:r>
              <a:rPr lang="pl-PL" sz="2000">
                <a:latin typeface="Poppins" panose="00000500000000000000" pitchFamily="2" charset="-18"/>
                <a:cs typeface="Poppins" panose="00000500000000000000" pitchFamily="2" charset="-18"/>
              </a:rPr>
              <a:t> stosowany w głowicach konektorowych jest konstrukcyjnie tak przemyślany, że wyklucza błędne połączenie końcówki kablowej z izolatorem przepustowym.</a:t>
            </a:r>
          </a:p>
        </p:txBody>
      </p:sp>
    </p:spTree>
    <p:extLst>
      <p:ext uri="{BB962C8B-B14F-4D97-AF65-F5344CB8AC3E}">
        <p14:creationId xmlns:p14="http://schemas.microsoft.com/office/powerpoint/2010/main" val="3773608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38C8916-C2C6-30F1-25F2-72648D60B35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472AD2A-5A7C-F0FD-FD4E-5F23100E8EAB}"/>
              </a:ext>
            </a:extLst>
          </p:cNvPr>
          <p:cNvSpPr txBox="1"/>
          <p:nvPr/>
        </p:nvSpPr>
        <p:spPr>
          <a:xfrm>
            <a:off x="1216023" y="491925"/>
            <a:ext cx="14471854"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2" name="Google Shape;111;p15">
            <a:extLst>
              <a:ext uri="{FF2B5EF4-FFF2-40B4-BE49-F238E27FC236}">
                <a16:creationId xmlns:a16="http://schemas.microsoft.com/office/drawing/2014/main" id="{29957F87-71FD-D22A-B5BD-7E10C2127A41}"/>
              </a:ext>
            </a:extLst>
          </p:cNvPr>
          <p:cNvSpPr txBox="1"/>
          <p:nvPr/>
        </p:nvSpPr>
        <p:spPr>
          <a:xfrm>
            <a:off x="8451950" y="3201570"/>
            <a:ext cx="8125645" cy="4154984"/>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Budowa głowicy:</a:t>
            </a:r>
          </a:p>
          <a:p>
            <a:pPr marL="457200" lvl="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Silikonowy element sterujący rozkładem pola elektrycznego</a:t>
            </a:r>
          </a:p>
          <a:p>
            <a:pPr marL="457200" lvl="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Końcówka kablowa śrubowa z łbami </a:t>
            </a:r>
            <a:r>
              <a:rPr lang="pl-PL" sz="2000" err="1">
                <a:latin typeface="Poppins" panose="00000500000000000000" pitchFamily="2" charset="-18"/>
                <a:cs typeface="Poppins" panose="00000500000000000000" pitchFamily="2" charset="-18"/>
              </a:rPr>
              <a:t>zrywalnymi</a:t>
            </a:r>
            <a:endParaRPr lang="pl-PL" sz="2000">
              <a:latin typeface="Poppins" panose="00000500000000000000" pitchFamily="2" charset="-18"/>
              <a:cs typeface="Poppins" panose="00000500000000000000" pitchFamily="2" charset="-18"/>
            </a:endParaRPr>
          </a:p>
          <a:p>
            <a:pPr marL="457200" lvl="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Śruba mocująca z łbem </a:t>
            </a:r>
            <a:r>
              <a:rPr lang="pl-PL" sz="2000" err="1">
                <a:latin typeface="Poppins" panose="00000500000000000000" pitchFamily="2" charset="-18"/>
                <a:cs typeface="Poppins" panose="00000500000000000000" pitchFamily="2" charset="-18"/>
              </a:rPr>
              <a:t>zrywalnym</a:t>
            </a:r>
            <a:endParaRPr lang="pl-PL" sz="2000">
              <a:latin typeface="Poppins" panose="00000500000000000000" pitchFamily="2" charset="-18"/>
              <a:cs typeface="Poppins" panose="00000500000000000000" pitchFamily="2" charset="-18"/>
            </a:endParaRPr>
          </a:p>
          <a:p>
            <a:pPr marL="457200" lvl="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Elektroda wewnętrzna</a:t>
            </a:r>
          </a:p>
          <a:p>
            <a:pPr marL="457200" lvl="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Izolacja główna</a:t>
            </a:r>
          </a:p>
          <a:p>
            <a:pPr marL="457200" lvl="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Ekranowany korpus</a:t>
            </a:r>
          </a:p>
          <a:p>
            <a:pPr marL="457200" lvl="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Zatyczka izolacyjna z pojemnościowym dzielnikiem napięcia </a:t>
            </a:r>
          </a:p>
          <a:p>
            <a:pPr marL="457200" lvl="0" indent="-457200" algn="just">
              <a:lnSpc>
                <a:spcPct val="150000"/>
              </a:lnSpc>
              <a:buFont typeface="+mj-lt"/>
              <a:buAutoNum type="arabicPeriod"/>
            </a:pPr>
            <a:r>
              <a:rPr lang="pl-PL" sz="2000">
                <a:latin typeface="Poppins" panose="00000500000000000000" pitchFamily="2" charset="-18"/>
                <a:cs typeface="Poppins" panose="00000500000000000000" pitchFamily="2" charset="-18"/>
              </a:rPr>
              <a:t>Ekranowana pokrywa ochronna</a:t>
            </a:r>
          </a:p>
        </p:txBody>
      </p:sp>
      <p:pic>
        <p:nvPicPr>
          <p:cNvPr id="6" name="Obraz 5">
            <a:extLst>
              <a:ext uri="{FF2B5EF4-FFF2-40B4-BE49-F238E27FC236}">
                <a16:creationId xmlns:a16="http://schemas.microsoft.com/office/drawing/2014/main" id="{2C9BB45E-C113-8469-4EF0-599841DB9277}"/>
              </a:ext>
            </a:extLst>
          </p:cNvPr>
          <p:cNvPicPr>
            <a:picLocks noChangeAspect="1"/>
          </p:cNvPicPr>
          <p:nvPr/>
        </p:nvPicPr>
        <p:blipFill>
          <a:blip r:embed="rId3"/>
          <a:stretch>
            <a:fillRect/>
          </a:stretch>
        </p:blipFill>
        <p:spPr>
          <a:xfrm>
            <a:off x="1216023" y="1918434"/>
            <a:ext cx="6024415" cy="7876641"/>
          </a:xfrm>
          <a:prstGeom prst="rect">
            <a:avLst/>
          </a:prstGeom>
        </p:spPr>
      </p:pic>
      <p:sp>
        <p:nvSpPr>
          <p:cNvPr id="3" name="Google Shape;111;p15">
            <a:extLst>
              <a:ext uri="{FF2B5EF4-FFF2-40B4-BE49-F238E27FC236}">
                <a16:creationId xmlns:a16="http://schemas.microsoft.com/office/drawing/2014/main" id="{F1646F0A-3D41-6117-69B8-8ACD27293B13}"/>
              </a:ext>
            </a:extLst>
          </p:cNvPr>
          <p:cNvSpPr txBox="1"/>
          <p:nvPr/>
        </p:nvSpPr>
        <p:spPr>
          <a:xfrm>
            <a:off x="1216023" y="1579880"/>
            <a:ext cx="6272381"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Głowica konektorowa</a:t>
            </a:r>
            <a:endParaRPr sz="700" b="1">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5079961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40C8AA1C-608E-2B8E-D14D-CCB36E75EAEF}"/>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DE3770F2-3303-7910-E139-8E588C2A8BDD}"/>
              </a:ext>
            </a:extLst>
          </p:cNvPr>
          <p:cNvSpPr txBox="1"/>
          <p:nvPr/>
        </p:nvSpPr>
        <p:spPr>
          <a:xfrm>
            <a:off x="1373196" y="526266"/>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2D5058A5-95D4-5312-7943-88B0128AB0F2}"/>
              </a:ext>
            </a:extLst>
          </p:cNvPr>
          <p:cNvSpPr txBox="1"/>
          <p:nvPr/>
        </p:nvSpPr>
        <p:spPr>
          <a:xfrm>
            <a:off x="1373196" y="2459216"/>
            <a:ext cx="14471855" cy="2769989"/>
          </a:xfrm>
          <a:prstGeom prst="rect">
            <a:avLst/>
          </a:prstGeom>
          <a:noFill/>
          <a:ln>
            <a:noFill/>
          </a:ln>
        </p:spPr>
        <p:txBody>
          <a:bodyPr spcFirstLastPara="1" wrap="square" lIns="0" tIns="0" rIns="0" bIns="0" anchor="t" anchorCtr="0">
            <a:spAutoFit/>
          </a:bodyPr>
          <a:lstStyle/>
          <a:p>
            <a:pPr algn="just">
              <a:lnSpc>
                <a:spcPct val="150000"/>
              </a:lnSpc>
            </a:pPr>
            <a:r>
              <a:rPr lang="pl-PL" sz="2000" b="1">
                <a:latin typeface="Poppins" panose="00000500000000000000" pitchFamily="2" charset="-18"/>
                <a:cs typeface="Poppins" panose="00000500000000000000" pitchFamily="2" charset="-18"/>
              </a:rPr>
              <a:t>Sterowanie polem elektrycznym </a:t>
            </a:r>
            <a:r>
              <a:rPr lang="pl-PL" sz="2000">
                <a:latin typeface="Poppins" panose="00000500000000000000" pitchFamily="2" charset="-18"/>
                <a:cs typeface="Poppins" panose="00000500000000000000" pitchFamily="2" charset="-18"/>
              </a:rPr>
              <a:t>-</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to technika stosowana głównie w elektroenergetyce, szczególnie przy łączeniu kabli średniego napięcia (SN), aby </a:t>
            </a:r>
            <a:r>
              <a:rPr lang="pl-PL" sz="2000" b="1">
                <a:latin typeface="Poppins" panose="00000500000000000000" pitchFamily="2" charset="-18"/>
                <a:cs typeface="Poppins" panose="00000500000000000000" pitchFamily="2" charset="-18"/>
              </a:rPr>
              <a:t>kontrolować rozkład linii pola elektrycznego</a:t>
            </a:r>
            <a:r>
              <a:rPr lang="pl-PL" sz="2000">
                <a:latin typeface="Poppins" panose="00000500000000000000" pitchFamily="2" charset="-18"/>
                <a:cs typeface="Poppins" panose="00000500000000000000" pitchFamily="2" charset="-18"/>
              </a:rPr>
              <a:t> i zapobiegać niepożądanym zjawiskom, takim jak wyładowania niezupełne czy przebicia izolacji. W miejscach zakończenia ekranu izolacji kabli linie ekwipotencjalne pola elektrycznego mogą się zagęszczać. Taki stan prowadzi do powstania natężenia pola będącego w stanie zainicjować jonizacje powietrza i degradacje izolacji. Sterowanie polem pozwala rozproszyć te linie i zmniejszyć ryzyko awarii.</a:t>
            </a:r>
          </a:p>
        </p:txBody>
      </p:sp>
      <p:sp>
        <p:nvSpPr>
          <p:cNvPr id="8" name="pole tekstowe 7">
            <a:extLst>
              <a:ext uri="{FF2B5EF4-FFF2-40B4-BE49-F238E27FC236}">
                <a16:creationId xmlns:a16="http://schemas.microsoft.com/office/drawing/2014/main" id="{D1CD7678-2F7B-FE6A-BF29-0E3FFB7360D5}"/>
              </a:ext>
            </a:extLst>
          </p:cNvPr>
          <p:cNvSpPr txBox="1"/>
          <p:nvPr/>
        </p:nvSpPr>
        <p:spPr>
          <a:xfrm>
            <a:off x="1373196" y="5508397"/>
            <a:ext cx="14362900" cy="2357056"/>
          </a:xfrm>
          <a:prstGeom prst="rect">
            <a:avLst/>
          </a:prstGeom>
          <a:noFill/>
        </p:spPr>
        <p:txBody>
          <a:bodyPr wrap="square">
            <a:spAutoFit/>
          </a:bodyPr>
          <a:lstStyle/>
          <a:p>
            <a:pPr algn="just">
              <a:lnSpc>
                <a:spcPct val="150000"/>
              </a:lnSpc>
            </a:pPr>
            <a:r>
              <a:rPr lang="pl-PL" sz="2000" b="1"/>
              <a:t>System referencyjny </a:t>
            </a:r>
            <a:r>
              <a:rPr lang="pl-PL" sz="2000">
                <a:latin typeface="Poppins" panose="00000500000000000000" pitchFamily="2" charset="-18"/>
                <a:cs typeface="Poppins" panose="00000500000000000000" pitchFamily="2" charset="-18"/>
              </a:rPr>
              <a:t>– wykorzystuje materiały o wysokiej przenikalności elektrycznej, które załamują linie pola</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i zmniejszają jego koncentrację.</a:t>
            </a:r>
          </a:p>
          <a:p>
            <a:pPr algn="just">
              <a:lnSpc>
                <a:spcPct val="150000"/>
              </a:lnSpc>
            </a:pPr>
            <a:endParaRPr lang="pl-PL" sz="2000">
              <a:latin typeface="Poppins" panose="00000500000000000000" pitchFamily="2" charset="-18"/>
              <a:cs typeface="Poppins" panose="00000500000000000000" pitchFamily="2" charset="-18"/>
            </a:endParaRPr>
          </a:p>
          <a:p>
            <a:pPr algn="just">
              <a:lnSpc>
                <a:spcPct val="150000"/>
              </a:lnSpc>
            </a:pPr>
            <a:r>
              <a:rPr lang="pl-PL" sz="2000" b="1"/>
              <a:t>System pojemnościowy</a:t>
            </a:r>
            <a:r>
              <a:rPr lang="pl-PL" sz="2000"/>
              <a:t> – </a:t>
            </a:r>
            <a:r>
              <a:rPr lang="pl-PL" sz="2000">
                <a:latin typeface="Poppins" panose="00000500000000000000" pitchFamily="2" charset="-18"/>
                <a:cs typeface="Poppins" panose="00000500000000000000" pitchFamily="2" charset="-18"/>
              </a:rPr>
              <a:t>używa stożków sterujących wykonanych z materiałów półprzewodzących, które kształtują rozkład pola wokół zakończenia kabla.</a:t>
            </a:r>
          </a:p>
        </p:txBody>
      </p:sp>
      <p:sp>
        <p:nvSpPr>
          <p:cNvPr id="5" name="pole tekstowe 4">
            <a:extLst>
              <a:ext uri="{FF2B5EF4-FFF2-40B4-BE49-F238E27FC236}">
                <a16:creationId xmlns:a16="http://schemas.microsoft.com/office/drawing/2014/main" id="{A5D3E0CE-E173-5416-DC8A-927E350AE8BB}"/>
              </a:ext>
            </a:extLst>
          </p:cNvPr>
          <p:cNvSpPr txBox="1"/>
          <p:nvPr/>
        </p:nvSpPr>
        <p:spPr>
          <a:xfrm>
            <a:off x="1373196" y="1428108"/>
            <a:ext cx="9144000" cy="400110"/>
          </a:xfrm>
          <a:prstGeom prst="rect">
            <a:avLst/>
          </a:prstGeom>
          <a:noFill/>
        </p:spPr>
        <p:txBody>
          <a:bodyPr wrap="square">
            <a:spAutoFit/>
          </a:bodyPr>
          <a:lstStyle/>
          <a:p>
            <a:r>
              <a:rPr lang="pl-PL" sz="2000" b="1">
                <a:latin typeface="Poppins" panose="00000500000000000000" pitchFamily="2" charset="-18"/>
                <a:cs typeface="Poppins" panose="00000500000000000000" pitchFamily="2" charset="-18"/>
              </a:rPr>
              <a:t>Sterowanie polem elektrycznym </a:t>
            </a:r>
            <a:endParaRPr lang="pl-PL" sz="2000"/>
          </a:p>
        </p:txBody>
      </p:sp>
    </p:spTree>
    <p:extLst>
      <p:ext uri="{BB962C8B-B14F-4D97-AF65-F5344CB8AC3E}">
        <p14:creationId xmlns:p14="http://schemas.microsoft.com/office/powerpoint/2010/main" val="673379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6E3197B-B7FD-908E-D88B-F0279E7B9487}"/>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633101E5-60AA-14AC-AFFE-A33E0C77593C}"/>
              </a:ext>
            </a:extLst>
          </p:cNvPr>
          <p:cNvSpPr txBox="1"/>
          <p:nvPr/>
        </p:nvSpPr>
        <p:spPr>
          <a:xfrm>
            <a:off x="1373196"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B4020D0D-C0B1-F30E-25CA-51C9E8CE4C79}"/>
              </a:ext>
            </a:extLst>
          </p:cNvPr>
          <p:cNvSpPr txBox="1"/>
          <p:nvPr/>
        </p:nvSpPr>
        <p:spPr>
          <a:xfrm>
            <a:off x="1373196" y="1837656"/>
            <a:ext cx="14471855" cy="2769989"/>
          </a:xfrm>
          <a:prstGeom prst="rect">
            <a:avLst/>
          </a:prstGeom>
          <a:noFill/>
          <a:ln>
            <a:noFill/>
          </a:ln>
        </p:spPr>
        <p:txBody>
          <a:bodyPr spcFirstLastPara="1" wrap="square" lIns="0" tIns="0" rIns="0" bIns="0" anchor="t" anchorCtr="0">
            <a:spAutoFit/>
          </a:bodyPr>
          <a:lstStyle/>
          <a:p>
            <a:pPr algn="just">
              <a:lnSpc>
                <a:spcPct val="150000"/>
              </a:lnSpc>
            </a:pPr>
            <a:r>
              <a:rPr lang="pl-PL" sz="2000">
                <a:latin typeface="Poppins" panose="00000500000000000000" pitchFamily="2" charset="-18"/>
                <a:cs typeface="Poppins" panose="00000500000000000000" pitchFamily="2" charset="-18"/>
              </a:rPr>
              <a:t>	Przy projektowaniu osprzętu do kabli elektroenergetycznych SN oprócz uwzględnieniu właściwości fizykochemicznych należy również brać pod uwagę naprężenie elektryczne. Opiera się to głównie na dwóch rodzajach naprężeń elektrycznych: naprężeniu promieniowym, które może być reprezentowane przez linie strumieniowe i naprężeniu wzdłużnym występującym na powierzchni izolacji kabla, w miejscu gdzie usunięto ekran półprzewodzący. Naprężenie promieniowe i wzdłużne kabla elektroenergetycznego SN z zamontowaną głowicą wtykową kątową przedstawiono poniżej.</a:t>
            </a:r>
          </a:p>
        </p:txBody>
      </p:sp>
      <p:pic>
        <p:nvPicPr>
          <p:cNvPr id="5" name="Obraz 4">
            <a:extLst>
              <a:ext uri="{FF2B5EF4-FFF2-40B4-BE49-F238E27FC236}">
                <a16:creationId xmlns:a16="http://schemas.microsoft.com/office/drawing/2014/main" id="{3882F7A5-B52E-513F-E9D1-44ADECDBCE06}"/>
              </a:ext>
            </a:extLst>
          </p:cNvPr>
          <p:cNvPicPr>
            <a:picLocks noChangeAspect="1"/>
          </p:cNvPicPr>
          <p:nvPr/>
        </p:nvPicPr>
        <p:blipFill>
          <a:blip r:embed="rId3"/>
          <a:stretch>
            <a:fillRect/>
          </a:stretch>
        </p:blipFill>
        <p:spPr>
          <a:xfrm>
            <a:off x="2647532" y="4607645"/>
            <a:ext cx="12992936" cy="5089016"/>
          </a:xfrm>
          <a:prstGeom prst="rect">
            <a:avLst/>
          </a:prstGeom>
        </p:spPr>
      </p:pic>
      <p:sp>
        <p:nvSpPr>
          <p:cNvPr id="3" name="Google Shape;111;p15">
            <a:extLst>
              <a:ext uri="{FF2B5EF4-FFF2-40B4-BE49-F238E27FC236}">
                <a16:creationId xmlns:a16="http://schemas.microsoft.com/office/drawing/2014/main" id="{613BA5D8-B926-8468-08E0-6B8CBE46B756}"/>
              </a:ext>
            </a:extLst>
          </p:cNvPr>
          <p:cNvSpPr txBox="1"/>
          <p:nvPr/>
        </p:nvSpPr>
        <p:spPr>
          <a:xfrm>
            <a:off x="1373196" y="1266357"/>
            <a:ext cx="6272381"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Naprężenia powstające w głowicy</a:t>
            </a:r>
            <a:endParaRPr sz="700" b="1">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1781620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3691CE8-2985-DA2D-669B-3610E03BF21D}"/>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ED4B17C9-38BA-0EFC-2C52-29B09EBAC650}"/>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Głowice kablowe</a:t>
            </a:r>
            <a:endParaRPr sz="1050">
              <a:latin typeface="Poppins" panose="00000500000000000000" pitchFamily="2" charset="-18"/>
              <a:ea typeface="Poppins Medium"/>
              <a:cs typeface="Poppins" panose="00000500000000000000" pitchFamily="2" charset="-18"/>
              <a:sym typeface="Poppins Medium"/>
            </a:endParaRPr>
          </a:p>
        </p:txBody>
      </p:sp>
      <p:pic>
        <p:nvPicPr>
          <p:cNvPr id="5" name="Obraz 4">
            <a:extLst>
              <a:ext uri="{FF2B5EF4-FFF2-40B4-BE49-F238E27FC236}">
                <a16:creationId xmlns:a16="http://schemas.microsoft.com/office/drawing/2014/main" id="{AAD62BD8-5CCC-8444-0C45-914DDE15A899}"/>
              </a:ext>
            </a:extLst>
          </p:cNvPr>
          <p:cNvPicPr>
            <a:picLocks noChangeAspect="1"/>
          </p:cNvPicPr>
          <p:nvPr/>
        </p:nvPicPr>
        <p:blipFill>
          <a:blip r:embed="rId3"/>
          <a:stretch>
            <a:fillRect/>
          </a:stretch>
        </p:blipFill>
        <p:spPr>
          <a:xfrm>
            <a:off x="2415654" y="1393983"/>
            <a:ext cx="13415750" cy="8186776"/>
          </a:xfrm>
          <a:prstGeom prst="rect">
            <a:avLst/>
          </a:prstGeom>
        </p:spPr>
      </p:pic>
      <p:sp>
        <p:nvSpPr>
          <p:cNvPr id="7" name="Google Shape;111;p15">
            <a:extLst>
              <a:ext uri="{FF2B5EF4-FFF2-40B4-BE49-F238E27FC236}">
                <a16:creationId xmlns:a16="http://schemas.microsoft.com/office/drawing/2014/main" id="{9AFB7BE6-4944-F8F7-9D90-E3FF77A7755A}"/>
              </a:ext>
            </a:extLst>
          </p:cNvPr>
          <p:cNvSpPr txBox="1"/>
          <p:nvPr/>
        </p:nvSpPr>
        <p:spPr>
          <a:xfrm>
            <a:off x="600116" y="4594778"/>
            <a:ext cx="2497927" cy="3323987"/>
          </a:xfrm>
          <a:prstGeom prst="rect">
            <a:avLst/>
          </a:prstGeom>
          <a:noFill/>
          <a:ln>
            <a:noFill/>
          </a:ln>
        </p:spPr>
        <p:txBody>
          <a:bodyPr spcFirstLastPara="1" wrap="square" lIns="0" tIns="0" rIns="0" bIns="0" anchor="t" anchorCtr="0">
            <a:spAutoFit/>
          </a:bodyPr>
          <a:lstStyle/>
          <a:p>
            <a:pPr>
              <a:lnSpc>
                <a:spcPct val="150000"/>
              </a:lnSpc>
            </a:pPr>
            <a:r>
              <a:rPr lang="pl-PL" sz="1800">
                <a:latin typeface="Poppins" panose="00000500000000000000" pitchFamily="2" charset="-18"/>
                <a:cs typeface="Poppins" panose="00000500000000000000" pitchFamily="2" charset="-18"/>
              </a:rPr>
              <a:t>Sterowanie polem elektrycznym na końcu kabla SN z zainstalowana rurą sterującą głowicy z liniowym odprężeniem pola elektrycznego</a:t>
            </a:r>
          </a:p>
        </p:txBody>
      </p:sp>
      <p:sp>
        <p:nvSpPr>
          <p:cNvPr id="9" name="Google Shape;111;p15">
            <a:extLst>
              <a:ext uri="{FF2B5EF4-FFF2-40B4-BE49-F238E27FC236}">
                <a16:creationId xmlns:a16="http://schemas.microsoft.com/office/drawing/2014/main" id="{5879FFAB-F133-272C-FB56-B80BD8385E89}"/>
              </a:ext>
            </a:extLst>
          </p:cNvPr>
          <p:cNvSpPr txBox="1"/>
          <p:nvPr/>
        </p:nvSpPr>
        <p:spPr>
          <a:xfrm>
            <a:off x="14630971" y="5627269"/>
            <a:ext cx="2497927" cy="3739485"/>
          </a:xfrm>
          <a:prstGeom prst="rect">
            <a:avLst/>
          </a:prstGeom>
          <a:noFill/>
          <a:ln>
            <a:noFill/>
          </a:ln>
        </p:spPr>
        <p:txBody>
          <a:bodyPr spcFirstLastPara="1" wrap="square" lIns="0" tIns="0" rIns="0" bIns="0" anchor="t" anchorCtr="0">
            <a:spAutoFit/>
          </a:bodyPr>
          <a:lstStyle/>
          <a:p>
            <a:pPr>
              <a:lnSpc>
                <a:spcPct val="150000"/>
              </a:lnSpc>
            </a:pPr>
            <a:r>
              <a:rPr lang="pl-PL" sz="1800">
                <a:latin typeface="Poppins" panose="00000500000000000000" pitchFamily="2" charset="-18"/>
                <a:cs typeface="Poppins" panose="00000500000000000000" pitchFamily="2" charset="-18"/>
              </a:rPr>
              <a:t>Sterowanie polem elektrycznym na końcu kabla SN z zainstalowana głowicą wtykową kątową ze zintegrowanym sterowaniem pola elektrycznego</a:t>
            </a:r>
          </a:p>
        </p:txBody>
      </p:sp>
      <p:sp>
        <p:nvSpPr>
          <p:cNvPr id="4" name="pole tekstowe 3">
            <a:extLst>
              <a:ext uri="{FF2B5EF4-FFF2-40B4-BE49-F238E27FC236}">
                <a16:creationId xmlns:a16="http://schemas.microsoft.com/office/drawing/2014/main" id="{62D2C0BC-30CF-0D07-0C04-749954467B25}"/>
              </a:ext>
            </a:extLst>
          </p:cNvPr>
          <p:cNvSpPr txBox="1"/>
          <p:nvPr/>
        </p:nvSpPr>
        <p:spPr>
          <a:xfrm>
            <a:off x="909173" y="1393983"/>
            <a:ext cx="9144000" cy="400110"/>
          </a:xfrm>
          <a:prstGeom prst="rect">
            <a:avLst/>
          </a:prstGeom>
          <a:noFill/>
        </p:spPr>
        <p:txBody>
          <a:bodyPr wrap="square">
            <a:spAutoFit/>
          </a:bodyPr>
          <a:lstStyle/>
          <a:p>
            <a:r>
              <a:rPr lang="pl-PL" sz="2000" b="1">
                <a:latin typeface="Poppins" panose="00000500000000000000" pitchFamily="2" charset="-18"/>
                <a:cs typeface="Poppins" panose="00000500000000000000" pitchFamily="2" charset="-18"/>
              </a:rPr>
              <a:t>Sterowanie polem elektrycznym </a:t>
            </a:r>
            <a:endParaRPr lang="pl-PL" sz="2000"/>
          </a:p>
        </p:txBody>
      </p:sp>
    </p:spTree>
    <p:extLst>
      <p:ext uri="{BB962C8B-B14F-4D97-AF65-F5344CB8AC3E}">
        <p14:creationId xmlns:p14="http://schemas.microsoft.com/office/powerpoint/2010/main" val="4008203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7C4EDE9-B8CB-35E0-C5E4-C58044E1548C}"/>
            </a:ext>
          </a:extLst>
        </p:cNvPr>
        <p:cNvGrpSpPr/>
        <p:nvPr/>
      </p:nvGrpSpPr>
      <p:grpSpPr>
        <a:xfrm>
          <a:off x="0" y="0"/>
          <a:ext cx="0" cy="0"/>
          <a:chOff x="0" y="0"/>
          <a:chExt cx="0" cy="0"/>
        </a:xfrm>
      </p:grpSpPr>
      <p:sp>
        <p:nvSpPr>
          <p:cNvPr id="2" name="Google Shape;111;p15">
            <a:extLst>
              <a:ext uri="{FF2B5EF4-FFF2-40B4-BE49-F238E27FC236}">
                <a16:creationId xmlns:a16="http://schemas.microsoft.com/office/drawing/2014/main" id="{5B5764BD-1F6C-C1B2-AF4E-8A85752764A6}"/>
              </a:ext>
            </a:extLst>
          </p:cNvPr>
          <p:cNvSpPr txBox="1"/>
          <p:nvPr/>
        </p:nvSpPr>
        <p:spPr>
          <a:xfrm>
            <a:off x="909173" y="490219"/>
            <a:ext cx="13721798" cy="553998"/>
          </a:xfrm>
          <a:prstGeom prst="rect">
            <a:avLst/>
          </a:prstGeom>
          <a:noFill/>
          <a:ln>
            <a:noFill/>
          </a:ln>
        </p:spPr>
        <p:txBody>
          <a:bodyPr spcFirstLastPara="1" wrap="square" lIns="0" tIns="0" rIns="0" bIns="0" anchor="t" anchorCtr="0">
            <a:spAutoFit/>
          </a:bodyPr>
          <a:lstStyle/>
          <a:p>
            <a:r>
              <a:rPr lang="pl-PL" sz="3600" b="1">
                <a:latin typeface="Poppins" panose="00000500000000000000" pitchFamily="2" charset="-18"/>
                <a:cs typeface="Poppins" panose="00000500000000000000" pitchFamily="2" charset="-18"/>
              </a:rPr>
              <a:t>Wymagania ogólne dla głowic kablowych</a:t>
            </a:r>
            <a:endParaRPr lang="pl-PL" sz="3600"/>
          </a:p>
        </p:txBody>
      </p:sp>
      <p:sp>
        <p:nvSpPr>
          <p:cNvPr id="6" name="pole tekstowe 5">
            <a:extLst>
              <a:ext uri="{FF2B5EF4-FFF2-40B4-BE49-F238E27FC236}">
                <a16:creationId xmlns:a16="http://schemas.microsoft.com/office/drawing/2014/main" id="{303435D3-C6D8-2519-5FBE-BD2D1A37B8C7}"/>
              </a:ext>
            </a:extLst>
          </p:cNvPr>
          <p:cNvSpPr txBox="1"/>
          <p:nvPr/>
        </p:nvSpPr>
        <p:spPr>
          <a:xfrm>
            <a:off x="909173" y="1433722"/>
            <a:ext cx="16118006" cy="8363059"/>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Głowice kablowe powinny spełniać wymagania określone w dokumentach normatywnych.</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Napięcia pracy głowic kablowych SN: 3,6/6 kV, 8,7/15 kV, 12/20 kV, 18/30 kV.</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Połączenia odtwarzające tory </a:t>
            </a:r>
            <a:r>
              <a:rPr lang="pl-PL" sz="1800" err="1">
                <a:latin typeface="Poppins" panose="00000500000000000000" pitchFamily="2" charset="-18"/>
                <a:cs typeface="Poppins" panose="00000500000000000000" pitchFamily="2" charset="-18"/>
              </a:rPr>
              <a:t>ziemnopowrotne</a:t>
            </a:r>
            <a:r>
              <a:rPr lang="pl-PL" sz="1800">
                <a:latin typeface="Poppins" panose="00000500000000000000" pitchFamily="2" charset="-18"/>
                <a:cs typeface="Poppins" panose="00000500000000000000" pitchFamily="2" charset="-18"/>
              </a:rPr>
              <a:t> kabli i powłoka głowicy powinny być odporne na działanie cieplne prądu zwarcia (prąd zwarciowy cieplny wytrzymywany) dla żyły powrotnej 50 mm2 o wartości określonej zgodnie z normą.</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Elementy do wykonywania głowic kablowych kabli jednożyłowych powinny być dostarczane w zestawach umożliwiających wykonanie trzech głowic kablowych. </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Głowice powinny być fabrycznie nowe o terminie przydatności do stosowania nie krótszym niż 1 rok od daty produkcji i nie krótszym niż 6 miesięcy od daty dostawy. </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Osłona zewnętrzna głowic powinna być odporna na prądy pełzające i zabrudzenia.</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Konstrukcja głowicy powinna uniemożliwiać wnikanie wilgoci pod jej powłokę.</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Sposób wypełniania obszarów przy zakończeniach ekranów izolacji, żyłach roboczych, końcówkach kablowych powinien minimalizować możliwość pozostawania wtrąceń gazowych. Wyprowadzenie żył powrotnych kabli powinno zapewnić rozkład temperatur nie powodujący przegrzania i przerwania lub uszkodzenia powłoki głowicy w przypadku zwarć o parametrach zgodnych z normą. k. Elementy łączące zastosowane w głowicach powinny być zgodne wymaganiami określonymi w normie i mieć udokumentowane badania zgodne z normami.</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Końcówka kablowa powinna spełniać wymagania norm.</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Końcówki kablowe muszą stanowić integralną część zestawów montażowych.</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Zaleca się stosowanie końcówek śrubowych ze łbem </a:t>
            </a:r>
            <a:r>
              <a:rPr lang="pl-PL" sz="1800" err="1">
                <a:latin typeface="Poppins" panose="00000500000000000000" pitchFamily="2" charset="-18"/>
                <a:cs typeface="Poppins" panose="00000500000000000000" pitchFamily="2" charset="-18"/>
              </a:rPr>
              <a:t>zrywalnym</a:t>
            </a:r>
            <a:r>
              <a:rPr lang="pl-PL" sz="1800">
                <a:latin typeface="Poppins" panose="00000500000000000000" pitchFamily="2" charset="-18"/>
                <a:cs typeface="Poppins" panose="00000500000000000000" pitchFamily="2" charset="-18"/>
              </a:rPr>
              <a:t> ze względu na ich uniwersalność co do zakresu przekrojów. Dopuszcza się końcówki zaprasowywane dedykowane do średniego napięcia </a:t>
            </a:r>
          </a:p>
          <a:p>
            <a:pPr marL="342900" indent="-342900" algn="just">
              <a:lnSpc>
                <a:spcPct val="150000"/>
              </a:lnSpc>
              <a:buFont typeface="Wingdings" panose="05000000000000000000" pitchFamily="2" charset="2"/>
              <a:buChar char="Ø"/>
            </a:pPr>
            <a:endParaRPr lang="pl-PL" sz="1800">
              <a:latin typeface="Poppins" panose="00000500000000000000" pitchFamily="2" charset="-18"/>
              <a:cs typeface="Poppins" panose="00000500000000000000" pitchFamily="2" charset="-18"/>
            </a:endParaRPr>
          </a:p>
        </p:txBody>
      </p:sp>
    </p:spTree>
    <p:extLst>
      <p:ext uri="{BB962C8B-B14F-4D97-AF65-F5344CB8AC3E}">
        <p14:creationId xmlns:p14="http://schemas.microsoft.com/office/powerpoint/2010/main" val="1223914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648D29B-BA9A-A800-EE23-E9752B71A52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2F22D2A-EBB2-5C27-4735-0ED553584FB2}"/>
              </a:ext>
            </a:extLst>
          </p:cNvPr>
          <p:cNvSpPr txBox="1"/>
          <p:nvPr/>
        </p:nvSpPr>
        <p:spPr>
          <a:xfrm>
            <a:off x="909172" y="491925"/>
            <a:ext cx="15904869"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647B43AB-05BC-EAB7-8F62-6BF71A443C35}"/>
              </a:ext>
            </a:extLst>
          </p:cNvPr>
          <p:cNvSpPr txBox="1"/>
          <p:nvPr/>
        </p:nvSpPr>
        <p:spPr>
          <a:xfrm>
            <a:off x="1018355" y="1978076"/>
            <a:ext cx="14980042" cy="2308324"/>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	Głowice konektorowe typu T </a:t>
            </a:r>
            <a:r>
              <a:rPr lang="pl-PL" sz="2000" err="1">
                <a:latin typeface="Poppins" panose="00000500000000000000" pitchFamily="2" charset="-18"/>
                <a:cs typeface="Poppins" panose="00000500000000000000" pitchFamily="2" charset="-18"/>
              </a:rPr>
              <a:t>Cellplux</a:t>
            </a:r>
            <a:r>
              <a:rPr lang="pl-PL" sz="2000">
                <a:latin typeface="Poppins" panose="00000500000000000000" pitchFamily="2" charset="-18"/>
                <a:cs typeface="Poppins" panose="00000500000000000000" pitchFamily="2" charset="-18"/>
              </a:rPr>
              <a:t> CTS ze śrubami mocującymi przeznaczone są do podłączenia kabli jednożyłowych o izolacji wytłaczanej do transformatorów i rozdzielnic wyposażonych w izolatory przepustowe</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z interfejsem typu C według EN 50180, EN 50181. Nadają się do wszystkich kabli jednożyłowych o izolacji wytłaczanej (PE, VPE, EPR) z różnymi rodzajami ekranu na izolacji (grafityzowany, wytłaczany lub zdzieralny) oraz żyły powrotnej</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(z drutów lub taśm), na maksymalne napięcie sieciowe do 36kV.</a:t>
            </a:r>
          </a:p>
        </p:txBody>
      </p:sp>
      <p:pic>
        <p:nvPicPr>
          <p:cNvPr id="4" name="Obraz 3">
            <a:extLst>
              <a:ext uri="{FF2B5EF4-FFF2-40B4-BE49-F238E27FC236}">
                <a16:creationId xmlns:a16="http://schemas.microsoft.com/office/drawing/2014/main" id="{F260E112-F2A8-F776-BC75-4A6AC6F6C0F9}"/>
              </a:ext>
            </a:extLst>
          </p:cNvPr>
          <p:cNvPicPr>
            <a:picLocks noChangeAspect="1"/>
          </p:cNvPicPr>
          <p:nvPr/>
        </p:nvPicPr>
        <p:blipFill>
          <a:blip r:embed="rId3"/>
          <a:stretch>
            <a:fillRect/>
          </a:stretch>
        </p:blipFill>
        <p:spPr>
          <a:xfrm>
            <a:off x="1018355" y="4893892"/>
            <a:ext cx="8539832" cy="4378704"/>
          </a:xfrm>
          <a:prstGeom prst="rect">
            <a:avLst/>
          </a:prstGeom>
        </p:spPr>
      </p:pic>
      <p:pic>
        <p:nvPicPr>
          <p:cNvPr id="3" name="Obraz 2">
            <a:extLst>
              <a:ext uri="{FF2B5EF4-FFF2-40B4-BE49-F238E27FC236}">
                <a16:creationId xmlns:a16="http://schemas.microsoft.com/office/drawing/2014/main" id="{6F744BE0-AF9F-5CD3-7566-5533E703CE5B}"/>
              </a:ext>
            </a:extLst>
          </p:cNvPr>
          <p:cNvPicPr>
            <a:picLocks noChangeAspect="1"/>
          </p:cNvPicPr>
          <p:nvPr/>
        </p:nvPicPr>
        <p:blipFill>
          <a:blip r:embed="rId4"/>
          <a:stretch>
            <a:fillRect/>
          </a:stretch>
        </p:blipFill>
        <p:spPr>
          <a:xfrm>
            <a:off x="11202544" y="4583082"/>
            <a:ext cx="4795853" cy="4689514"/>
          </a:xfrm>
          <a:prstGeom prst="rect">
            <a:avLst/>
          </a:prstGeom>
        </p:spPr>
      </p:pic>
    </p:spTree>
    <p:extLst>
      <p:ext uri="{BB962C8B-B14F-4D97-AF65-F5344CB8AC3E}">
        <p14:creationId xmlns:p14="http://schemas.microsoft.com/office/powerpoint/2010/main" val="40691840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C26B161-0061-B12D-EED5-67D5731D444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22382533-9355-6676-242E-A36D62B3753F}"/>
              </a:ext>
            </a:extLst>
          </p:cNvPr>
          <p:cNvSpPr txBox="1"/>
          <p:nvPr/>
        </p:nvSpPr>
        <p:spPr>
          <a:xfrm>
            <a:off x="909173" y="491925"/>
            <a:ext cx="15932164"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7B4A9157-9229-366C-100D-2A2A919F9AC7}"/>
              </a:ext>
            </a:extLst>
          </p:cNvPr>
          <p:cNvSpPr txBox="1"/>
          <p:nvPr/>
        </p:nvSpPr>
        <p:spPr>
          <a:xfrm>
            <a:off x="1018355" y="1991723"/>
            <a:ext cx="14980042" cy="2769989"/>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Właściwości głowicy:</a:t>
            </a:r>
          </a:p>
          <a:p>
            <a:pPr marL="342900" lvl="0" indent="-342900" algn="just">
              <a:lnSpc>
                <a:spcPct val="150000"/>
              </a:lnSpc>
              <a:buFont typeface="Wingdings" panose="05000000000000000000" pitchFamily="2" charset="2"/>
              <a:buChar char="Ø"/>
            </a:pPr>
            <a:r>
              <a:rPr lang="pl-PL" sz="2000"/>
              <a:t>Łatwy, bezpieczny i szybki montaż</a:t>
            </a:r>
          </a:p>
          <a:p>
            <a:pPr marL="342900" lvl="0" indent="-342900" algn="just">
              <a:lnSpc>
                <a:spcPct val="150000"/>
              </a:lnSpc>
              <a:buFont typeface="Wingdings" panose="05000000000000000000" pitchFamily="2" charset="2"/>
              <a:buChar char="Ø"/>
            </a:pPr>
            <a:r>
              <a:rPr lang="pl-PL" sz="2000"/>
              <a:t>Rozwiązanie obejmujące szeroki zakres przekrojów</a:t>
            </a:r>
          </a:p>
          <a:p>
            <a:pPr marL="342900" lvl="0" indent="-342900" algn="just">
              <a:lnSpc>
                <a:spcPct val="150000"/>
              </a:lnSpc>
              <a:buFont typeface="Wingdings" panose="05000000000000000000" pitchFamily="2" charset="2"/>
              <a:buChar char="Ø"/>
            </a:pPr>
            <a:r>
              <a:rPr lang="pl-PL" sz="2000"/>
              <a:t>Dotykowo bezpieczne</a:t>
            </a:r>
          </a:p>
          <a:p>
            <a:pPr marL="342900" lvl="0" indent="-342900" algn="just">
              <a:lnSpc>
                <a:spcPct val="150000"/>
              </a:lnSpc>
              <a:buFont typeface="Wingdings" panose="05000000000000000000" pitchFamily="2" charset="2"/>
              <a:buChar char="Ø"/>
            </a:pPr>
            <a:r>
              <a:rPr lang="pl-PL" sz="2000"/>
              <a:t>Badanie szczelności powłoki zewnętrznej kabla może być wykonywane bez demontażu głowicy</a:t>
            </a:r>
          </a:p>
          <a:p>
            <a:pPr marL="342900" lvl="0" indent="-342900" algn="just">
              <a:lnSpc>
                <a:spcPct val="150000"/>
              </a:lnSpc>
              <a:buFont typeface="Wingdings" panose="05000000000000000000" pitchFamily="2" charset="2"/>
              <a:buChar char="Ø"/>
            </a:pPr>
            <a:r>
              <a:rPr lang="pl-PL" sz="2000"/>
              <a:t>Do zastosowań wnętrzowych i napowietrznych</a:t>
            </a:r>
            <a:endParaRPr lang="pl-PL" sz="2000">
              <a:latin typeface="Poppins" panose="00000500000000000000" pitchFamily="2" charset="-18"/>
              <a:cs typeface="Poppins" panose="00000500000000000000" pitchFamily="2" charset="-18"/>
              <a:sym typeface="Poppins Medium"/>
            </a:endParaRPr>
          </a:p>
        </p:txBody>
      </p:sp>
      <p:pic>
        <p:nvPicPr>
          <p:cNvPr id="6" name="Obraz 5">
            <a:extLst>
              <a:ext uri="{FF2B5EF4-FFF2-40B4-BE49-F238E27FC236}">
                <a16:creationId xmlns:a16="http://schemas.microsoft.com/office/drawing/2014/main" id="{4371A58B-7C56-0BD3-61E2-34DD0E182906}"/>
              </a:ext>
            </a:extLst>
          </p:cNvPr>
          <p:cNvPicPr>
            <a:picLocks noChangeAspect="1"/>
          </p:cNvPicPr>
          <p:nvPr/>
        </p:nvPicPr>
        <p:blipFill>
          <a:blip r:embed="rId3"/>
          <a:stretch>
            <a:fillRect/>
          </a:stretch>
        </p:blipFill>
        <p:spPr>
          <a:xfrm>
            <a:off x="2729552" y="5143500"/>
            <a:ext cx="11041039" cy="4040549"/>
          </a:xfrm>
          <a:prstGeom prst="rect">
            <a:avLst/>
          </a:prstGeom>
        </p:spPr>
      </p:pic>
    </p:spTree>
    <p:extLst>
      <p:ext uri="{BB962C8B-B14F-4D97-AF65-F5344CB8AC3E}">
        <p14:creationId xmlns:p14="http://schemas.microsoft.com/office/powerpoint/2010/main" val="34943614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5FAF2284-5E77-49EC-FDD3-9DA6CCD93E95}"/>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E901665-580B-95CE-FDDA-05872240575A}"/>
              </a:ext>
            </a:extLst>
          </p:cNvPr>
          <p:cNvSpPr txBox="1"/>
          <p:nvPr/>
        </p:nvSpPr>
        <p:spPr>
          <a:xfrm>
            <a:off x="909173" y="491925"/>
            <a:ext cx="1597310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54EF7BF8-A497-0D8D-3CCF-B50399399E00}"/>
              </a:ext>
            </a:extLst>
          </p:cNvPr>
          <p:cNvSpPr txBox="1"/>
          <p:nvPr/>
        </p:nvSpPr>
        <p:spPr>
          <a:xfrm>
            <a:off x="1018355" y="1991723"/>
            <a:ext cx="14980042"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Dopasowanie</a:t>
            </a:r>
          </a:p>
        </p:txBody>
      </p:sp>
      <p:sp>
        <p:nvSpPr>
          <p:cNvPr id="2" name="Google Shape;111;p15">
            <a:extLst>
              <a:ext uri="{FF2B5EF4-FFF2-40B4-BE49-F238E27FC236}">
                <a16:creationId xmlns:a16="http://schemas.microsoft.com/office/drawing/2014/main" id="{A918C2EA-54A3-D8A2-1CC4-3148E7662447}"/>
              </a:ext>
            </a:extLst>
          </p:cNvPr>
          <p:cNvSpPr txBox="1"/>
          <p:nvPr/>
        </p:nvSpPr>
        <p:spPr>
          <a:xfrm>
            <a:off x="1168480" y="7371947"/>
            <a:ext cx="14980042" cy="1846659"/>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t>Oczyścić koniec kabla na długości około 1m</a:t>
            </a:r>
          </a:p>
          <a:p>
            <a:pPr marL="342900" lvl="0" indent="-342900" algn="just">
              <a:lnSpc>
                <a:spcPct val="150000"/>
              </a:lnSpc>
              <a:buFont typeface="Arial" panose="020B0604020202020204" pitchFamily="34" charset="0"/>
              <a:buChar char="•"/>
            </a:pPr>
            <a:r>
              <a:rPr lang="pl-PL" sz="2000"/>
              <a:t>Odciąć kabel powyżej środka tulei interfejsu zachowując długość L = 200 – 500 mm (lub odpowiednio dla uziemienia żyły powrotnej z drutów) jak na rysunku</a:t>
            </a:r>
          </a:p>
          <a:p>
            <a:pPr marL="342900" lvl="0" indent="-342900" algn="just">
              <a:lnSpc>
                <a:spcPct val="150000"/>
              </a:lnSpc>
              <a:buFont typeface="Arial" panose="020B0604020202020204" pitchFamily="34" charset="0"/>
              <a:buChar char="•"/>
            </a:pPr>
            <a:r>
              <a:rPr lang="pl-PL" sz="2000"/>
              <a:t>Oznaczyć na powłoce kabla odległość 210 mm od środka tulei – linia referencyjna</a:t>
            </a:r>
          </a:p>
        </p:txBody>
      </p:sp>
      <p:pic>
        <p:nvPicPr>
          <p:cNvPr id="8" name="Obraz 7">
            <a:extLst>
              <a:ext uri="{FF2B5EF4-FFF2-40B4-BE49-F238E27FC236}">
                <a16:creationId xmlns:a16="http://schemas.microsoft.com/office/drawing/2014/main" id="{3AFF1002-AF88-A05C-E467-3903E6CFC8FF}"/>
              </a:ext>
            </a:extLst>
          </p:cNvPr>
          <p:cNvPicPr>
            <a:picLocks noChangeAspect="1"/>
          </p:cNvPicPr>
          <p:nvPr/>
        </p:nvPicPr>
        <p:blipFill>
          <a:blip r:embed="rId3"/>
          <a:stretch>
            <a:fillRect/>
          </a:stretch>
        </p:blipFill>
        <p:spPr>
          <a:xfrm>
            <a:off x="6371619" y="2222555"/>
            <a:ext cx="4819546" cy="4651574"/>
          </a:xfrm>
          <a:prstGeom prst="rect">
            <a:avLst/>
          </a:prstGeom>
        </p:spPr>
      </p:pic>
    </p:spTree>
    <p:extLst>
      <p:ext uri="{BB962C8B-B14F-4D97-AF65-F5344CB8AC3E}">
        <p14:creationId xmlns:p14="http://schemas.microsoft.com/office/powerpoint/2010/main" val="3368699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483BD026-B18A-5A30-E7AC-51861B3ED9C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25B024D8-D45E-EE9D-8D7E-DB076B844B1A}"/>
              </a:ext>
            </a:extLst>
          </p:cNvPr>
          <p:cNvSpPr txBox="1"/>
          <p:nvPr/>
        </p:nvSpPr>
        <p:spPr>
          <a:xfrm>
            <a:off x="895525" y="182567"/>
            <a:ext cx="1625971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2FB0D65B-4D64-B904-D697-A4EA388DBF81}"/>
              </a:ext>
            </a:extLst>
          </p:cNvPr>
          <p:cNvPicPr>
            <a:picLocks noChangeAspect="1"/>
          </p:cNvPicPr>
          <p:nvPr/>
        </p:nvPicPr>
        <p:blipFill>
          <a:blip r:embed="rId3"/>
          <a:stretch>
            <a:fillRect/>
          </a:stretch>
        </p:blipFill>
        <p:spPr>
          <a:xfrm>
            <a:off x="4549063" y="3393801"/>
            <a:ext cx="8338485" cy="4617950"/>
          </a:xfrm>
          <a:prstGeom prst="rect">
            <a:avLst/>
          </a:prstGeom>
        </p:spPr>
      </p:pic>
      <p:sp>
        <p:nvSpPr>
          <p:cNvPr id="4" name="Google Shape;111;p15">
            <a:extLst>
              <a:ext uri="{FF2B5EF4-FFF2-40B4-BE49-F238E27FC236}">
                <a16:creationId xmlns:a16="http://schemas.microsoft.com/office/drawing/2014/main" id="{FE5A53DC-4FC2-8774-16ED-C9C19E6F2D88}"/>
              </a:ext>
            </a:extLst>
          </p:cNvPr>
          <p:cNvSpPr txBox="1"/>
          <p:nvPr/>
        </p:nvSpPr>
        <p:spPr>
          <a:xfrm>
            <a:off x="2929042" y="1583850"/>
            <a:ext cx="4481692"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1a) kabel z żyłą powrotną z drutów</a:t>
            </a:r>
          </a:p>
        </p:txBody>
      </p:sp>
      <p:sp>
        <p:nvSpPr>
          <p:cNvPr id="6" name="Google Shape;111;p15">
            <a:extLst>
              <a:ext uri="{FF2B5EF4-FFF2-40B4-BE49-F238E27FC236}">
                <a16:creationId xmlns:a16="http://schemas.microsoft.com/office/drawing/2014/main" id="{2189E10E-2F34-0E3E-B68E-14B51ED9004E}"/>
              </a:ext>
            </a:extLst>
          </p:cNvPr>
          <p:cNvSpPr txBox="1"/>
          <p:nvPr/>
        </p:nvSpPr>
        <p:spPr>
          <a:xfrm>
            <a:off x="10000857" y="1583850"/>
            <a:ext cx="4481692"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1b) kabel z żyłą powrotną z taśm</a:t>
            </a:r>
          </a:p>
        </p:txBody>
      </p:sp>
      <p:sp>
        <p:nvSpPr>
          <p:cNvPr id="5" name="Google Shape;111;p15">
            <a:extLst>
              <a:ext uri="{FF2B5EF4-FFF2-40B4-BE49-F238E27FC236}">
                <a16:creationId xmlns:a16="http://schemas.microsoft.com/office/drawing/2014/main" id="{14E4070B-9891-E922-102F-04A2E8B46259}"/>
              </a:ext>
            </a:extLst>
          </p:cNvPr>
          <p:cNvSpPr txBox="1"/>
          <p:nvPr/>
        </p:nvSpPr>
        <p:spPr>
          <a:xfrm>
            <a:off x="574797" y="2471773"/>
            <a:ext cx="3519532" cy="6463308"/>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Usunąć powłokę kabla do miejsca  zaznaczenia – linia referencyjna.</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Ułożyć druty żyły powrotnej na powłoce kabla i zabezpieczyć taśma PVC.</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Skrócić żyłę roboczą do długości 165 mm.</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Przygotować kabel według szablonu i następnie skontrolować wymiary. Nawinąć taśmę izolacyjną PVC</a:t>
            </a:r>
          </a:p>
        </p:txBody>
      </p:sp>
      <p:sp>
        <p:nvSpPr>
          <p:cNvPr id="8" name="Google Shape;111;p15">
            <a:extLst>
              <a:ext uri="{FF2B5EF4-FFF2-40B4-BE49-F238E27FC236}">
                <a16:creationId xmlns:a16="http://schemas.microsoft.com/office/drawing/2014/main" id="{0AC5BDAA-F5AF-A75C-D019-4C1F353A540E}"/>
              </a:ext>
            </a:extLst>
          </p:cNvPr>
          <p:cNvSpPr txBox="1"/>
          <p:nvPr/>
        </p:nvSpPr>
        <p:spPr>
          <a:xfrm>
            <a:off x="12600748" y="2471773"/>
            <a:ext cx="3981281" cy="5539978"/>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Usunąć powłokę kabla do 20 mm poniżej linia referencyjnej.</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Skrócić żyłę roboczą zgodnie z rysunkiem.</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Usunąć żyłę powrotną z taśm pozostawiając 20 mm.</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Przygotować kabel według szablonu i następnie skontrolować wymiary. Nawinąć taśmę izolacyjną PVC.</a:t>
            </a:r>
          </a:p>
        </p:txBody>
      </p:sp>
    </p:spTree>
    <p:extLst>
      <p:ext uri="{BB962C8B-B14F-4D97-AF65-F5344CB8AC3E}">
        <p14:creationId xmlns:p14="http://schemas.microsoft.com/office/powerpoint/2010/main" val="3901870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F18AD33-91D7-7D13-F78C-0F79AD7CA41C}"/>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053CFAE-57A5-374A-007E-1A91E9DF3B91}"/>
              </a:ext>
            </a:extLst>
          </p:cNvPr>
          <p:cNvSpPr txBox="1"/>
          <p:nvPr/>
        </p:nvSpPr>
        <p:spPr>
          <a:xfrm>
            <a:off x="992540" y="559636"/>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Rodzaje i typy kabli - definicje</a:t>
            </a:r>
            <a:endParaRPr sz="3600">
              <a:latin typeface="+mn-lt"/>
              <a:ea typeface="Poppins Medium"/>
              <a:cs typeface="Poppins Medium"/>
              <a:sym typeface="Poppins Medium"/>
            </a:endParaRPr>
          </a:p>
        </p:txBody>
      </p:sp>
      <p:sp>
        <p:nvSpPr>
          <p:cNvPr id="2" name="Google Shape;119;p15">
            <a:extLst>
              <a:ext uri="{FF2B5EF4-FFF2-40B4-BE49-F238E27FC236}">
                <a16:creationId xmlns:a16="http://schemas.microsoft.com/office/drawing/2014/main" id="{C3365F35-1C0B-1A6E-945F-06C2DE44CA1B}"/>
              </a:ext>
            </a:extLst>
          </p:cNvPr>
          <p:cNvSpPr txBox="1"/>
          <p:nvPr/>
        </p:nvSpPr>
        <p:spPr>
          <a:xfrm>
            <a:off x="992540" y="1312450"/>
            <a:ext cx="14855738" cy="1846659"/>
          </a:xfrm>
          <a:prstGeom prst="rect">
            <a:avLst/>
          </a:prstGeom>
          <a:noFill/>
          <a:ln>
            <a:noFill/>
          </a:ln>
        </p:spPr>
        <p:txBody>
          <a:bodyPr spcFirstLastPara="1" wrap="square" lIns="0" tIns="0" rIns="0" bIns="0" anchor="t" anchorCtr="0">
            <a:spAutoFit/>
          </a:bodyPr>
          <a:lstStyle/>
          <a:p>
            <a:pPr algn="just">
              <a:lnSpc>
                <a:spcPct val="150000"/>
              </a:lnSpc>
            </a:pPr>
            <a:r>
              <a:rPr lang="pl-PL" sz="2000" b="1">
                <a:solidFill>
                  <a:srgbClr val="202122"/>
                </a:solidFill>
                <a:latin typeface="Poppins" panose="00000500000000000000" pitchFamily="2" charset="-18"/>
                <a:cs typeface="Poppins" panose="00000500000000000000" pitchFamily="2" charset="-18"/>
              </a:rPr>
              <a:t>Kabel</a:t>
            </a:r>
            <a:r>
              <a:rPr lang="pl-PL" sz="2000">
                <a:solidFill>
                  <a:srgbClr val="202122"/>
                </a:solidFill>
                <a:latin typeface="Poppins" panose="00000500000000000000" pitchFamily="2" charset="-18"/>
                <a:cs typeface="Poppins" panose="00000500000000000000" pitchFamily="2" charset="-18"/>
              </a:rPr>
              <a:t> - zgodnie z międzynarodowym słownikiem elektrotechnicznym  jest to zespół (wyrób) składający się z jednej lub kilku żył mających (lub nie) indywidualne pokrycie (izolacje, ekrany), z warstwy ochronnej (lub nie) na skręconych żyłach (izolacja rdzeniowa) oraz (lub nie) z osłon ochronnych. Pojęcie to według polskiej terminologii obejmuje wszystkie rodzaje kabli oraz przewodów izolowanych i nieizolowanych.</a:t>
            </a:r>
          </a:p>
        </p:txBody>
      </p:sp>
      <p:sp>
        <p:nvSpPr>
          <p:cNvPr id="5" name="Google Shape;119;p15">
            <a:extLst>
              <a:ext uri="{FF2B5EF4-FFF2-40B4-BE49-F238E27FC236}">
                <a16:creationId xmlns:a16="http://schemas.microsoft.com/office/drawing/2014/main" id="{219AA5ED-D4E0-6F93-5016-810454E8F40E}"/>
              </a:ext>
            </a:extLst>
          </p:cNvPr>
          <p:cNvSpPr txBox="1"/>
          <p:nvPr/>
        </p:nvSpPr>
        <p:spPr>
          <a:xfrm>
            <a:off x="992540" y="3343390"/>
            <a:ext cx="14855738" cy="461665"/>
          </a:xfrm>
          <a:prstGeom prst="rect">
            <a:avLst/>
          </a:prstGeom>
          <a:noFill/>
          <a:ln>
            <a:noFill/>
          </a:ln>
        </p:spPr>
        <p:txBody>
          <a:bodyPr spcFirstLastPara="1" wrap="square" lIns="0" tIns="0" rIns="0" bIns="0" anchor="t" anchorCtr="0">
            <a:spAutoFit/>
          </a:bodyPr>
          <a:lstStyle/>
          <a:p>
            <a:pPr algn="just">
              <a:lnSpc>
                <a:spcPct val="150000"/>
              </a:lnSpc>
            </a:pPr>
            <a:r>
              <a:rPr lang="pl-PL" sz="2000" b="1">
                <a:solidFill>
                  <a:srgbClr val="202122"/>
                </a:solidFill>
                <a:latin typeface="Poppins" panose="00000500000000000000" pitchFamily="2" charset="-18"/>
                <a:cs typeface="Poppins" panose="00000500000000000000" pitchFamily="2" charset="-18"/>
              </a:rPr>
              <a:t>Kabel SN </a:t>
            </a:r>
            <a:r>
              <a:rPr lang="pl-PL" sz="2000">
                <a:solidFill>
                  <a:srgbClr val="202122"/>
                </a:solidFill>
                <a:latin typeface="Poppins" panose="00000500000000000000" pitchFamily="2" charset="-18"/>
                <a:cs typeface="Poppins" panose="00000500000000000000" pitchFamily="2" charset="-18"/>
              </a:rPr>
              <a:t>-</a:t>
            </a:r>
            <a:r>
              <a:rPr lang="pl-PL" sz="2000" b="1">
                <a:solidFill>
                  <a:srgbClr val="202122"/>
                </a:solidFill>
                <a:latin typeface="Poppins" panose="00000500000000000000" pitchFamily="2" charset="-18"/>
                <a:cs typeface="Poppins" panose="00000500000000000000" pitchFamily="2" charset="-18"/>
              </a:rPr>
              <a:t> </a:t>
            </a:r>
            <a:r>
              <a:rPr lang="pl-PL" sz="2000">
                <a:solidFill>
                  <a:srgbClr val="202122"/>
                </a:solidFill>
                <a:latin typeface="Poppins" panose="00000500000000000000" pitchFamily="2" charset="-18"/>
                <a:cs typeface="Poppins" panose="00000500000000000000" pitchFamily="2" charset="-18"/>
              </a:rPr>
              <a:t>kabel na napięcie znamionowe większe niż 1 </a:t>
            </a:r>
            <a:r>
              <a:rPr lang="pl-PL" sz="2000" err="1">
                <a:solidFill>
                  <a:srgbClr val="202122"/>
                </a:solidFill>
                <a:latin typeface="Poppins" panose="00000500000000000000" pitchFamily="2" charset="-18"/>
                <a:cs typeface="Poppins" panose="00000500000000000000" pitchFamily="2" charset="-18"/>
              </a:rPr>
              <a:t>kV</a:t>
            </a:r>
            <a:r>
              <a:rPr lang="pl-PL" sz="2000">
                <a:solidFill>
                  <a:srgbClr val="202122"/>
                </a:solidFill>
                <a:latin typeface="Poppins" panose="00000500000000000000" pitchFamily="2" charset="-18"/>
                <a:cs typeface="Poppins" panose="00000500000000000000" pitchFamily="2" charset="-18"/>
              </a:rPr>
              <a:t> i nieprzekraczające 60 </a:t>
            </a:r>
            <a:r>
              <a:rPr lang="pl-PL" sz="2000" err="1">
                <a:solidFill>
                  <a:srgbClr val="202122"/>
                </a:solidFill>
                <a:latin typeface="Poppins" panose="00000500000000000000" pitchFamily="2" charset="-18"/>
                <a:cs typeface="Poppins" panose="00000500000000000000" pitchFamily="2" charset="-18"/>
              </a:rPr>
              <a:t>kV</a:t>
            </a:r>
            <a:endParaRPr lang="pl-PL" sz="2000">
              <a:solidFill>
                <a:srgbClr val="202122"/>
              </a:solidFill>
              <a:latin typeface="Poppins" panose="00000500000000000000" pitchFamily="2" charset="-18"/>
              <a:cs typeface="Poppins" panose="00000500000000000000" pitchFamily="2" charset="-18"/>
            </a:endParaRPr>
          </a:p>
        </p:txBody>
      </p:sp>
      <p:sp>
        <p:nvSpPr>
          <p:cNvPr id="3" name="Google Shape;119;p15">
            <a:extLst>
              <a:ext uri="{FF2B5EF4-FFF2-40B4-BE49-F238E27FC236}">
                <a16:creationId xmlns:a16="http://schemas.microsoft.com/office/drawing/2014/main" id="{30106D96-C682-9E0F-F6C5-208A8BA1A186}"/>
              </a:ext>
            </a:extLst>
          </p:cNvPr>
          <p:cNvSpPr txBox="1"/>
          <p:nvPr/>
        </p:nvSpPr>
        <p:spPr>
          <a:xfrm>
            <a:off x="992540" y="3989336"/>
            <a:ext cx="14675090" cy="1384995"/>
          </a:xfrm>
          <a:prstGeom prst="rect">
            <a:avLst/>
          </a:prstGeom>
          <a:noFill/>
          <a:ln>
            <a:noFill/>
          </a:ln>
        </p:spPr>
        <p:txBody>
          <a:bodyPr spcFirstLastPara="1" wrap="square" lIns="0" tIns="0" rIns="0" bIns="0" anchor="t" anchorCtr="0">
            <a:spAutoFit/>
          </a:bodyPr>
          <a:lstStyle/>
          <a:p>
            <a:pPr algn="just">
              <a:lnSpc>
                <a:spcPct val="150000"/>
              </a:lnSpc>
            </a:pPr>
            <a:r>
              <a:rPr lang="pl-PL" sz="2000" b="1">
                <a:solidFill>
                  <a:srgbClr val="202122"/>
                </a:solidFill>
                <a:latin typeface="Poppins" panose="00000500000000000000" pitchFamily="2" charset="-18"/>
                <a:cs typeface="Poppins" panose="00000500000000000000" pitchFamily="2" charset="-18"/>
              </a:rPr>
              <a:t>Linia kablowa </a:t>
            </a:r>
            <a:r>
              <a:rPr lang="pl-PL" sz="2000">
                <a:solidFill>
                  <a:srgbClr val="202122"/>
                </a:solidFill>
                <a:latin typeface="Poppins" panose="00000500000000000000" pitchFamily="2" charset="-18"/>
                <a:cs typeface="Poppins" panose="00000500000000000000" pitchFamily="2" charset="-18"/>
              </a:rPr>
              <a:t>– kabel wielożyłowy lub kable jednożyłowe w układzie wielofazowym albo kilka kabli jedno lub wielożyłowych połączonych równolegle, łącznie z osprzętem, ułożone na wspólnej trasie i łączących urządzenia elektryczne jedno lub wielofazowe albo jedno lub wielobiegunowe.</a:t>
            </a:r>
          </a:p>
        </p:txBody>
      </p:sp>
      <p:sp>
        <p:nvSpPr>
          <p:cNvPr id="4" name="pole tekstowe 3">
            <a:extLst>
              <a:ext uri="{FF2B5EF4-FFF2-40B4-BE49-F238E27FC236}">
                <a16:creationId xmlns:a16="http://schemas.microsoft.com/office/drawing/2014/main" id="{90DBE2A3-9D2B-F5E4-01BA-C71FC13A9C2A}"/>
              </a:ext>
            </a:extLst>
          </p:cNvPr>
          <p:cNvSpPr txBox="1"/>
          <p:nvPr/>
        </p:nvSpPr>
        <p:spPr>
          <a:xfrm>
            <a:off x="903979" y="5558612"/>
            <a:ext cx="14944299" cy="2664832"/>
          </a:xfrm>
          <a:prstGeom prst="rect">
            <a:avLst/>
          </a:prstGeom>
          <a:noFill/>
        </p:spPr>
        <p:txBody>
          <a:bodyPr wrap="square">
            <a:spAutoFit/>
          </a:bodyPr>
          <a:lstStyle/>
          <a:p>
            <a:pPr algn="just">
              <a:lnSpc>
                <a:spcPct val="150000"/>
              </a:lnSpc>
              <a:spcAft>
                <a:spcPts val="1200"/>
              </a:spcAft>
            </a:pPr>
            <a:r>
              <a:rPr lang="pl-PL" sz="2000" b="1">
                <a:solidFill>
                  <a:srgbClr val="202122"/>
                </a:solidFill>
                <a:latin typeface="Poppins" panose="00000500000000000000" pitchFamily="2" charset="-18"/>
                <a:cs typeface="Poppins" panose="00000500000000000000" pitchFamily="2" charset="-18"/>
              </a:rPr>
              <a:t>Żyła robocza kabla </a:t>
            </a:r>
            <a:r>
              <a:rPr lang="pl-PL" sz="2000">
                <a:solidFill>
                  <a:srgbClr val="202122"/>
                </a:solidFill>
                <a:latin typeface="Poppins" panose="00000500000000000000" pitchFamily="2" charset="-18"/>
                <a:cs typeface="Poppins" panose="00000500000000000000" pitchFamily="2" charset="-18"/>
              </a:rPr>
              <a:t>– element kabla służący do przewodzenia prądu roboczego.</a:t>
            </a:r>
          </a:p>
          <a:p>
            <a:pPr algn="just">
              <a:lnSpc>
                <a:spcPct val="150000"/>
              </a:lnSpc>
              <a:spcAft>
                <a:spcPts val="1200"/>
              </a:spcAft>
            </a:pPr>
            <a:r>
              <a:rPr lang="pl-PL" sz="2000" b="1">
                <a:solidFill>
                  <a:srgbClr val="202122"/>
                </a:solidFill>
                <a:latin typeface="Poppins" panose="00000500000000000000" pitchFamily="2" charset="-18"/>
                <a:cs typeface="Poppins" panose="00000500000000000000" pitchFamily="2" charset="-18"/>
              </a:rPr>
              <a:t>Żyła powrotna </a:t>
            </a:r>
            <a:r>
              <a:rPr lang="pl-PL" sz="2000">
                <a:solidFill>
                  <a:srgbClr val="202122"/>
                </a:solidFill>
                <a:latin typeface="Poppins" panose="00000500000000000000" pitchFamily="2" charset="-18"/>
                <a:cs typeface="Poppins" panose="00000500000000000000" pitchFamily="2" charset="-18"/>
              </a:rPr>
              <a:t>– warstwa przewodząca nałożona współosiowo na ośrodek kabla, przeznaczona do przewodzenia prądu zakłóceniowego.</a:t>
            </a:r>
          </a:p>
          <a:p>
            <a:pPr algn="just">
              <a:lnSpc>
                <a:spcPct val="150000"/>
              </a:lnSpc>
            </a:pPr>
            <a:r>
              <a:rPr lang="pl-PL" sz="2000" b="1">
                <a:solidFill>
                  <a:srgbClr val="202122"/>
                </a:solidFill>
                <a:latin typeface="Poppins" panose="00000500000000000000" pitchFamily="2" charset="-18"/>
                <a:cs typeface="Poppins" panose="00000500000000000000" pitchFamily="2" charset="-18"/>
              </a:rPr>
              <a:t>Powłoka zewnętrzna </a:t>
            </a:r>
            <a:r>
              <a:rPr lang="pl-PL" sz="2000">
                <a:solidFill>
                  <a:srgbClr val="202122"/>
                </a:solidFill>
                <a:latin typeface="Poppins" panose="00000500000000000000" pitchFamily="2" charset="-18"/>
                <a:cs typeface="Poppins" panose="00000500000000000000" pitchFamily="2" charset="-18"/>
              </a:rPr>
              <a:t>– warstwa chroniąca wnętrze kabla przed szkodliwym oddziaływaniem środowiska na trasie linii kablowej, w szczególności przed wnikaniem wilgoci. </a:t>
            </a:r>
          </a:p>
        </p:txBody>
      </p:sp>
    </p:spTree>
    <p:extLst>
      <p:ext uri="{BB962C8B-B14F-4D97-AF65-F5344CB8AC3E}">
        <p14:creationId xmlns:p14="http://schemas.microsoft.com/office/powerpoint/2010/main" val="8105077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07C84D3-ED03-AAC6-CDAA-69909A4EED5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5F66392B-FF56-0F0D-A286-85A83191ED7B}"/>
              </a:ext>
            </a:extLst>
          </p:cNvPr>
          <p:cNvSpPr txBox="1"/>
          <p:nvPr/>
        </p:nvSpPr>
        <p:spPr>
          <a:xfrm>
            <a:off x="775309" y="280856"/>
            <a:ext cx="1673738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8D47EC32-0EFA-10E3-613F-B17D31ECD1D2}"/>
              </a:ext>
            </a:extLst>
          </p:cNvPr>
          <p:cNvSpPr txBox="1"/>
          <p:nvPr/>
        </p:nvSpPr>
        <p:spPr>
          <a:xfrm>
            <a:off x="2929042" y="1583850"/>
            <a:ext cx="4481692"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2a) kabel z żyłą powrotną z drutów</a:t>
            </a:r>
          </a:p>
        </p:txBody>
      </p:sp>
      <p:sp>
        <p:nvSpPr>
          <p:cNvPr id="6" name="Google Shape;111;p15">
            <a:extLst>
              <a:ext uri="{FF2B5EF4-FFF2-40B4-BE49-F238E27FC236}">
                <a16:creationId xmlns:a16="http://schemas.microsoft.com/office/drawing/2014/main" id="{FBB14FEB-261C-5A8B-4AC6-F5269DF590C1}"/>
              </a:ext>
            </a:extLst>
          </p:cNvPr>
          <p:cNvSpPr txBox="1"/>
          <p:nvPr/>
        </p:nvSpPr>
        <p:spPr>
          <a:xfrm>
            <a:off x="10000857" y="1583850"/>
            <a:ext cx="4481692"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2b) kabel z żyłą powrotną z taśm</a:t>
            </a:r>
          </a:p>
        </p:txBody>
      </p:sp>
      <p:sp>
        <p:nvSpPr>
          <p:cNvPr id="8" name="Google Shape;111;p15">
            <a:extLst>
              <a:ext uri="{FF2B5EF4-FFF2-40B4-BE49-F238E27FC236}">
                <a16:creationId xmlns:a16="http://schemas.microsoft.com/office/drawing/2014/main" id="{F473D03C-BDC5-976F-C645-385B32821B2D}"/>
              </a:ext>
            </a:extLst>
          </p:cNvPr>
          <p:cNvSpPr txBox="1"/>
          <p:nvPr/>
        </p:nvSpPr>
        <p:spPr>
          <a:xfrm>
            <a:off x="12600748" y="2471773"/>
            <a:ext cx="4868386" cy="6924973"/>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Oczyścić dokładnie izolację i ekran półprzewodzący.</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Przymocować płaska taśmę uziemiającą Cu-ES do taśm żyły powrotnej zaciskiem sprężynowym RF (zestaw uziemiający należy zamawiać oddzielnie).</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Nawinąć 2/3 długości taśmy uszczelniającej DM1 po 10 mm na ekran i 30 mm na RF i Cu-ES aż do blokady przeciw wilgociowej WS (naci 50%).</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Na koniec ekranu nałożyć smar uszczelniający GM1 na całym obwodzie.</a:t>
            </a:r>
          </a:p>
        </p:txBody>
      </p:sp>
      <p:pic>
        <p:nvPicPr>
          <p:cNvPr id="7" name="Obraz 6">
            <a:extLst>
              <a:ext uri="{FF2B5EF4-FFF2-40B4-BE49-F238E27FC236}">
                <a16:creationId xmlns:a16="http://schemas.microsoft.com/office/drawing/2014/main" id="{972B59EF-2399-C099-2696-70425F818B79}"/>
              </a:ext>
            </a:extLst>
          </p:cNvPr>
          <p:cNvPicPr>
            <a:picLocks noChangeAspect="1"/>
          </p:cNvPicPr>
          <p:nvPr/>
        </p:nvPicPr>
        <p:blipFill>
          <a:blip r:embed="rId3"/>
          <a:stretch>
            <a:fillRect/>
          </a:stretch>
        </p:blipFill>
        <p:spPr>
          <a:xfrm>
            <a:off x="4224435" y="3576099"/>
            <a:ext cx="8246206" cy="3717107"/>
          </a:xfrm>
          <a:prstGeom prst="rect">
            <a:avLst/>
          </a:prstGeom>
        </p:spPr>
      </p:pic>
      <p:sp>
        <p:nvSpPr>
          <p:cNvPr id="5" name="Google Shape;111;p15">
            <a:extLst>
              <a:ext uri="{FF2B5EF4-FFF2-40B4-BE49-F238E27FC236}">
                <a16:creationId xmlns:a16="http://schemas.microsoft.com/office/drawing/2014/main" id="{851ED123-4908-DB95-D32B-C7722241B3C8}"/>
              </a:ext>
            </a:extLst>
          </p:cNvPr>
          <p:cNvSpPr txBox="1"/>
          <p:nvPr/>
        </p:nvSpPr>
        <p:spPr>
          <a:xfrm>
            <a:off x="574797" y="2471773"/>
            <a:ext cx="3833430" cy="6001643"/>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Oczyścić dokładnie izolację i ekran półprzewodzący.</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Nawinąć 2/3 długości taśmy uszczelniającej DM1 po 10 mm na ekran półprzewodzący i 20 mm. na druty żyły powrotnej z naciągiem 50%.</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Na koniec ekranu półprzewodzącego nałożyć smar uszczelniający GM1 na całym obwodzie zgodnie z rysunkiem.</a:t>
            </a:r>
          </a:p>
        </p:txBody>
      </p:sp>
    </p:spTree>
    <p:extLst>
      <p:ext uri="{BB962C8B-B14F-4D97-AF65-F5344CB8AC3E}">
        <p14:creationId xmlns:p14="http://schemas.microsoft.com/office/powerpoint/2010/main" val="732718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DD68F1C-7B5D-9997-FEED-47D54323138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A581672-3C29-CD87-B09E-7B7F10CAEAB4}"/>
              </a:ext>
            </a:extLst>
          </p:cNvPr>
          <p:cNvSpPr txBox="1"/>
          <p:nvPr/>
        </p:nvSpPr>
        <p:spPr>
          <a:xfrm>
            <a:off x="854581" y="393730"/>
            <a:ext cx="16464427"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19F83D08-25DF-7C9F-A035-3F3A4D384240}"/>
              </a:ext>
            </a:extLst>
          </p:cNvPr>
          <p:cNvPicPr>
            <a:picLocks noChangeAspect="1"/>
          </p:cNvPicPr>
          <p:nvPr/>
        </p:nvPicPr>
        <p:blipFill>
          <a:blip r:embed="rId3"/>
          <a:stretch>
            <a:fillRect/>
          </a:stretch>
        </p:blipFill>
        <p:spPr>
          <a:xfrm rot="16200000">
            <a:off x="5006014" y="211141"/>
            <a:ext cx="7126962" cy="10838919"/>
          </a:xfrm>
          <a:prstGeom prst="rect">
            <a:avLst/>
          </a:prstGeom>
        </p:spPr>
      </p:pic>
    </p:spTree>
    <p:extLst>
      <p:ext uri="{BB962C8B-B14F-4D97-AF65-F5344CB8AC3E}">
        <p14:creationId xmlns:p14="http://schemas.microsoft.com/office/powerpoint/2010/main" val="18136167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BC15F9B-D652-7732-B7C5-A9C225A0FEA0}"/>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007FB76-36CD-C6D6-16EA-5D9F940BDBA9}"/>
              </a:ext>
            </a:extLst>
          </p:cNvPr>
          <p:cNvSpPr txBox="1"/>
          <p:nvPr/>
        </p:nvSpPr>
        <p:spPr>
          <a:xfrm>
            <a:off x="854581" y="393730"/>
            <a:ext cx="16437131"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727E644D-1FAF-AF53-44FC-9B5AA001F293}"/>
              </a:ext>
            </a:extLst>
          </p:cNvPr>
          <p:cNvSpPr txBox="1"/>
          <p:nvPr/>
        </p:nvSpPr>
        <p:spPr>
          <a:xfrm>
            <a:off x="5863311" y="1651158"/>
            <a:ext cx="987865"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3)</a:t>
            </a:r>
          </a:p>
        </p:txBody>
      </p:sp>
      <p:sp>
        <p:nvSpPr>
          <p:cNvPr id="6" name="Google Shape;111;p15">
            <a:extLst>
              <a:ext uri="{FF2B5EF4-FFF2-40B4-BE49-F238E27FC236}">
                <a16:creationId xmlns:a16="http://schemas.microsoft.com/office/drawing/2014/main" id="{3AD7FF69-81A6-2B5C-3D56-6ADD028ED4C9}"/>
              </a:ext>
            </a:extLst>
          </p:cNvPr>
          <p:cNvSpPr txBox="1"/>
          <p:nvPr/>
        </p:nvSpPr>
        <p:spPr>
          <a:xfrm>
            <a:off x="11215508" y="1597032"/>
            <a:ext cx="1217603"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4)</a:t>
            </a:r>
          </a:p>
        </p:txBody>
      </p:sp>
      <p:sp>
        <p:nvSpPr>
          <p:cNvPr id="8" name="Google Shape;111;p15">
            <a:extLst>
              <a:ext uri="{FF2B5EF4-FFF2-40B4-BE49-F238E27FC236}">
                <a16:creationId xmlns:a16="http://schemas.microsoft.com/office/drawing/2014/main" id="{17DB699F-22BC-C91A-B554-85A6E1CDF7CE}"/>
              </a:ext>
            </a:extLst>
          </p:cNvPr>
          <p:cNvSpPr txBox="1"/>
          <p:nvPr/>
        </p:nvSpPr>
        <p:spPr>
          <a:xfrm>
            <a:off x="12600747" y="2471773"/>
            <a:ext cx="4963921" cy="5078313"/>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Nawilżyć języki aplikatora AH3 i powierzchnię elementu sterującego FSE14 drugą chusteczkę silikonową.</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Wsunąć aplikator AH3 do elementu sterującego FSE20 i całość nasunąć na kabel aż do taśmy uszczelniającej.</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Wyciągnąć aplikator AH3 wyjmując pojedynczo jego języki.</a:t>
            </a:r>
          </a:p>
          <a:p>
            <a:pPr marL="342900" lvl="0" indent="-342900" algn="just">
              <a:lnSpc>
                <a:spcPct val="150000"/>
              </a:lnSpc>
              <a:buFont typeface="Arial" panose="020B0604020202020204" pitchFamily="34" charset="0"/>
              <a:buChar char="•"/>
            </a:pPr>
            <a:r>
              <a:rPr lang="pl-PL" sz="2000" err="1">
                <a:latin typeface="Poppins" panose="00000500000000000000" pitchFamily="2" charset="-18"/>
                <a:cs typeface="Poppins" panose="00000500000000000000" pitchFamily="2" charset="-18"/>
                <a:sym typeface="Poppins Medium"/>
              </a:rPr>
              <a:t>Wypozycjonować</a:t>
            </a:r>
            <a:r>
              <a:rPr lang="pl-PL" sz="2000">
                <a:latin typeface="Poppins" panose="00000500000000000000" pitchFamily="2" charset="-18"/>
                <a:cs typeface="Poppins" panose="00000500000000000000" pitchFamily="2" charset="-18"/>
                <a:sym typeface="Poppins Medium"/>
              </a:rPr>
              <a:t> element sterujący FSE20 lekko go obracając.</a:t>
            </a:r>
          </a:p>
        </p:txBody>
      </p:sp>
      <p:sp>
        <p:nvSpPr>
          <p:cNvPr id="5" name="Google Shape;111;p15">
            <a:extLst>
              <a:ext uri="{FF2B5EF4-FFF2-40B4-BE49-F238E27FC236}">
                <a16:creationId xmlns:a16="http://schemas.microsoft.com/office/drawing/2014/main" id="{9DD102A7-4FA8-CA7C-EBF8-4BB82371345E}"/>
              </a:ext>
            </a:extLst>
          </p:cNvPr>
          <p:cNvSpPr txBox="1"/>
          <p:nvPr/>
        </p:nvSpPr>
        <p:spPr>
          <a:xfrm>
            <a:off x="574797" y="2471773"/>
            <a:ext cx="3833430" cy="6001643"/>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Nawilżyć języki aplikatora AH1 chusteczka silikonową.</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Wsunąć aplikator AH1 do elementu sterującego FSE14 i całość nasunąć na kabel aż do taśmy uszczelniającej.</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Wyciągnąć aplikator AH1 wyjmując pojedynczo języki.</a:t>
            </a:r>
          </a:p>
          <a:p>
            <a:pPr marL="342900" lvl="0" indent="-342900" algn="just">
              <a:lnSpc>
                <a:spcPct val="150000"/>
              </a:lnSpc>
              <a:buFont typeface="Arial" panose="020B0604020202020204" pitchFamily="34" charset="0"/>
              <a:buChar char="•"/>
            </a:pPr>
            <a:r>
              <a:rPr lang="pl-PL" sz="2000" err="1">
                <a:latin typeface="Poppins" panose="00000500000000000000" pitchFamily="2" charset="-18"/>
                <a:cs typeface="Poppins" panose="00000500000000000000" pitchFamily="2" charset="-18"/>
                <a:sym typeface="Poppins Medium"/>
              </a:rPr>
              <a:t>Wypozycjonować</a:t>
            </a:r>
            <a:r>
              <a:rPr lang="pl-PL" sz="2000">
                <a:latin typeface="Poppins" panose="00000500000000000000" pitchFamily="2" charset="-18"/>
                <a:cs typeface="Poppins" panose="00000500000000000000" pitchFamily="2" charset="-18"/>
                <a:sym typeface="Poppins Medium"/>
              </a:rPr>
              <a:t> element sterujący FSE lekko go obracając.</a:t>
            </a:r>
          </a:p>
        </p:txBody>
      </p:sp>
      <p:pic>
        <p:nvPicPr>
          <p:cNvPr id="10" name="Obraz 9">
            <a:extLst>
              <a:ext uri="{FF2B5EF4-FFF2-40B4-BE49-F238E27FC236}">
                <a16:creationId xmlns:a16="http://schemas.microsoft.com/office/drawing/2014/main" id="{991E5648-9E05-B49D-983D-1060972820C5}"/>
              </a:ext>
            </a:extLst>
          </p:cNvPr>
          <p:cNvPicPr>
            <a:picLocks noChangeAspect="1"/>
          </p:cNvPicPr>
          <p:nvPr/>
        </p:nvPicPr>
        <p:blipFill>
          <a:blip r:embed="rId3"/>
          <a:stretch>
            <a:fillRect/>
          </a:stretch>
        </p:blipFill>
        <p:spPr>
          <a:xfrm>
            <a:off x="4563071" y="3159846"/>
            <a:ext cx="7511630" cy="3967308"/>
          </a:xfrm>
          <a:prstGeom prst="rect">
            <a:avLst/>
          </a:prstGeom>
        </p:spPr>
      </p:pic>
    </p:spTree>
    <p:extLst>
      <p:ext uri="{BB962C8B-B14F-4D97-AF65-F5344CB8AC3E}">
        <p14:creationId xmlns:p14="http://schemas.microsoft.com/office/powerpoint/2010/main" val="26350896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7AF3F3B-CF96-0619-6AF2-F4EA670E01BF}"/>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04C749CA-99EB-4238-7BDC-B1B5F0698692}"/>
              </a:ext>
            </a:extLst>
          </p:cNvPr>
          <p:cNvSpPr txBox="1"/>
          <p:nvPr/>
        </p:nvSpPr>
        <p:spPr>
          <a:xfrm>
            <a:off x="854582" y="393730"/>
            <a:ext cx="16164176"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6" name="Google Shape;111;p15">
            <a:extLst>
              <a:ext uri="{FF2B5EF4-FFF2-40B4-BE49-F238E27FC236}">
                <a16:creationId xmlns:a16="http://schemas.microsoft.com/office/drawing/2014/main" id="{65B7A7AA-0359-D84B-F3F9-D5F4A1C94101}"/>
              </a:ext>
            </a:extLst>
          </p:cNvPr>
          <p:cNvSpPr txBox="1"/>
          <p:nvPr/>
        </p:nvSpPr>
        <p:spPr>
          <a:xfrm>
            <a:off x="1588944" y="1940759"/>
            <a:ext cx="1217603"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5)</a:t>
            </a:r>
          </a:p>
        </p:txBody>
      </p:sp>
      <p:sp>
        <p:nvSpPr>
          <p:cNvPr id="8" name="Google Shape;111;p15">
            <a:extLst>
              <a:ext uri="{FF2B5EF4-FFF2-40B4-BE49-F238E27FC236}">
                <a16:creationId xmlns:a16="http://schemas.microsoft.com/office/drawing/2014/main" id="{0BB93624-9DE1-85CE-EAB1-9C06002B4ACD}"/>
              </a:ext>
            </a:extLst>
          </p:cNvPr>
          <p:cNvSpPr txBox="1"/>
          <p:nvPr/>
        </p:nvSpPr>
        <p:spPr>
          <a:xfrm>
            <a:off x="8297839" y="1498733"/>
            <a:ext cx="8134065" cy="6924973"/>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Usunąć taśmę izolacyjną PVC z końca żyły roboczej.</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Zamontować końcówkę śrubową zgodnie z załączoną instrukcją montażu. Wkręcić śruby ręcznie. Dokręcić śruby przy pomocy odpowiedniego klucza do momentu zerwania łbów śrub. Zwrócić uwagę, aby otwór w końcówce był skierowany w linii z tuleją interfejsu.</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Oczyścić powierzchnie elementu sterującego.</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Podłączyć zestaw uziemiający EGA do korpusu głowicy.</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Nanieść smar uszczelniający GM1 na wewnętrzną część korpusu głowicy i element sterujący FSE. Nie nanosić smaru GM1 na końcówkę kablową.</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Nasunąć na przygotowany koniec kabla korpus głowicy zwracając uwagę na właściwe położenie elementu sterującego po montażu względem korpusu.</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sym typeface="Poppins Medium"/>
              </a:rPr>
              <a:t>Usunąć resztę smaru przy pomocy chusteczki czyszczącej.</a:t>
            </a:r>
          </a:p>
        </p:txBody>
      </p:sp>
      <p:pic>
        <p:nvPicPr>
          <p:cNvPr id="3" name="Obraz 2">
            <a:extLst>
              <a:ext uri="{FF2B5EF4-FFF2-40B4-BE49-F238E27FC236}">
                <a16:creationId xmlns:a16="http://schemas.microsoft.com/office/drawing/2014/main" id="{CC82B53F-2019-9DA7-A67F-3342C5D1EACD}"/>
              </a:ext>
            </a:extLst>
          </p:cNvPr>
          <p:cNvPicPr>
            <a:picLocks noChangeAspect="1"/>
          </p:cNvPicPr>
          <p:nvPr/>
        </p:nvPicPr>
        <p:blipFill>
          <a:blip r:embed="rId3"/>
          <a:stretch>
            <a:fillRect/>
          </a:stretch>
        </p:blipFill>
        <p:spPr>
          <a:xfrm>
            <a:off x="2686313" y="1940759"/>
            <a:ext cx="4410524" cy="7108943"/>
          </a:xfrm>
          <a:prstGeom prst="rect">
            <a:avLst/>
          </a:prstGeom>
        </p:spPr>
      </p:pic>
    </p:spTree>
    <p:extLst>
      <p:ext uri="{BB962C8B-B14F-4D97-AF65-F5344CB8AC3E}">
        <p14:creationId xmlns:p14="http://schemas.microsoft.com/office/powerpoint/2010/main" val="1576465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996DAAB-AE27-A5AE-E0E9-52468451BCA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AAA0C06-56D7-421A-98B6-C8D30BDFE32E}"/>
              </a:ext>
            </a:extLst>
          </p:cNvPr>
          <p:cNvSpPr txBox="1"/>
          <p:nvPr/>
        </p:nvSpPr>
        <p:spPr>
          <a:xfrm>
            <a:off x="854581" y="393730"/>
            <a:ext cx="16205119"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6" name="Google Shape;111;p15">
            <a:extLst>
              <a:ext uri="{FF2B5EF4-FFF2-40B4-BE49-F238E27FC236}">
                <a16:creationId xmlns:a16="http://schemas.microsoft.com/office/drawing/2014/main" id="{01F0121D-1AB2-0116-4391-3A0CABC0FC43}"/>
              </a:ext>
            </a:extLst>
          </p:cNvPr>
          <p:cNvSpPr txBox="1"/>
          <p:nvPr/>
        </p:nvSpPr>
        <p:spPr>
          <a:xfrm>
            <a:off x="3286851" y="1894183"/>
            <a:ext cx="1217603"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6)</a:t>
            </a:r>
          </a:p>
        </p:txBody>
      </p:sp>
      <p:sp>
        <p:nvSpPr>
          <p:cNvPr id="8" name="Google Shape;111;p15">
            <a:extLst>
              <a:ext uri="{FF2B5EF4-FFF2-40B4-BE49-F238E27FC236}">
                <a16:creationId xmlns:a16="http://schemas.microsoft.com/office/drawing/2014/main" id="{29445BFA-5C68-5BD9-DCA7-2B1729C82D21}"/>
              </a:ext>
            </a:extLst>
          </p:cNvPr>
          <p:cNvSpPr txBox="1"/>
          <p:nvPr/>
        </p:nvSpPr>
        <p:spPr>
          <a:xfrm>
            <a:off x="854582" y="8022363"/>
            <a:ext cx="6378731" cy="923330"/>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Nawinąć pozostałą 1/3 części taśmy uszczelniającej DM1 zgodnie z rysunkiem.</a:t>
            </a:r>
          </a:p>
        </p:txBody>
      </p:sp>
      <p:sp>
        <p:nvSpPr>
          <p:cNvPr id="2" name="Google Shape;111;p15">
            <a:extLst>
              <a:ext uri="{FF2B5EF4-FFF2-40B4-BE49-F238E27FC236}">
                <a16:creationId xmlns:a16="http://schemas.microsoft.com/office/drawing/2014/main" id="{372D9780-57CB-A8F7-D1EA-E38BBA1F3FB5}"/>
              </a:ext>
            </a:extLst>
          </p:cNvPr>
          <p:cNvSpPr txBox="1"/>
          <p:nvPr/>
        </p:nvSpPr>
        <p:spPr>
          <a:xfrm>
            <a:off x="9984592" y="1835556"/>
            <a:ext cx="1217603"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7)</a:t>
            </a:r>
          </a:p>
        </p:txBody>
      </p:sp>
      <p:pic>
        <p:nvPicPr>
          <p:cNvPr id="5" name="Obraz 4">
            <a:extLst>
              <a:ext uri="{FF2B5EF4-FFF2-40B4-BE49-F238E27FC236}">
                <a16:creationId xmlns:a16="http://schemas.microsoft.com/office/drawing/2014/main" id="{8519BCAE-BCAC-2A06-E843-3E5FE7EAC636}"/>
              </a:ext>
            </a:extLst>
          </p:cNvPr>
          <p:cNvPicPr>
            <a:picLocks noChangeAspect="1"/>
          </p:cNvPicPr>
          <p:nvPr/>
        </p:nvPicPr>
        <p:blipFill>
          <a:blip r:embed="rId3"/>
          <a:stretch>
            <a:fillRect/>
          </a:stretch>
        </p:blipFill>
        <p:spPr>
          <a:xfrm>
            <a:off x="3690937" y="2633256"/>
            <a:ext cx="9195169" cy="4998204"/>
          </a:xfrm>
          <a:prstGeom prst="rect">
            <a:avLst/>
          </a:prstGeom>
        </p:spPr>
      </p:pic>
      <p:sp>
        <p:nvSpPr>
          <p:cNvPr id="7" name="Google Shape;111;p15">
            <a:extLst>
              <a:ext uri="{FF2B5EF4-FFF2-40B4-BE49-F238E27FC236}">
                <a16:creationId xmlns:a16="http://schemas.microsoft.com/office/drawing/2014/main" id="{19B8D314-9372-7D41-9006-A7BDC957A35A}"/>
              </a:ext>
            </a:extLst>
          </p:cNvPr>
          <p:cNvSpPr txBox="1"/>
          <p:nvPr/>
        </p:nvSpPr>
        <p:spPr>
          <a:xfrm>
            <a:off x="9386707" y="8055791"/>
            <a:ext cx="6378731" cy="923330"/>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Nawinąć taśmę uszczelniającą 2585 (strona klejącą do wewnątrz) zgodnie z rysunkiem.</a:t>
            </a:r>
          </a:p>
        </p:txBody>
      </p:sp>
    </p:spTree>
    <p:extLst>
      <p:ext uri="{BB962C8B-B14F-4D97-AF65-F5344CB8AC3E}">
        <p14:creationId xmlns:p14="http://schemas.microsoft.com/office/powerpoint/2010/main" val="25660101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920DCB8-3D14-B4F0-7CAB-0F3A6733C165}"/>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4F19A3F-3FDA-6012-0D2E-982ECCBC0730}"/>
              </a:ext>
            </a:extLst>
          </p:cNvPr>
          <p:cNvSpPr txBox="1"/>
          <p:nvPr/>
        </p:nvSpPr>
        <p:spPr>
          <a:xfrm>
            <a:off x="854582" y="393730"/>
            <a:ext cx="16164176"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6" name="Google Shape;111;p15">
            <a:extLst>
              <a:ext uri="{FF2B5EF4-FFF2-40B4-BE49-F238E27FC236}">
                <a16:creationId xmlns:a16="http://schemas.microsoft.com/office/drawing/2014/main" id="{A4439B6B-DB5A-83BE-0048-47D24A7BBEEC}"/>
              </a:ext>
            </a:extLst>
          </p:cNvPr>
          <p:cNvSpPr txBox="1"/>
          <p:nvPr/>
        </p:nvSpPr>
        <p:spPr>
          <a:xfrm>
            <a:off x="3286851" y="1894183"/>
            <a:ext cx="1217603"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8)</a:t>
            </a:r>
          </a:p>
        </p:txBody>
      </p:sp>
      <p:sp>
        <p:nvSpPr>
          <p:cNvPr id="8" name="Google Shape;111;p15">
            <a:extLst>
              <a:ext uri="{FF2B5EF4-FFF2-40B4-BE49-F238E27FC236}">
                <a16:creationId xmlns:a16="http://schemas.microsoft.com/office/drawing/2014/main" id="{1C805056-4DC9-F189-C1C7-CB75122434AD}"/>
              </a:ext>
            </a:extLst>
          </p:cNvPr>
          <p:cNvSpPr txBox="1"/>
          <p:nvPr/>
        </p:nvSpPr>
        <p:spPr>
          <a:xfrm>
            <a:off x="870843" y="6835007"/>
            <a:ext cx="16546314" cy="2769989"/>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Nawilżyć powierzchnię tulei interfejsu i wewnętrzną część korpusu głowicy smarem uszczelniającym GM1.</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Odciąć jeden z języków aplikatora AH (instrument do odpowietrzania korpusu EH).</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Wysunąć język aplikatora EH do korpusu głowicy CTS i zaznaczyć głębokość otworu.</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Nasunąć zamontowana głowicę na tuleje interfejsu i dokręcić ręcznie śrubę mocującą. Dokręcić śrubę mocującą odpowiednim kluczem do momentu zerwania jej łba (min. 50Nm)</a:t>
            </a:r>
          </a:p>
          <a:p>
            <a:pPr lvl="0" algn="just">
              <a:lnSpc>
                <a:spcPct val="150000"/>
              </a:lnSpc>
            </a:pPr>
            <a:r>
              <a:rPr lang="pl-PL" sz="2000" b="1">
                <a:latin typeface="Poppins" panose="00000500000000000000" pitchFamily="2" charset="-18"/>
                <a:cs typeface="Poppins" panose="00000500000000000000" pitchFamily="2" charset="-18"/>
              </a:rPr>
              <a:t>Uwaga: w przypadku demontażu głowicy </a:t>
            </a:r>
            <a:r>
              <a:rPr lang="pl-PL" sz="2000" b="1" err="1">
                <a:latin typeface="Poppins" panose="00000500000000000000" pitchFamily="2" charset="-18"/>
                <a:cs typeface="Poppins" panose="00000500000000000000" pitchFamily="2" charset="-18"/>
              </a:rPr>
              <a:t>Cellpack</a:t>
            </a:r>
            <a:r>
              <a:rPr lang="pl-PL" sz="2000" b="1">
                <a:latin typeface="Poppins" panose="00000500000000000000" pitchFamily="2" charset="-18"/>
                <a:cs typeface="Poppins" panose="00000500000000000000" pitchFamily="2" charset="-18"/>
              </a:rPr>
              <a:t> zaleca stosowanie dodatkowego zestawu śrub ZS-CTS</a:t>
            </a:r>
          </a:p>
        </p:txBody>
      </p:sp>
      <p:pic>
        <p:nvPicPr>
          <p:cNvPr id="4" name="Obraz 3">
            <a:extLst>
              <a:ext uri="{FF2B5EF4-FFF2-40B4-BE49-F238E27FC236}">
                <a16:creationId xmlns:a16="http://schemas.microsoft.com/office/drawing/2014/main" id="{E6224C38-EAC1-A7BF-7285-34C2A29402B9}"/>
              </a:ext>
            </a:extLst>
          </p:cNvPr>
          <p:cNvPicPr>
            <a:picLocks noChangeAspect="1"/>
          </p:cNvPicPr>
          <p:nvPr/>
        </p:nvPicPr>
        <p:blipFill>
          <a:blip r:embed="rId3"/>
          <a:stretch>
            <a:fillRect/>
          </a:stretch>
        </p:blipFill>
        <p:spPr>
          <a:xfrm>
            <a:off x="5322462" y="1687294"/>
            <a:ext cx="7392189" cy="4528277"/>
          </a:xfrm>
          <a:prstGeom prst="rect">
            <a:avLst/>
          </a:prstGeom>
        </p:spPr>
      </p:pic>
    </p:spTree>
    <p:extLst>
      <p:ext uri="{BB962C8B-B14F-4D97-AF65-F5344CB8AC3E}">
        <p14:creationId xmlns:p14="http://schemas.microsoft.com/office/powerpoint/2010/main" val="3121650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11B0EA7-804F-1458-AA50-19ECCA03455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8EB3CA9-C961-EA53-CB3C-D6747A5D325D}"/>
              </a:ext>
            </a:extLst>
          </p:cNvPr>
          <p:cNvSpPr txBox="1"/>
          <p:nvPr/>
        </p:nvSpPr>
        <p:spPr>
          <a:xfrm>
            <a:off x="854581" y="393730"/>
            <a:ext cx="16218767"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6" name="Google Shape;111;p15">
            <a:extLst>
              <a:ext uri="{FF2B5EF4-FFF2-40B4-BE49-F238E27FC236}">
                <a16:creationId xmlns:a16="http://schemas.microsoft.com/office/drawing/2014/main" id="{FBFBD068-313A-CEF3-C16D-4166DC50653F}"/>
              </a:ext>
            </a:extLst>
          </p:cNvPr>
          <p:cNvSpPr txBox="1"/>
          <p:nvPr/>
        </p:nvSpPr>
        <p:spPr>
          <a:xfrm>
            <a:off x="3286851" y="1894183"/>
            <a:ext cx="1217603"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9)</a:t>
            </a:r>
          </a:p>
        </p:txBody>
      </p:sp>
      <p:sp>
        <p:nvSpPr>
          <p:cNvPr id="8" name="Google Shape;111;p15">
            <a:extLst>
              <a:ext uri="{FF2B5EF4-FFF2-40B4-BE49-F238E27FC236}">
                <a16:creationId xmlns:a16="http://schemas.microsoft.com/office/drawing/2014/main" id="{7AAB7A7E-F152-42AB-49DC-02F4BA3E73FF}"/>
              </a:ext>
            </a:extLst>
          </p:cNvPr>
          <p:cNvSpPr txBox="1"/>
          <p:nvPr/>
        </p:nvSpPr>
        <p:spPr>
          <a:xfrm>
            <a:off x="870843" y="6835007"/>
            <a:ext cx="16546314" cy="1846659"/>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Nanieść smar uszczelniający GM1 na wewnętrzna część korpusu i zatyczkę izolacyjną.</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Odciąć drugi język z aplikatora AH. Wsunąć języka aplikatora EH do korpusu głowicy i zaznaczyć głębokość otworu.</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Wcisnąć ręcznie zatyczkę izolacyjna do korpusu głowicy i wstępnie wkręcić. Dokręcić zatyczkę do oporu odpowiednim kluczem (max. 30 </a:t>
            </a:r>
            <a:r>
              <a:rPr lang="pl-PL" sz="2000" err="1">
                <a:latin typeface="Poppins" panose="00000500000000000000" pitchFamily="2" charset="-18"/>
                <a:cs typeface="Poppins" panose="00000500000000000000" pitchFamily="2" charset="-18"/>
              </a:rPr>
              <a:t>Nm</a:t>
            </a:r>
            <a:r>
              <a:rPr lang="pl-PL" sz="2000">
                <a:latin typeface="Poppins" panose="00000500000000000000" pitchFamily="2" charset="-18"/>
                <a:cs typeface="Poppins" panose="00000500000000000000" pitchFamily="2" charset="-18"/>
              </a:rPr>
              <a:t>).</a:t>
            </a:r>
          </a:p>
        </p:txBody>
      </p:sp>
      <p:pic>
        <p:nvPicPr>
          <p:cNvPr id="3" name="Obraz 2">
            <a:extLst>
              <a:ext uri="{FF2B5EF4-FFF2-40B4-BE49-F238E27FC236}">
                <a16:creationId xmlns:a16="http://schemas.microsoft.com/office/drawing/2014/main" id="{62DD3606-542E-C72F-ACDE-8A0AAFC8A814}"/>
              </a:ext>
            </a:extLst>
          </p:cNvPr>
          <p:cNvPicPr>
            <a:picLocks noChangeAspect="1"/>
          </p:cNvPicPr>
          <p:nvPr/>
        </p:nvPicPr>
        <p:blipFill>
          <a:blip r:embed="rId3"/>
          <a:stretch>
            <a:fillRect/>
          </a:stretch>
        </p:blipFill>
        <p:spPr>
          <a:xfrm>
            <a:off x="5653895" y="1980261"/>
            <a:ext cx="6519908" cy="4351589"/>
          </a:xfrm>
          <a:prstGeom prst="rect">
            <a:avLst/>
          </a:prstGeom>
        </p:spPr>
      </p:pic>
    </p:spTree>
    <p:extLst>
      <p:ext uri="{BB962C8B-B14F-4D97-AF65-F5344CB8AC3E}">
        <p14:creationId xmlns:p14="http://schemas.microsoft.com/office/powerpoint/2010/main" val="38289405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C911477-9419-D49C-9BF8-6A742BCCFC28}"/>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649E6A0-0A1F-41FA-BEFD-069F5BC326DE}"/>
              </a:ext>
            </a:extLst>
          </p:cNvPr>
          <p:cNvSpPr txBox="1"/>
          <p:nvPr/>
        </p:nvSpPr>
        <p:spPr>
          <a:xfrm>
            <a:off x="854582" y="393730"/>
            <a:ext cx="16382540"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6" name="Google Shape;111;p15">
            <a:extLst>
              <a:ext uri="{FF2B5EF4-FFF2-40B4-BE49-F238E27FC236}">
                <a16:creationId xmlns:a16="http://schemas.microsoft.com/office/drawing/2014/main" id="{1DAC9974-84F6-E65C-BA71-011C8C4D826F}"/>
              </a:ext>
            </a:extLst>
          </p:cNvPr>
          <p:cNvSpPr txBox="1"/>
          <p:nvPr/>
        </p:nvSpPr>
        <p:spPr>
          <a:xfrm>
            <a:off x="4043947" y="1766051"/>
            <a:ext cx="1217603"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10)</a:t>
            </a:r>
          </a:p>
        </p:txBody>
      </p:sp>
      <p:sp>
        <p:nvSpPr>
          <p:cNvPr id="8" name="Google Shape;111;p15">
            <a:extLst>
              <a:ext uri="{FF2B5EF4-FFF2-40B4-BE49-F238E27FC236}">
                <a16:creationId xmlns:a16="http://schemas.microsoft.com/office/drawing/2014/main" id="{E97628E7-1FCA-9435-784E-5AF18A4452AA}"/>
              </a:ext>
            </a:extLst>
          </p:cNvPr>
          <p:cNvSpPr txBox="1"/>
          <p:nvPr/>
        </p:nvSpPr>
        <p:spPr>
          <a:xfrm>
            <a:off x="1127537" y="7305906"/>
            <a:ext cx="7402314" cy="1846659"/>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Wyciągnąć ostrożnie oba języki aplikatora EH z korpusu głowicy.</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Usunąć resztę smaru uszczelniającego przy pomocy chusteczki czyszczącej</a:t>
            </a:r>
          </a:p>
        </p:txBody>
      </p:sp>
      <p:sp>
        <p:nvSpPr>
          <p:cNvPr id="2" name="Google Shape;111;p15">
            <a:extLst>
              <a:ext uri="{FF2B5EF4-FFF2-40B4-BE49-F238E27FC236}">
                <a16:creationId xmlns:a16="http://schemas.microsoft.com/office/drawing/2014/main" id="{E7D1BBD4-EBD8-976E-643A-96DA1D76296E}"/>
              </a:ext>
            </a:extLst>
          </p:cNvPr>
          <p:cNvSpPr txBox="1"/>
          <p:nvPr/>
        </p:nvSpPr>
        <p:spPr>
          <a:xfrm>
            <a:off x="8777905" y="1583307"/>
            <a:ext cx="1217603"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11)</a:t>
            </a:r>
          </a:p>
        </p:txBody>
      </p:sp>
      <p:sp>
        <p:nvSpPr>
          <p:cNvPr id="7" name="Google Shape;111;p15">
            <a:extLst>
              <a:ext uri="{FF2B5EF4-FFF2-40B4-BE49-F238E27FC236}">
                <a16:creationId xmlns:a16="http://schemas.microsoft.com/office/drawing/2014/main" id="{4040101F-5F51-6D3E-D394-4E98747989EE}"/>
              </a:ext>
            </a:extLst>
          </p:cNvPr>
          <p:cNvSpPr txBox="1"/>
          <p:nvPr/>
        </p:nvSpPr>
        <p:spPr>
          <a:xfrm>
            <a:off x="9386706" y="7123281"/>
            <a:ext cx="7659348" cy="2769989"/>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Nałożyć ekranowana pokrywę ochronną na korpus głowicy. Zwrócić uwagę, aby pokrywa miała dobry kontakt z punktem pomiarowym.</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Uziemić korpus głowicy.</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Podłączenie uziemienia i pomiary powinny być wykonywane według procedur krajowych.</a:t>
            </a:r>
          </a:p>
        </p:txBody>
      </p:sp>
      <p:pic>
        <p:nvPicPr>
          <p:cNvPr id="4" name="Obraz 3">
            <a:extLst>
              <a:ext uri="{FF2B5EF4-FFF2-40B4-BE49-F238E27FC236}">
                <a16:creationId xmlns:a16="http://schemas.microsoft.com/office/drawing/2014/main" id="{7027B755-EAA5-D97E-A36D-74C9E199BD01}"/>
              </a:ext>
            </a:extLst>
          </p:cNvPr>
          <p:cNvPicPr>
            <a:picLocks noChangeAspect="1"/>
          </p:cNvPicPr>
          <p:nvPr/>
        </p:nvPicPr>
        <p:blipFill>
          <a:blip r:embed="rId3"/>
          <a:stretch>
            <a:fillRect/>
          </a:stretch>
        </p:blipFill>
        <p:spPr>
          <a:xfrm>
            <a:off x="4322537" y="2227716"/>
            <a:ext cx="7868718" cy="4616525"/>
          </a:xfrm>
          <a:prstGeom prst="rect">
            <a:avLst/>
          </a:prstGeom>
        </p:spPr>
      </p:pic>
    </p:spTree>
    <p:extLst>
      <p:ext uri="{BB962C8B-B14F-4D97-AF65-F5344CB8AC3E}">
        <p14:creationId xmlns:p14="http://schemas.microsoft.com/office/powerpoint/2010/main" val="18853851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87A00D7-A34A-16E9-3F15-A5DF5F4D3B05}"/>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E1B408F-3380-FEB9-EB9A-F5177C1D0724}"/>
              </a:ext>
            </a:extLst>
          </p:cNvPr>
          <p:cNvSpPr txBox="1"/>
          <p:nvPr/>
        </p:nvSpPr>
        <p:spPr>
          <a:xfrm>
            <a:off x="854582" y="393730"/>
            <a:ext cx="16191472"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konektorowej typu T dla kabli jednożyłowych o izolacji wytłaczanej do 24 kV</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FF768BD9-03DA-C04A-DD8F-BDE1B1199947}"/>
              </a:ext>
            </a:extLst>
          </p:cNvPr>
          <p:cNvSpPr txBox="1"/>
          <p:nvPr/>
        </p:nvSpPr>
        <p:spPr>
          <a:xfrm>
            <a:off x="1127537" y="7305906"/>
            <a:ext cx="7402314" cy="1846659"/>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Wyciągnąć ostrożnie oba języki aplikatora EH z korpusu głowicy.</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Usunąć resztę smaru uszczelniającego przy pomocy chusteczki czyszczącej</a:t>
            </a:r>
          </a:p>
        </p:txBody>
      </p:sp>
      <p:sp>
        <p:nvSpPr>
          <p:cNvPr id="7" name="Google Shape;111;p15">
            <a:extLst>
              <a:ext uri="{FF2B5EF4-FFF2-40B4-BE49-F238E27FC236}">
                <a16:creationId xmlns:a16="http://schemas.microsoft.com/office/drawing/2014/main" id="{87E162EF-F5C2-8165-E46D-701B8EA3BDE4}"/>
              </a:ext>
            </a:extLst>
          </p:cNvPr>
          <p:cNvSpPr txBox="1"/>
          <p:nvPr/>
        </p:nvSpPr>
        <p:spPr>
          <a:xfrm>
            <a:off x="9386706" y="7123281"/>
            <a:ext cx="7659348" cy="2769989"/>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Nałożyć ekranowana pokrywę ochronną na korpus głowicy. Zwrócić uwagę, aby pokrywa miała dobry kontakt z punktem pomiarowym.</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Uziemić korpus głowicy.</a:t>
            </a:r>
          </a:p>
          <a:p>
            <a:pPr marL="342900" lvl="0" indent="-342900" algn="just">
              <a:lnSpc>
                <a:spcPct val="150000"/>
              </a:lnSpc>
              <a:buFont typeface="Arial" panose="020B0604020202020204" pitchFamily="34" charset="0"/>
              <a:buChar char="•"/>
            </a:pPr>
            <a:r>
              <a:rPr lang="pl-PL" sz="2000">
                <a:latin typeface="Poppins" panose="00000500000000000000" pitchFamily="2" charset="-18"/>
                <a:cs typeface="Poppins" panose="00000500000000000000" pitchFamily="2" charset="-18"/>
              </a:rPr>
              <a:t>Podłączenie uziemienia i pomiary powinny być wykonywane według procedur krajowych.</a:t>
            </a:r>
          </a:p>
        </p:txBody>
      </p:sp>
      <p:pic>
        <p:nvPicPr>
          <p:cNvPr id="5" name="Obraz 4">
            <a:extLst>
              <a:ext uri="{FF2B5EF4-FFF2-40B4-BE49-F238E27FC236}">
                <a16:creationId xmlns:a16="http://schemas.microsoft.com/office/drawing/2014/main" id="{D764E42C-FB60-554F-00CF-024EE1EABB80}"/>
              </a:ext>
            </a:extLst>
          </p:cNvPr>
          <p:cNvPicPr>
            <a:picLocks noChangeAspect="1"/>
          </p:cNvPicPr>
          <p:nvPr/>
        </p:nvPicPr>
        <p:blipFill>
          <a:blip r:embed="rId3"/>
          <a:stretch>
            <a:fillRect/>
          </a:stretch>
        </p:blipFill>
        <p:spPr>
          <a:xfrm>
            <a:off x="5261550" y="3137458"/>
            <a:ext cx="3876738" cy="3258707"/>
          </a:xfrm>
          <a:prstGeom prst="rect">
            <a:avLst/>
          </a:prstGeom>
        </p:spPr>
      </p:pic>
    </p:spTree>
    <p:extLst>
      <p:ext uri="{BB962C8B-B14F-4D97-AF65-F5344CB8AC3E}">
        <p14:creationId xmlns:p14="http://schemas.microsoft.com/office/powerpoint/2010/main" val="31467863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93CB941-5582-FF2A-115E-4334E49C3B9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E23A94B-C545-70FD-AFB4-57D3C4D27E67}"/>
              </a:ext>
            </a:extLst>
          </p:cNvPr>
          <p:cNvSpPr txBox="1"/>
          <p:nvPr/>
        </p:nvSpPr>
        <p:spPr>
          <a:xfrm>
            <a:off x="854581" y="393730"/>
            <a:ext cx="16027699" cy="182819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i napowietrznej dla kabli jednożyłowych o izolacji z tworzyw sztucznych na napięcia znamionowe 18/30 kV typu EPIT-1 i EPOT-1 </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134C30F0-B72F-05AD-45E8-800F2FA0AF82}"/>
              </a:ext>
            </a:extLst>
          </p:cNvPr>
          <p:cNvSpPr txBox="1"/>
          <p:nvPr/>
        </p:nvSpPr>
        <p:spPr>
          <a:xfrm>
            <a:off x="1187645" y="2835176"/>
            <a:ext cx="4154147" cy="2308324"/>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(12 do 36)-EPIT-1</a:t>
            </a:r>
          </a:p>
          <a:p>
            <a:pPr lvl="0" algn="just">
              <a:lnSpc>
                <a:spcPct val="150000"/>
              </a:lnSpc>
            </a:pPr>
            <a:r>
              <a:rPr lang="pl-PL" sz="2000">
                <a:latin typeface="Poppins" panose="00000500000000000000" pitchFamily="2" charset="-18"/>
                <a:cs typeface="Poppins" panose="00000500000000000000" pitchFamily="2" charset="-18"/>
              </a:rPr>
              <a:t>Głowice wnętrzowe do kabli jednożyłowych o izolacji z tworzyw sztucznych na napięcia znamionowe do 18/36 kV</a:t>
            </a:r>
          </a:p>
        </p:txBody>
      </p:sp>
      <p:pic>
        <p:nvPicPr>
          <p:cNvPr id="10" name="Obraz 9">
            <a:extLst>
              <a:ext uri="{FF2B5EF4-FFF2-40B4-BE49-F238E27FC236}">
                <a16:creationId xmlns:a16="http://schemas.microsoft.com/office/drawing/2014/main" id="{9262FD17-5DFC-11D0-C06B-FA2BDBFDDCF5}"/>
              </a:ext>
            </a:extLst>
          </p:cNvPr>
          <p:cNvPicPr>
            <a:picLocks noChangeAspect="1"/>
          </p:cNvPicPr>
          <p:nvPr/>
        </p:nvPicPr>
        <p:blipFill>
          <a:blip r:embed="rId3"/>
          <a:stretch>
            <a:fillRect/>
          </a:stretch>
        </p:blipFill>
        <p:spPr>
          <a:xfrm>
            <a:off x="6690755" y="2362889"/>
            <a:ext cx="4906490" cy="6425758"/>
          </a:xfrm>
          <a:prstGeom prst="rect">
            <a:avLst/>
          </a:prstGeom>
        </p:spPr>
      </p:pic>
      <p:pic>
        <p:nvPicPr>
          <p:cNvPr id="14" name="Obraz 13">
            <a:extLst>
              <a:ext uri="{FF2B5EF4-FFF2-40B4-BE49-F238E27FC236}">
                <a16:creationId xmlns:a16="http://schemas.microsoft.com/office/drawing/2014/main" id="{9E4FF5BC-9489-15B8-7116-E05A0DFC0B10}"/>
              </a:ext>
            </a:extLst>
          </p:cNvPr>
          <p:cNvPicPr>
            <a:picLocks noChangeAspect="1"/>
          </p:cNvPicPr>
          <p:nvPr/>
        </p:nvPicPr>
        <p:blipFill>
          <a:blip r:embed="rId4"/>
          <a:stretch>
            <a:fillRect/>
          </a:stretch>
        </p:blipFill>
        <p:spPr>
          <a:xfrm>
            <a:off x="5776283" y="2640730"/>
            <a:ext cx="1484325" cy="6035168"/>
          </a:xfrm>
          <a:prstGeom prst="rect">
            <a:avLst/>
          </a:prstGeom>
        </p:spPr>
      </p:pic>
      <p:pic>
        <p:nvPicPr>
          <p:cNvPr id="16" name="Obraz 15">
            <a:extLst>
              <a:ext uri="{FF2B5EF4-FFF2-40B4-BE49-F238E27FC236}">
                <a16:creationId xmlns:a16="http://schemas.microsoft.com/office/drawing/2014/main" id="{B88366B2-B40D-D43D-C76B-EB2B3968BAF0}"/>
              </a:ext>
            </a:extLst>
          </p:cNvPr>
          <p:cNvPicPr>
            <a:picLocks noChangeAspect="1"/>
          </p:cNvPicPr>
          <p:nvPr/>
        </p:nvPicPr>
        <p:blipFill>
          <a:blip r:embed="rId5"/>
          <a:stretch>
            <a:fillRect/>
          </a:stretch>
        </p:blipFill>
        <p:spPr>
          <a:xfrm rot="5400000">
            <a:off x="8363471" y="5441470"/>
            <a:ext cx="6801799" cy="1200318"/>
          </a:xfrm>
          <a:prstGeom prst="rect">
            <a:avLst/>
          </a:prstGeom>
        </p:spPr>
      </p:pic>
      <p:sp>
        <p:nvSpPr>
          <p:cNvPr id="19" name="Google Shape;111;p15">
            <a:extLst>
              <a:ext uri="{FF2B5EF4-FFF2-40B4-BE49-F238E27FC236}">
                <a16:creationId xmlns:a16="http://schemas.microsoft.com/office/drawing/2014/main" id="{66A77A83-ACFC-EBCE-EB61-A26B5FFC3D7A}"/>
              </a:ext>
            </a:extLst>
          </p:cNvPr>
          <p:cNvSpPr txBox="1"/>
          <p:nvPr/>
        </p:nvSpPr>
        <p:spPr>
          <a:xfrm>
            <a:off x="12681044" y="2835176"/>
            <a:ext cx="4752374" cy="2308324"/>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(12 do 36)-EPOT-1</a:t>
            </a:r>
          </a:p>
          <a:p>
            <a:pPr lvl="0" algn="just">
              <a:lnSpc>
                <a:spcPct val="150000"/>
              </a:lnSpc>
            </a:pPr>
            <a:r>
              <a:rPr lang="pl-PL" sz="2000">
                <a:latin typeface="Poppins" panose="00000500000000000000" pitchFamily="2" charset="-18"/>
                <a:cs typeface="Poppins" panose="00000500000000000000" pitchFamily="2" charset="-18"/>
              </a:rPr>
              <a:t>Głowice napowietrzne do kabli jednożyłowych o izolacji z tworzyw sztucznych na napięcia znamionowe do 18/36 kV</a:t>
            </a:r>
          </a:p>
        </p:txBody>
      </p:sp>
    </p:spTree>
    <p:extLst>
      <p:ext uri="{BB962C8B-B14F-4D97-AF65-F5344CB8AC3E}">
        <p14:creationId xmlns:p14="http://schemas.microsoft.com/office/powerpoint/2010/main" val="2873367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56F8B61D-424F-89C5-C815-4B8D07A72658}"/>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5D41B49-B07D-835F-9622-3ED0490E7C2F}"/>
              </a:ext>
            </a:extLst>
          </p:cNvPr>
          <p:cNvSpPr txBox="1"/>
          <p:nvPr/>
        </p:nvSpPr>
        <p:spPr>
          <a:xfrm>
            <a:off x="909173" y="559636"/>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Rodzaje i typy kabli - definicje</a:t>
            </a:r>
            <a:endParaRPr sz="3600">
              <a:latin typeface="+mn-lt"/>
              <a:ea typeface="Poppins Medium"/>
              <a:cs typeface="Poppins Medium"/>
              <a:sym typeface="Poppins Medium"/>
            </a:endParaRPr>
          </a:p>
        </p:txBody>
      </p:sp>
      <p:sp>
        <p:nvSpPr>
          <p:cNvPr id="4" name="pole tekstowe 3">
            <a:extLst>
              <a:ext uri="{FF2B5EF4-FFF2-40B4-BE49-F238E27FC236}">
                <a16:creationId xmlns:a16="http://schemas.microsoft.com/office/drawing/2014/main" id="{48C3E97B-5002-447E-C2D5-2EDE20B58D34}"/>
              </a:ext>
            </a:extLst>
          </p:cNvPr>
          <p:cNvSpPr txBox="1"/>
          <p:nvPr/>
        </p:nvSpPr>
        <p:spPr>
          <a:xfrm>
            <a:off x="992537" y="2498641"/>
            <a:ext cx="14826829" cy="1433726"/>
          </a:xfrm>
          <a:prstGeom prst="rect">
            <a:avLst/>
          </a:prstGeom>
          <a:noFill/>
        </p:spPr>
        <p:txBody>
          <a:bodyPr wrap="square">
            <a:spAutoFit/>
          </a:bodyPr>
          <a:lstStyle/>
          <a:p>
            <a:pPr algn="just">
              <a:lnSpc>
                <a:spcPct val="150000"/>
              </a:lnSpc>
            </a:pPr>
            <a:r>
              <a:rPr lang="pl-PL" sz="2000" b="1">
                <a:solidFill>
                  <a:srgbClr val="202122"/>
                </a:solidFill>
                <a:latin typeface="Poppins" panose="00000500000000000000" pitchFamily="2" charset="-18"/>
                <a:cs typeface="Poppins" panose="00000500000000000000" pitchFamily="2" charset="-18"/>
              </a:rPr>
              <a:t>Głowica kablowa </a:t>
            </a:r>
            <a:r>
              <a:rPr lang="pl-PL" sz="2000">
                <a:solidFill>
                  <a:srgbClr val="202122"/>
                </a:solidFill>
                <a:latin typeface="Poppins" panose="00000500000000000000" pitchFamily="2" charset="-18"/>
                <a:cs typeface="Poppins" panose="00000500000000000000" pitchFamily="2" charset="-18"/>
              </a:rPr>
              <a:t>– element osprzętu kablowego, służący do szczelnego zakończenia kabla zapewniający wymaganą wytrzymałość elektryczną i mechaniczną przystosowany do przyłączenia kabla do: napowietrznej linii elektroenergetycznej lub do innych urządzeń elektroenergetycznych</a:t>
            </a:r>
          </a:p>
        </p:txBody>
      </p:sp>
      <p:sp>
        <p:nvSpPr>
          <p:cNvPr id="2" name="pole tekstowe 1">
            <a:extLst>
              <a:ext uri="{FF2B5EF4-FFF2-40B4-BE49-F238E27FC236}">
                <a16:creationId xmlns:a16="http://schemas.microsoft.com/office/drawing/2014/main" id="{D2797417-D836-1045-A8F1-C86610BB2852}"/>
              </a:ext>
            </a:extLst>
          </p:cNvPr>
          <p:cNvSpPr txBox="1"/>
          <p:nvPr/>
        </p:nvSpPr>
        <p:spPr>
          <a:xfrm>
            <a:off x="992538" y="1355685"/>
            <a:ext cx="14944299" cy="972061"/>
          </a:xfrm>
          <a:prstGeom prst="rect">
            <a:avLst/>
          </a:prstGeom>
          <a:noFill/>
        </p:spPr>
        <p:txBody>
          <a:bodyPr wrap="square">
            <a:spAutoFit/>
          </a:bodyPr>
          <a:lstStyle/>
          <a:p>
            <a:pPr>
              <a:lnSpc>
                <a:spcPct val="150000"/>
              </a:lnSpc>
              <a:spcAft>
                <a:spcPts val="1200"/>
              </a:spcAft>
            </a:pPr>
            <a:r>
              <a:rPr lang="pl-PL" sz="2000" b="1">
                <a:latin typeface="Poppins" panose="00000500000000000000" pitchFamily="2" charset="-18"/>
                <a:cs typeface="Poppins" panose="00000500000000000000" pitchFamily="2" charset="-18"/>
              </a:rPr>
              <a:t>Osprzęt elektroenergetycznej linii kablowej</a:t>
            </a:r>
            <a:r>
              <a:rPr lang="pl-PL" sz="2000">
                <a:latin typeface="Poppins" panose="00000500000000000000" pitchFamily="2" charset="-18"/>
                <a:cs typeface="Poppins" panose="00000500000000000000" pitchFamily="2" charset="-18"/>
              </a:rPr>
              <a:t> – zbiór elementów przeznaczonych do łączenia, rozgałęzienia lub zakończenia kabli np. mufy, głowice, złączki, końcówki</a:t>
            </a:r>
            <a:endParaRPr lang="pl-PL" sz="2000">
              <a:solidFill>
                <a:srgbClr val="202122"/>
              </a:solidFill>
              <a:latin typeface="Poppins" panose="00000500000000000000" pitchFamily="2" charset="-18"/>
              <a:cs typeface="Poppins" panose="00000500000000000000" pitchFamily="2" charset="-18"/>
            </a:endParaRPr>
          </a:p>
        </p:txBody>
      </p:sp>
      <p:sp>
        <p:nvSpPr>
          <p:cNvPr id="5" name="pole tekstowe 4">
            <a:extLst>
              <a:ext uri="{FF2B5EF4-FFF2-40B4-BE49-F238E27FC236}">
                <a16:creationId xmlns:a16="http://schemas.microsoft.com/office/drawing/2014/main" id="{F75349F4-7486-13CC-4294-030BB9327992}"/>
              </a:ext>
            </a:extLst>
          </p:cNvPr>
          <p:cNvSpPr txBox="1"/>
          <p:nvPr/>
        </p:nvSpPr>
        <p:spPr>
          <a:xfrm>
            <a:off x="992537" y="4012395"/>
            <a:ext cx="14826829" cy="969048"/>
          </a:xfrm>
          <a:prstGeom prst="rect">
            <a:avLst/>
          </a:prstGeom>
          <a:noFill/>
        </p:spPr>
        <p:txBody>
          <a:bodyPr wrap="square">
            <a:spAutoFit/>
          </a:bodyPr>
          <a:lstStyle/>
          <a:p>
            <a:pPr algn="just">
              <a:lnSpc>
                <a:spcPct val="150000"/>
              </a:lnSpc>
            </a:pPr>
            <a:r>
              <a:rPr lang="pl-PL" sz="2000" b="1">
                <a:solidFill>
                  <a:srgbClr val="202122"/>
                </a:solidFill>
                <a:latin typeface="Poppins" panose="00000500000000000000" pitchFamily="2" charset="-18"/>
                <a:cs typeface="Poppins" panose="00000500000000000000" pitchFamily="2" charset="-18"/>
              </a:rPr>
              <a:t>Mufa kablowa </a:t>
            </a:r>
            <a:r>
              <a:rPr lang="pl-PL" sz="2000">
                <a:solidFill>
                  <a:srgbClr val="202122"/>
                </a:solidFill>
                <a:latin typeface="Poppins" panose="00000500000000000000" pitchFamily="2" charset="-18"/>
                <a:cs typeface="Poppins" panose="00000500000000000000" pitchFamily="2" charset="-18"/>
              </a:rPr>
              <a:t>– element osprzętu kablowego, służący do połączenia dwóch odcinków kabli w taki sposób, aby ich wytrzymałość elektryczna i mechaniczna w miejscu połączenia nie były mniejsze od wytrzymałość samego kabla. </a:t>
            </a:r>
          </a:p>
        </p:txBody>
      </p:sp>
      <p:sp>
        <p:nvSpPr>
          <p:cNvPr id="7" name="pole tekstowe 6">
            <a:extLst>
              <a:ext uri="{FF2B5EF4-FFF2-40B4-BE49-F238E27FC236}">
                <a16:creationId xmlns:a16="http://schemas.microsoft.com/office/drawing/2014/main" id="{67EDEAD0-D8B9-0253-CA8A-A239D72DF841}"/>
              </a:ext>
            </a:extLst>
          </p:cNvPr>
          <p:cNvSpPr txBox="1"/>
          <p:nvPr/>
        </p:nvSpPr>
        <p:spPr>
          <a:xfrm>
            <a:off x="992539" y="5143500"/>
            <a:ext cx="14944298" cy="2357056"/>
          </a:xfrm>
          <a:prstGeom prst="rect">
            <a:avLst/>
          </a:prstGeom>
          <a:noFill/>
        </p:spPr>
        <p:txBody>
          <a:bodyPr wrap="square">
            <a:spAutoFit/>
          </a:bodyPr>
          <a:lstStyle/>
          <a:p>
            <a:pPr algn="just">
              <a:lnSpc>
                <a:spcPct val="150000"/>
              </a:lnSpc>
            </a:pPr>
            <a:r>
              <a:rPr lang="pl-PL" sz="2000" b="1">
                <a:latin typeface="Poppins" panose="00000500000000000000" pitchFamily="2" charset="-18"/>
                <a:cs typeface="Poppins" panose="00000500000000000000" pitchFamily="2" charset="-18"/>
              </a:rPr>
              <a:t>Kabel z izolacją wytłaczaną </a:t>
            </a:r>
            <a:r>
              <a:rPr lang="pl-PL" sz="2000">
                <a:latin typeface="Poppins" panose="00000500000000000000" pitchFamily="2" charset="-18"/>
                <a:cs typeface="Poppins" panose="00000500000000000000" pitchFamily="2" charset="-18"/>
              </a:rPr>
              <a:t>- polimerową (PVC, PE, XLPE, EPR) jednożyłowy – np. kabel jednożyłowy z żyłą roboczą miedzianą lub aluminiową o polu promieniowym, o izolacji z polietylenu usieciowanego XLPE z wytłaczanym ekranem na izolacji, z żyłą powrotna wykonaną z drutów miedzianych, koncentryczną, powłoką z polietylenu termoplastycznego lub </a:t>
            </a:r>
            <a:r>
              <a:rPr lang="pl-PL" sz="2000" err="1">
                <a:latin typeface="Poppins" panose="00000500000000000000" pitchFamily="2" charset="-18"/>
                <a:cs typeface="Poppins" panose="00000500000000000000" pitchFamily="2" charset="-18"/>
              </a:rPr>
              <a:t>polwinitową</a:t>
            </a:r>
            <a:r>
              <a:rPr lang="pl-PL" sz="2000">
                <a:latin typeface="Poppins" panose="00000500000000000000" pitchFamily="2" charset="-18"/>
                <a:cs typeface="Poppins" panose="00000500000000000000" pitchFamily="2" charset="-18"/>
              </a:rPr>
              <a:t> PVC, uszczelniony wzdłużnie i poprzecznie, zgodny z normą PN-HD 620 S2:2010 – wersja angielska. </a:t>
            </a:r>
          </a:p>
        </p:txBody>
      </p:sp>
      <p:sp>
        <p:nvSpPr>
          <p:cNvPr id="10" name="pole tekstowe 9">
            <a:extLst>
              <a:ext uri="{FF2B5EF4-FFF2-40B4-BE49-F238E27FC236}">
                <a16:creationId xmlns:a16="http://schemas.microsoft.com/office/drawing/2014/main" id="{BA3B6667-B95A-76A8-86CE-492F3FEDC089}"/>
              </a:ext>
            </a:extLst>
          </p:cNvPr>
          <p:cNvSpPr txBox="1"/>
          <p:nvPr/>
        </p:nvSpPr>
        <p:spPr>
          <a:xfrm>
            <a:off x="992537" y="7696026"/>
            <a:ext cx="15166410" cy="1433726"/>
          </a:xfrm>
          <a:prstGeom prst="rect">
            <a:avLst/>
          </a:prstGeom>
          <a:noFill/>
        </p:spPr>
        <p:txBody>
          <a:bodyPr wrap="square">
            <a:spAutoFit/>
          </a:bodyPr>
          <a:lstStyle/>
          <a:p>
            <a:pPr>
              <a:lnSpc>
                <a:spcPct val="150000"/>
              </a:lnSpc>
            </a:pPr>
            <a:r>
              <a:rPr lang="pl-PL" sz="2000" b="1">
                <a:latin typeface="Poppins" panose="00000500000000000000" pitchFamily="2" charset="-18"/>
                <a:cs typeface="Poppins" panose="00000500000000000000" pitchFamily="2" charset="-18"/>
              </a:rPr>
              <a:t>Kabel z izolacją wytłaczaną </a:t>
            </a:r>
            <a:r>
              <a:rPr lang="pl-PL" sz="2000">
                <a:latin typeface="Poppins" panose="00000500000000000000" pitchFamily="2" charset="-18"/>
                <a:cs typeface="Poppins" panose="00000500000000000000" pitchFamily="2" charset="-18"/>
              </a:rPr>
              <a:t>- polimerową (PVC), trójżyłowy np. YAKY 3,6/6 kV gdzie kabel (K) elektroenergetyczny z 3-żyłami aluminiowymi (A) o izolacji z polwinitu (Y), z żyłą powrotną w postaci taśmy miedzianej lub drutów miedzianych okrągłych nałożonych na izolację rdzeniową, w powłoce </a:t>
            </a:r>
            <a:r>
              <a:rPr lang="pl-PL" sz="2000" err="1">
                <a:latin typeface="Poppins" panose="00000500000000000000" pitchFamily="2" charset="-18"/>
                <a:cs typeface="Poppins" panose="00000500000000000000" pitchFamily="2" charset="-18"/>
              </a:rPr>
              <a:t>polwinitowej</a:t>
            </a:r>
            <a:r>
              <a:rPr lang="pl-PL" sz="2000">
                <a:latin typeface="Poppins" panose="00000500000000000000" pitchFamily="2" charset="-18"/>
                <a:cs typeface="Poppins" panose="00000500000000000000" pitchFamily="2" charset="-18"/>
              </a:rPr>
              <a:t>. </a:t>
            </a:r>
          </a:p>
        </p:txBody>
      </p:sp>
    </p:spTree>
    <p:extLst>
      <p:ext uri="{BB962C8B-B14F-4D97-AF65-F5344CB8AC3E}">
        <p14:creationId xmlns:p14="http://schemas.microsoft.com/office/powerpoint/2010/main" val="36436983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4EEB477-D77A-3430-0284-DA4EB43842B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E758BA0C-67DC-F002-105C-365DF08D5DE3}"/>
              </a:ext>
            </a:extLst>
          </p:cNvPr>
          <p:cNvSpPr txBox="1"/>
          <p:nvPr/>
        </p:nvSpPr>
        <p:spPr>
          <a:xfrm>
            <a:off x="1141185" y="169031"/>
            <a:ext cx="16491722" cy="182819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i napowietrznej dla kabli jednożyłowych o izolacji z tworzyw sztucznych na napięcia znamionowe 18/30 kV typu EPIT-1 i EPOT-1 </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C726C834-D837-FACA-3426-BF259F3E3A36}"/>
              </a:ext>
            </a:extLst>
          </p:cNvPr>
          <p:cNvSpPr txBox="1"/>
          <p:nvPr/>
        </p:nvSpPr>
        <p:spPr>
          <a:xfrm>
            <a:off x="3925328" y="2218503"/>
            <a:ext cx="8625096"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TABELA DOBORU</a:t>
            </a:r>
          </a:p>
        </p:txBody>
      </p:sp>
      <p:pic>
        <p:nvPicPr>
          <p:cNvPr id="11" name="Obraz 10">
            <a:extLst>
              <a:ext uri="{FF2B5EF4-FFF2-40B4-BE49-F238E27FC236}">
                <a16:creationId xmlns:a16="http://schemas.microsoft.com/office/drawing/2014/main" id="{48C95102-87FC-ADE1-6386-E41BCD5CEB04}"/>
              </a:ext>
            </a:extLst>
          </p:cNvPr>
          <p:cNvPicPr>
            <a:picLocks noChangeAspect="1"/>
          </p:cNvPicPr>
          <p:nvPr/>
        </p:nvPicPr>
        <p:blipFill>
          <a:blip r:embed="rId3"/>
          <a:stretch>
            <a:fillRect/>
          </a:stretch>
        </p:blipFill>
        <p:spPr>
          <a:xfrm>
            <a:off x="3766044" y="2661060"/>
            <a:ext cx="9904524" cy="7232210"/>
          </a:xfrm>
          <a:prstGeom prst="rect">
            <a:avLst/>
          </a:prstGeom>
        </p:spPr>
      </p:pic>
    </p:spTree>
    <p:extLst>
      <p:ext uri="{BB962C8B-B14F-4D97-AF65-F5344CB8AC3E}">
        <p14:creationId xmlns:p14="http://schemas.microsoft.com/office/powerpoint/2010/main" val="30522331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4B93A9E-7E1A-7AFA-2A4F-15A3414DB3B8}"/>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9895FF3B-405B-2D8C-85EA-28D4456C72DA}"/>
              </a:ext>
            </a:extLst>
          </p:cNvPr>
          <p:cNvSpPr txBox="1"/>
          <p:nvPr/>
        </p:nvSpPr>
        <p:spPr>
          <a:xfrm>
            <a:off x="818526" y="327946"/>
            <a:ext cx="15727448" cy="182819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i napowietrznej dla kabli jednożyłowych o izolacji z tworzyw sztucznych na napięcia znamionowe 18/30 kV typu EPIT-1 i EPOT-1 </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4291E524-A35D-5FED-8E75-C57AA00B7123}"/>
              </a:ext>
            </a:extLst>
          </p:cNvPr>
          <p:cNvSpPr txBox="1"/>
          <p:nvPr/>
        </p:nvSpPr>
        <p:spPr>
          <a:xfrm>
            <a:off x="818526" y="2388677"/>
            <a:ext cx="8625096"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b="1">
                <a:latin typeface="Poppins" panose="00000500000000000000" pitchFamily="2" charset="-18"/>
                <a:cs typeface="Poppins" panose="00000500000000000000" pitchFamily="2" charset="-18"/>
              </a:rPr>
              <a:t>Przygotowanie kabla z żyłą powrotna z drutów miedzianych</a:t>
            </a:r>
          </a:p>
        </p:txBody>
      </p:sp>
      <p:sp>
        <p:nvSpPr>
          <p:cNvPr id="19" name="Google Shape;111;p15">
            <a:extLst>
              <a:ext uri="{FF2B5EF4-FFF2-40B4-BE49-F238E27FC236}">
                <a16:creationId xmlns:a16="http://schemas.microsoft.com/office/drawing/2014/main" id="{D8DC153A-ACBE-E91E-8ECA-CEE8CBEB081C}"/>
              </a:ext>
            </a:extLst>
          </p:cNvPr>
          <p:cNvSpPr txBox="1"/>
          <p:nvPr/>
        </p:nvSpPr>
        <p:spPr>
          <a:xfrm>
            <a:off x="818526" y="3082880"/>
            <a:ext cx="7899780" cy="6278642"/>
          </a:xfrm>
          <a:prstGeom prst="rect">
            <a:avLst/>
          </a:prstGeom>
          <a:noFill/>
          <a:ln>
            <a:noFill/>
          </a:ln>
        </p:spPr>
        <p:txBody>
          <a:bodyPr spcFirstLastPara="1" wrap="square" lIns="0" tIns="0" rIns="0" bIns="0" anchor="t" anchorCtr="0">
            <a:spAutoFit/>
          </a:bodyPr>
          <a:lstStyle/>
          <a:p>
            <a:pPr lvl="0" algn="just">
              <a:lnSpc>
                <a:spcPct val="150000"/>
              </a:lnSpc>
            </a:pPr>
            <a:r>
              <a:rPr lang="pl-PL" sz="1600" b="1">
                <a:latin typeface="Poppins" panose="00000500000000000000" pitchFamily="2" charset="-18"/>
                <a:cs typeface="Poppins" panose="00000500000000000000" pitchFamily="2" charset="-18"/>
              </a:rPr>
              <a:t>A.1. </a:t>
            </a:r>
            <a:r>
              <a:rPr lang="pl-PL" sz="1600">
                <a:latin typeface="Poppins" panose="00000500000000000000" pitchFamily="2" charset="-18"/>
                <a:cs typeface="Poppins" panose="00000500000000000000" pitchFamily="2" charset="-18"/>
              </a:rPr>
              <a:t>Uciąć kabel na wymaganą długość. Usunąć powłokę zewnętrzną oraz wszystkie warstwy aż do żyły powrotnej na odcinku L, zgodnie z wymiarami podanymi w tabeli doboru. Usunąć taśmę </a:t>
            </a:r>
            <a:r>
              <a:rPr lang="pl-PL" sz="1600" err="1">
                <a:latin typeface="Poppins" panose="00000500000000000000" pitchFamily="2" charset="-18"/>
                <a:cs typeface="Poppins" panose="00000500000000000000" pitchFamily="2" charset="-18"/>
              </a:rPr>
              <a:t>przeciwskrętną</a:t>
            </a:r>
            <a:r>
              <a:rPr lang="pl-PL" sz="1600">
                <a:latin typeface="Poppins" panose="00000500000000000000" pitchFamily="2" charset="-18"/>
                <a:cs typeface="Poppins" panose="00000500000000000000" pitchFamily="2" charset="-18"/>
              </a:rPr>
              <a:t> równo z krawędzią odcięcia powłoki. Koniec pozostawionej powłoki zewnętrznej odtłuścić i oczyścić odcinku około 100 mm. Nawinąć czerwona mastykę uszczelniającą  z niewielkim naciągiem i zakładką 50% na odcinku 60 mm od krawędzi powłoki zewnętrznej kabla.</a:t>
            </a:r>
          </a:p>
          <a:p>
            <a:pPr lvl="0" algn="just">
              <a:lnSpc>
                <a:spcPct val="150000"/>
              </a:lnSpc>
            </a:pPr>
            <a:endParaRPr lang="pl-PL" sz="1600">
              <a:latin typeface="Poppins" panose="00000500000000000000" pitchFamily="2" charset="-18"/>
              <a:cs typeface="Poppins" panose="00000500000000000000" pitchFamily="2" charset="-18"/>
            </a:endParaRPr>
          </a:p>
          <a:p>
            <a:pPr lvl="0" algn="just">
              <a:lnSpc>
                <a:spcPct val="150000"/>
              </a:lnSpc>
            </a:pPr>
            <a:r>
              <a:rPr lang="pl-PL" sz="1600" b="1">
                <a:latin typeface="Poppins" panose="00000500000000000000" pitchFamily="2" charset="-18"/>
                <a:cs typeface="Poppins" panose="00000500000000000000" pitchFamily="2" charset="-18"/>
              </a:rPr>
              <a:t>A.2. </a:t>
            </a:r>
            <a:r>
              <a:rPr lang="pl-PL" sz="1600">
                <a:latin typeface="Poppins" panose="00000500000000000000" pitchFamily="2" charset="-18"/>
                <a:cs typeface="Poppins" panose="00000500000000000000" pitchFamily="2" charset="-18"/>
              </a:rPr>
              <a:t>Odgiąć do tyłu druty żyły powrotnej rozkładając je równomiernie na obwodzie kabla, lekko wciskając w mastykę uszczelniającą. Wykonać przewiązkę z drutu 70 mm poniżej krawędzi powłoki zewnętrznej. Pozostałą część drutów żyły powrotnej skręcić lub spleść, a następnie zaprasować na nich końcówkę kablową.</a:t>
            </a:r>
          </a:p>
          <a:p>
            <a:pPr lvl="0" algn="just">
              <a:lnSpc>
                <a:spcPct val="150000"/>
              </a:lnSpc>
            </a:pPr>
            <a:endParaRPr lang="pl-PL" sz="1600">
              <a:latin typeface="Poppins" panose="00000500000000000000" pitchFamily="2" charset="-18"/>
              <a:cs typeface="Poppins" panose="00000500000000000000" pitchFamily="2" charset="-18"/>
            </a:endParaRPr>
          </a:p>
          <a:p>
            <a:pPr lvl="0" algn="just">
              <a:lnSpc>
                <a:spcPct val="150000"/>
              </a:lnSpc>
            </a:pPr>
            <a:r>
              <a:rPr lang="pl-PL" sz="1600" b="1">
                <a:latin typeface="Poppins" panose="00000500000000000000" pitchFamily="2" charset="-18"/>
                <a:cs typeface="Poppins" panose="00000500000000000000" pitchFamily="2" charset="-18"/>
              </a:rPr>
              <a:t>A.3. </a:t>
            </a:r>
            <a:r>
              <a:rPr lang="pl-PL" sz="1600">
                <a:latin typeface="Poppins" panose="00000500000000000000" pitchFamily="2" charset="-18"/>
                <a:cs typeface="Poppins" panose="00000500000000000000" pitchFamily="2" charset="-18"/>
              </a:rPr>
              <a:t>Usunąć ekran półprzewodzący pozostawiając go na odcinku 40 mm. Oczyścić izolację i usunąć ewentualne pozostałości ekranu. W razie potrzeby wygładzić powierzchnię izolacji wyrównując wszelkie nieregularności.</a:t>
            </a:r>
          </a:p>
        </p:txBody>
      </p:sp>
      <p:pic>
        <p:nvPicPr>
          <p:cNvPr id="7" name="Obraz 6">
            <a:extLst>
              <a:ext uri="{FF2B5EF4-FFF2-40B4-BE49-F238E27FC236}">
                <a16:creationId xmlns:a16="http://schemas.microsoft.com/office/drawing/2014/main" id="{928CD5C7-E852-6D0D-2997-DBA09192BEEF}"/>
              </a:ext>
            </a:extLst>
          </p:cNvPr>
          <p:cNvPicPr>
            <a:picLocks noChangeAspect="1"/>
          </p:cNvPicPr>
          <p:nvPr/>
        </p:nvPicPr>
        <p:blipFill>
          <a:blip r:embed="rId3"/>
          <a:stretch>
            <a:fillRect/>
          </a:stretch>
        </p:blipFill>
        <p:spPr>
          <a:xfrm>
            <a:off x="9144000" y="2156139"/>
            <a:ext cx="7313604" cy="7232342"/>
          </a:xfrm>
          <a:prstGeom prst="rect">
            <a:avLst/>
          </a:prstGeom>
        </p:spPr>
      </p:pic>
    </p:spTree>
    <p:extLst>
      <p:ext uri="{BB962C8B-B14F-4D97-AF65-F5344CB8AC3E}">
        <p14:creationId xmlns:p14="http://schemas.microsoft.com/office/powerpoint/2010/main" val="3233258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AD59D53-6B19-B0A8-CB42-7F6AD6CF3B4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2A0318CE-0160-11E2-5A86-1A8F79086D9A}"/>
              </a:ext>
            </a:extLst>
          </p:cNvPr>
          <p:cNvSpPr txBox="1"/>
          <p:nvPr/>
        </p:nvSpPr>
        <p:spPr>
          <a:xfrm>
            <a:off x="944599" y="216774"/>
            <a:ext cx="15727448" cy="182819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i napowietrznej dla kabli jednożyłowych o izolacji z tworzyw sztucznych na napięcia znamionowe 18/30 kV typu EPIT-1 i EPOT-1 </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89C06B5D-65B3-2FB9-B2F0-9D8050820979}"/>
              </a:ext>
            </a:extLst>
          </p:cNvPr>
          <p:cNvSpPr txBox="1"/>
          <p:nvPr/>
        </p:nvSpPr>
        <p:spPr>
          <a:xfrm>
            <a:off x="854582" y="2133445"/>
            <a:ext cx="8625096" cy="461665"/>
          </a:xfrm>
          <a:prstGeom prst="rect">
            <a:avLst/>
          </a:prstGeom>
          <a:noFill/>
          <a:ln>
            <a:noFill/>
          </a:ln>
        </p:spPr>
        <p:txBody>
          <a:bodyPr spcFirstLastPara="1" wrap="square" lIns="0" tIns="0" rIns="0" bIns="0" anchor="t" anchorCtr="0">
            <a:spAutoFit/>
          </a:bodyPr>
          <a:lstStyle/>
          <a:p>
            <a:pPr lvl="0" algn="just">
              <a:lnSpc>
                <a:spcPct val="150000"/>
              </a:lnSpc>
            </a:pPr>
            <a:r>
              <a:rPr lang="pl-PL" sz="2000" b="1">
                <a:latin typeface="Poppins" panose="00000500000000000000" pitchFamily="2" charset="-18"/>
                <a:cs typeface="Poppins" panose="00000500000000000000" pitchFamily="2" charset="-18"/>
              </a:rPr>
              <a:t>Przygotowanie kabla z żyłą powrotna z taśm miedzianych</a:t>
            </a:r>
          </a:p>
        </p:txBody>
      </p:sp>
      <p:pic>
        <p:nvPicPr>
          <p:cNvPr id="5" name="Obraz 4">
            <a:extLst>
              <a:ext uri="{FF2B5EF4-FFF2-40B4-BE49-F238E27FC236}">
                <a16:creationId xmlns:a16="http://schemas.microsoft.com/office/drawing/2014/main" id="{30128A01-4AB4-6DE1-FA0F-178AE16370C2}"/>
              </a:ext>
            </a:extLst>
          </p:cNvPr>
          <p:cNvPicPr>
            <a:picLocks noChangeAspect="1"/>
          </p:cNvPicPr>
          <p:nvPr/>
        </p:nvPicPr>
        <p:blipFill>
          <a:blip r:embed="rId3"/>
          <a:stretch>
            <a:fillRect/>
          </a:stretch>
        </p:blipFill>
        <p:spPr>
          <a:xfrm>
            <a:off x="9479678" y="1816124"/>
            <a:ext cx="8079382" cy="7887367"/>
          </a:xfrm>
          <a:prstGeom prst="rect">
            <a:avLst/>
          </a:prstGeom>
        </p:spPr>
      </p:pic>
      <p:sp>
        <p:nvSpPr>
          <p:cNvPr id="2" name="Google Shape;111;p15">
            <a:extLst>
              <a:ext uri="{FF2B5EF4-FFF2-40B4-BE49-F238E27FC236}">
                <a16:creationId xmlns:a16="http://schemas.microsoft.com/office/drawing/2014/main" id="{CD780BD6-B070-4DA2-1C48-FBCDB47D7A11}"/>
              </a:ext>
            </a:extLst>
          </p:cNvPr>
          <p:cNvSpPr txBox="1"/>
          <p:nvPr/>
        </p:nvSpPr>
        <p:spPr>
          <a:xfrm>
            <a:off x="818526" y="2683588"/>
            <a:ext cx="8325474" cy="7386638"/>
          </a:xfrm>
          <a:prstGeom prst="rect">
            <a:avLst/>
          </a:prstGeom>
          <a:noFill/>
          <a:ln>
            <a:noFill/>
          </a:ln>
        </p:spPr>
        <p:txBody>
          <a:bodyPr spcFirstLastPara="1" wrap="square" lIns="0" tIns="0" rIns="0" bIns="0" anchor="t" anchorCtr="0">
            <a:spAutoFit/>
          </a:bodyPr>
          <a:lstStyle/>
          <a:p>
            <a:pPr lvl="0" algn="just">
              <a:lnSpc>
                <a:spcPct val="150000"/>
              </a:lnSpc>
            </a:pPr>
            <a:r>
              <a:rPr lang="pl-PL" sz="1600" b="1">
                <a:latin typeface="Poppins" panose="00000500000000000000" pitchFamily="2" charset="-18"/>
                <a:cs typeface="Poppins" panose="00000500000000000000" pitchFamily="2" charset="-18"/>
              </a:rPr>
              <a:t>B.1. </a:t>
            </a:r>
            <a:r>
              <a:rPr lang="pl-PL" sz="1600">
                <a:latin typeface="Poppins" panose="00000500000000000000" pitchFamily="2" charset="-18"/>
                <a:cs typeface="Poppins" panose="00000500000000000000" pitchFamily="2" charset="-18"/>
              </a:rPr>
              <a:t>Uciąć kabel na wymaganą długość. Usunąć powłokę zewnętrzną oraz wszystkie warstwy aż do żyły powrotnej na odcinku L, zgodnie z wymiarami podanymi w tabeli doboru. Koniec pozostawionej powłoki zewnętrznej odtłuścić i oczyścić na  odcinku około 100 mm. Zdjąć taśmy żyły powrotnej obcinając je w odległości 20 mm od krawędzi odcięcia powłoki. Owinąć powłokę czerwona taśmą uszczelniającą na odcinku 60 mm z niewielkim naciągiem i zakładką 50% rozpoczynając od jej krawędzi.</a:t>
            </a:r>
          </a:p>
          <a:p>
            <a:pPr lvl="0" algn="just">
              <a:lnSpc>
                <a:spcPct val="150000"/>
              </a:lnSpc>
            </a:pPr>
            <a:endParaRPr lang="pl-PL" sz="1600">
              <a:latin typeface="Poppins" panose="00000500000000000000" pitchFamily="2" charset="-18"/>
              <a:cs typeface="Poppins" panose="00000500000000000000" pitchFamily="2" charset="-18"/>
            </a:endParaRPr>
          </a:p>
          <a:p>
            <a:pPr lvl="0" algn="just">
              <a:lnSpc>
                <a:spcPct val="150000"/>
              </a:lnSpc>
            </a:pPr>
            <a:r>
              <a:rPr lang="pl-PL" sz="1600" b="1">
                <a:latin typeface="Poppins" panose="00000500000000000000" pitchFamily="2" charset="-18"/>
                <a:cs typeface="Poppins" panose="00000500000000000000" pitchFamily="2" charset="-18"/>
              </a:rPr>
              <a:t>B.2. </a:t>
            </a:r>
            <a:r>
              <a:rPr lang="pl-PL" sz="1600">
                <a:latin typeface="Poppins" panose="00000500000000000000" pitchFamily="2" charset="-18"/>
                <a:cs typeface="Poppins" panose="00000500000000000000" pitchFamily="2" charset="-18"/>
              </a:rPr>
              <a:t>Przymocować plecionkę uziemiającą  do taśmy żyły powrotnej za pomocą sprężyny krążkowej (lub zastosować inna dopuszczalną metodę). Uszczelnić lutowiem plecionkę uziemiającą na długości 20 mm rozpoczynając 20 mm poniżej krawędzi odcięcia powłoki. Umocować plecionkę uziemiająca bezpośrednio pod obwojem czerwonej taśmy za pomocą przewiązki z drutu. Następnie zapracować na plecionce końcówkę kablową.</a:t>
            </a:r>
          </a:p>
          <a:p>
            <a:pPr lvl="0" algn="just">
              <a:lnSpc>
                <a:spcPct val="150000"/>
              </a:lnSpc>
            </a:pPr>
            <a:endParaRPr lang="pl-PL" sz="1600">
              <a:latin typeface="Poppins" panose="00000500000000000000" pitchFamily="2" charset="-18"/>
              <a:cs typeface="Poppins" panose="00000500000000000000" pitchFamily="2" charset="-18"/>
            </a:endParaRPr>
          </a:p>
          <a:p>
            <a:pPr lvl="0" algn="just">
              <a:lnSpc>
                <a:spcPct val="150000"/>
              </a:lnSpc>
            </a:pPr>
            <a:r>
              <a:rPr lang="pl-PL" sz="1600" b="1">
                <a:latin typeface="Poppins" panose="00000500000000000000" pitchFamily="2" charset="-18"/>
                <a:cs typeface="Poppins" panose="00000500000000000000" pitchFamily="2" charset="-18"/>
              </a:rPr>
              <a:t>B.3. </a:t>
            </a:r>
            <a:r>
              <a:rPr lang="pl-PL" sz="1600">
                <a:latin typeface="Poppins" panose="00000500000000000000" pitchFamily="2" charset="-18"/>
                <a:cs typeface="Poppins" panose="00000500000000000000" pitchFamily="2" charset="-18"/>
              </a:rPr>
              <a:t>obwinąć i uciąć przy krawędzi taśm żyły powrotnej ewentualny obwój ekranu izolacji. Usunąć ekran przewodzący izolacji tak, aby jego krawędź znalazła się w odległości 60 mm od krawędzi odcięcia powłoki. Oczyścić izolację i usunąć ewentualne pozostałości ekranu. W razie potrzeby wygładzić powierzchnię izolacji wyrównując wszelkie nieregularności.</a:t>
            </a:r>
          </a:p>
        </p:txBody>
      </p:sp>
    </p:spTree>
    <p:extLst>
      <p:ext uri="{BB962C8B-B14F-4D97-AF65-F5344CB8AC3E}">
        <p14:creationId xmlns:p14="http://schemas.microsoft.com/office/powerpoint/2010/main" val="21980013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93065D4-44AB-9847-2CC3-658512625420}"/>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9F5E7AA-D9D9-E275-FC26-5DBE16D48019}"/>
              </a:ext>
            </a:extLst>
          </p:cNvPr>
          <p:cNvSpPr txBox="1"/>
          <p:nvPr/>
        </p:nvSpPr>
        <p:spPr>
          <a:xfrm>
            <a:off x="854582" y="393730"/>
            <a:ext cx="15727448" cy="182819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i napowietrznej dla kabli jednożyłowych o izolacji z tworzyw sztucznych na napięcia znamionowe 18/30 kV typu EPIT-1 i EPOT-1 </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8896F19B-F487-EB59-8109-E3CF8945C202}"/>
              </a:ext>
            </a:extLst>
          </p:cNvPr>
          <p:cNvSpPr txBox="1"/>
          <p:nvPr/>
        </p:nvSpPr>
        <p:spPr>
          <a:xfrm>
            <a:off x="1133054" y="2414300"/>
            <a:ext cx="7301263" cy="7478970"/>
          </a:xfrm>
          <a:prstGeom prst="rect">
            <a:avLst/>
          </a:prstGeom>
          <a:noFill/>
          <a:ln>
            <a:noFill/>
          </a:ln>
        </p:spPr>
        <p:txBody>
          <a:bodyPr spcFirstLastPara="1" wrap="square" lIns="0" tIns="0" rIns="0" bIns="0" anchor="t" anchorCtr="0">
            <a:spAutoFit/>
          </a:bodyPr>
          <a:lstStyle/>
          <a:p>
            <a:pPr marL="457200" lvl="0" indent="-457200" algn="just">
              <a:lnSpc>
                <a:spcPct val="150000"/>
              </a:lnSpc>
              <a:buFont typeface="+mj-lt"/>
              <a:buAutoNum type="arabicPeriod" startAt="4"/>
            </a:pPr>
            <a:r>
              <a:rPr lang="pl-PL" sz="1800">
                <a:latin typeface="Poppins" panose="00000500000000000000" pitchFamily="2" charset="-18"/>
                <a:cs typeface="Poppins" panose="00000500000000000000" pitchFamily="2" charset="-18"/>
              </a:rPr>
              <a:t>Usunąć izolacje zgodnie z wymiarem K. Oczyścić i odtłuścić izolację</a:t>
            </a:r>
          </a:p>
          <a:p>
            <a:pPr marL="457200" lvl="0" indent="-457200" algn="just">
              <a:lnSpc>
                <a:spcPct val="150000"/>
              </a:lnSpc>
              <a:buFont typeface="+mj-lt"/>
              <a:buAutoNum type="arabicPeriod" startAt="4"/>
            </a:pPr>
            <a:endParaRPr lang="pl-PL" sz="1800">
              <a:latin typeface="Poppins" panose="00000500000000000000" pitchFamily="2" charset="-18"/>
              <a:cs typeface="Poppins" panose="00000500000000000000" pitchFamily="2" charset="-18"/>
            </a:endParaRPr>
          </a:p>
          <a:p>
            <a:pPr marL="457200" lvl="0" indent="-457200" algn="just">
              <a:lnSpc>
                <a:spcPct val="150000"/>
              </a:lnSpc>
              <a:buFont typeface="+mj-lt"/>
              <a:buAutoNum type="arabicPeriod" startAt="4"/>
            </a:pPr>
            <a:r>
              <a:rPr lang="pl-PL" sz="1800">
                <a:latin typeface="Poppins" panose="00000500000000000000" pitchFamily="2" charset="-18"/>
                <a:cs typeface="Poppins" panose="00000500000000000000" pitchFamily="2" charset="-18"/>
              </a:rPr>
              <a:t>Zainstalować końcówkę prasowana lub śrubową. Wygładzić i oczyścić tuleje końcówki.</a:t>
            </a:r>
          </a:p>
          <a:p>
            <a:pPr marL="342900" lvl="0" indent="-342900" algn="just">
              <a:lnSpc>
                <a:spcPct val="150000"/>
              </a:lnSpc>
              <a:buFont typeface="+mj-lt"/>
              <a:buAutoNum type="arabicPeriod" startAt="4"/>
            </a:pPr>
            <a:endParaRPr lang="pl-PL" sz="1800">
              <a:latin typeface="Poppins" panose="00000500000000000000" pitchFamily="2" charset="-18"/>
              <a:cs typeface="Poppins" panose="00000500000000000000" pitchFamily="2" charset="-18"/>
            </a:endParaRPr>
          </a:p>
          <a:p>
            <a:pPr marL="342900" lvl="0" indent="-342900" algn="just">
              <a:lnSpc>
                <a:spcPct val="150000"/>
              </a:lnSpc>
              <a:buFont typeface="+mj-lt"/>
              <a:buAutoNum type="arabicPeriod" startAt="4"/>
            </a:pPr>
            <a:r>
              <a:rPr lang="pl-PL" sz="1800">
                <a:latin typeface="Poppins" panose="00000500000000000000" pitchFamily="2" charset="-18"/>
                <a:cs typeface="Poppins" panose="00000500000000000000" pitchFamily="2" charset="-18"/>
              </a:rPr>
              <a:t>Na tuleje końcówki nawinąć z niewielkim naciągiem i zakładką czerwoną mastykę uszczelniającą wypełniając przestrzeń pomiędzy końcówka a izolacją i zachodząc na izolacje kabla.</a:t>
            </a:r>
          </a:p>
          <a:p>
            <a:pPr marL="342900" lvl="0" indent="-342900" algn="just">
              <a:lnSpc>
                <a:spcPct val="150000"/>
              </a:lnSpc>
              <a:buFont typeface="+mj-lt"/>
              <a:buAutoNum type="arabicPeriod" startAt="4"/>
            </a:pPr>
            <a:endParaRPr lang="pl-PL" sz="1800">
              <a:latin typeface="Poppins" panose="00000500000000000000" pitchFamily="2" charset="-18"/>
              <a:cs typeface="Poppins" panose="00000500000000000000" pitchFamily="2" charset="-18"/>
            </a:endParaRPr>
          </a:p>
          <a:p>
            <a:pPr marL="342900" lvl="0" indent="-342900" algn="just">
              <a:lnSpc>
                <a:spcPct val="150000"/>
              </a:lnSpc>
              <a:buFont typeface="+mj-lt"/>
              <a:buAutoNum type="arabicPeriod" startAt="4"/>
            </a:pPr>
            <a:r>
              <a:rPr lang="pl-PL" sz="1800">
                <a:latin typeface="Poppins" panose="00000500000000000000" pitchFamily="2" charset="-18"/>
                <a:cs typeface="Poppins" panose="00000500000000000000" pitchFamily="2" charset="-18"/>
              </a:rPr>
              <a:t>Nawinąć żółtą taśmę sterującą EP-</a:t>
            </a:r>
            <a:r>
              <a:rPr lang="pl-PL" sz="1800" err="1">
                <a:latin typeface="Poppins" panose="00000500000000000000" pitchFamily="2" charset="-18"/>
                <a:cs typeface="Poppins" panose="00000500000000000000" pitchFamily="2" charset="-18"/>
              </a:rPr>
              <a:t>Stress</a:t>
            </a:r>
            <a:r>
              <a:rPr lang="pl-PL" sz="1800">
                <a:latin typeface="Poppins" panose="00000500000000000000" pitchFamily="2" charset="-18"/>
                <a:cs typeface="Poppins" panose="00000500000000000000" pitchFamily="2" charset="-18"/>
              </a:rPr>
              <a:t> na końcu ekranu na izolacji zgodnie z wymiarami podanymi na rysunku. Rozpocząć 20 mm poniżej końca ekranu. Dokładnie wypełnić uskok na krawędzi ekranu. Owinąć 10 mm izolacji. Podczas nawijania tamę należy rozciągać tak, aby zważyła się do około ¼ pierwotnej szerokości uzyskując gładką, cienka krawędź izolacji.</a:t>
            </a:r>
          </a:p>
        </p:txBody>
      </p:sp>
      <p:pic>
        <p:nvPicPr>
          <p:cNvPr id="3" name="Obraz 2">
            <a:extLst>
              <a:ext uri="{FF2B5EF4-FFF2-40B4-BE49-F238E27FC236}">
                <a16:creationId xmlns:a16="http://schemas.microsoft.com/office/drawing/2014/main" id="{3F92DF42-AB36-5E21-6BA9-6F2EAA0BB462}"/>
              </a:ext>
            </a:extLst>
          </p:cNvPr>
          <p:cNvPicPr>
            <a:picLocks noChangeAspect="1"/>
          </p:cNvPicPr>
          <p:nvPr/>
        </p:nvPicPr>
        <p:blipFill>
          <a:blip r:embed="rId3"/>
          <a:stretch>
            <a:fillRect/>
          </a:stretch>
        </p:blipFill>
        <p:spPr>
          <a:xfrm>
            <a:off x="9655546" y="2324914"/>
            <a:ext cx="7113874" cy="7694597"/>
          </a:xfrm>
          <a:prstGeom prst="rect">
            <a:avLst/>
          </a:prstGeom>
        </p:spPr>
      </p:pic>
    </p:spTree>
    <p:extLst>
      <p:ext uri="{BB962C8B-B14F-4D97-AF65-F5344CB8AC3E}">
        <p14:creationId xmlns:p14="http://schemas.microsoft.com/office/powerpoint/2010/main" val="30484693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6BE19AA-9FFD-00A0-10BF-8BE3497E3BF5}"/>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29FD4A6E-77CA-E7E5-8BC7-608AFAD147CD}"/>
              </a:ext>
            </a:extLst>
          </p:cNvPr>
          <p:cNvSpPr txBox="1"/>
          <p:nvPr/>
        </p:nvSpPr>
        <p:spPr>
          <a:xfrm>
            <a:off x="854582" y="393730"/>
            <a:ext cx="15727448" cy="182819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i napowietrznej dla kabli jednożyłowych o izolacji z tworzyw sztucznych na napięcia znamionowe 18/30 kV typu EPIT-1 i EPOT-1 </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501F1FD3-A02A-C29B-A822-6AFF35BF071C}"/>
              </a:ext>
            </a:extLst>
          </p:cNvPr>
          <p:cNvSpPr txBox="1"/>
          <p:nvPr/>
        </p:nvSpPr>
        <p:spPr>
          <a:xfrm>
            <a:off x="1051167" y="3269328"/>
            <a:ext cx="7301263" cy="4154984"/>
          </a:xfrm>
          <a:prstGeom prst="rect">
            <a:avLst/>
          </a:prstGeom>
          <a:noFill/>
          <a:ln>
            <a:noFill/>
          </a:ln>
        </p:spPr>
        <p:txBody>
          <a:bodyPr spcFirstLastPara="1" wrap="square" lIns="0" tIns="0" rIns="0" bIns="0" anchor="t" anchorCtr="0">
            <a:spAutoFit/>
          </a:bodyPr>
          <a:lstStyle/>
          <a:p>
            <a:pPr marL="342900" lvl="0" indent="-342900" algn="just">
              <a:lnSpc>
                <a:spcPct val="150000"/>
              </a:lnSpc>
              <a:buFont typeface="+mj-lt"/>
              <a:buAutoNum type="arabicPeriod" startAt="7"/>
            </a:pPr>
            <a:r>
              <a:rPr lang="pl-PL" sz="1800">
                <a:latin typeface="Poppins" panose="00000500000000000000" pitchFamily="2" charset="-18"/>
                <a:cs typeface="Poppins" panose="00000500000000000000" pitchFamily="2" charset="-18"/>
              </a:rPr>
              <a:t>Usunąć izolacje zgodnie z wymiarem K. Oczyścić i odtłuścić izolację</a:t>
            </a:r>
          </a:p>
          <a:p>
            <a:pPr marL="342900" lvl="0" indent="-342900" algn="just">
              <a:lnSpc>
                <a:spcPct val="150000"/>
              </a:lnSpc>
              <a:buFont typeface="+mj-lt"/>
              <a:buAutoNum type="arabicPeriod" startAt="7"/>
            </a:pPr>
            <a:endParaRPr lang="pl-PL" sz="1800">
              <a:latin typeface="Poppins" panose="00000500000000000000" pitchFamily="2" charset="-18"/>
              <a:cs typeface="Poppins" panose="00000500000000000000" pitchFamily="2" charset="-18"/>
            </a:endParaRPr>
          </a:p>
          <a:p>
            <a:pPr marL="342900" lvl="0" indent="-342900" algn="just">
              <a:lnSpc>
                <a:spcPct val="150000"/>
              </a:lnSpc>
              <a:buFont typeface="+mj-lt"/>
              <a:buAutoNum type="arabicPeriod" startAt="7"/>
            </a:pPr>
            <a:r>
              <a:rPr lang="pl-PL" sz="1800">
                <a:latin typeface="Poppins" panose="00000500000000000000" pitchFamily="2" charset="-18"/>
                <a:cs typeface="Poppins" panose="00000500000000000000" pitchFamily="2" charset="-18"/>
              </a:rPr>
              <a:t>Zainstalować końcówkę prasowana lub śrubową. Wygładzić i oczyścić tuleje końcówki.</a:t>
            </a:r>
          </a:p>
          <a:p>
            <a:pPr marL="342900" lvl="0" indent="-342900" algn="just">
              <a:lnSpc>
                <a:spcPct val="150000"/>
              </a:lnSpc>
              <a:buFont typeface="+mj-lt"/>
              <a:buAutoNum type="arabicPeriod" startAt="7"/>
            </a:pPr>
            <a:endParaRPr lang="pl-PL" sz="1800">
              <a:latin typeface="Poppins" panose="00000500000000000000" pitchFamily="2" charset="-18"/>
              <a:cs typeface="Poppins" panose="00000500000000000000" pitchFamily="2" charset="-18"/>
            </a:endParaRPr>
          </a:p>
          <a:p>
            <a:pPr marL="342900" lvl="0" indent="-342900" algn="just">
              <a:lnSpc>
                <a:spcPct val="150000"/>
              </a:lnSpc>
              <a:buFont typeface="+mj-lt"/>
              <a:buAutoNum type="arabicPeriod" startAt="7"/>
            </a:pPr>
            <a:r>
              <a:rPr lang="pl-PL" sz="1800">
                <a:latin typeface="Poppins" panose="00000500000000000000" pitchFamily="2" charset="-18"/>
                <a:cs typeface="Poppins" panose="00000500000000000000" pitchFamily="2" charset="-18"/>
              </a:rPr>
              <a:t>Na tuleje końcówki nawinąć z niewielkim naciągiem i zakładką czerwoną mastykę uszczelniającą wypełniając przestrzeń pomiędzy końcówka a izolacją i zachodząc na izolacje kabla.</a:t>
            </a:r>
          </a:p>
        </p:txBody>
      </p:sp>
      <p:pic>
        <p:nvPicPr>
          <p:cNvPr id="4" name="Obraz 3">
            <a:extLst>
              <a:ext uri="{FF2B5EF4-FFF2-40B4-BE49-F238E27FC236}">
                <a16:creationId xmlns:a16="http://schemas.microsoft.com/office/drawing/2014/main" id="{E2EEB613-D41C-7A61-7614-7CE64AC3612A}"/>
              </a:ext>
            </a:extLst>
          </p:cNvPr>
          <p:cNvPicPr>
            <a:picLocks noChangeAspect="1"/>
          </p:cNvPicPr>
          <p:nvPr/>
        </p:nvPicPr>
        <p:blipFill>
          <a:blip r:embed="rId3"/>
          <a:stretch>
            <a:fillRect/>
          </a:stretch>
        </p:blipFill>
        <p:spPr>
          <a:xfrm>
            <a:off x="10130505" y="2347213"/>
            <a:ext cx="6451525" cy="7003080"/>
          </a:xfrm>
          <a:prstGeom prst="rect">
            <a:avLst/>
          </a:prstGeom>
        </p:spPr>
      </p:pic>
    </p:spTree>
    <p:extLst>
      <p:ext uri="{BB962C8B-B14F-4D97-AF65-F5344CB8AC3E}">
        <p14:creationId xmlns:p14="http://schemas.microsoft.com/office/powerpoint/2010/main" val="10478111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4C2AA2A-D29C-4677-3CDA-7878A5E7F755}"/>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B9128AB-006B-BFF6-8FA7-2CEDDE1AB0CA}"/>
              </a:ext>
            </a:extLst>
          </p:cNvPr>
          <p:cNvSpPr txBox="1"/>
          <p:nvPr/>
        </p:nvSpPr>
        <p:spPr>
          <a:xfrm>
            <a:off x="854582" y="393730"/>
            <a:ext cx="15727448" cy="182819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i napowietrznej dla kabli jednożyłowych o izolacji z tworzyw sztucznych na napięcia znamionowe 18/30 kV typu EPIT-1 i EPOT-1 </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29777B0D-1DD3-2621-55EA-2AD10BB9EFBC}"/>
              </a:ext>
            </a:extLst>
          </p:cNvPr>
          <p:cNvSpPr txBox="1"/>
          <p:nvPr/>
        </p:nvSpPr>
        <p:spPr>
          <a:xfrm>
            <a:off x="7356434" y="2658865"/>
            <a:ext cx="3793788" cy="553998"/>
          </a:xfrm>
          <a:prstGeom prst="rect">
            <a:avLst/>
          </a:prstGeom>
          <a:noFill/>
          <a:ln>
            <a:noFill/>
          </a:ln>
        </p:spPr>
        <p:txBody>
          <a:bodyPr spcFirstLastPara="1" wrap="square" lIns="0" tIns="0" rIns="0" bIns="0" anchor="t" anchorCtr="0">
            <a:spAutoFit/>
          </a:bodyPr>
          <a:lstStyle/>
          <a:p>
            <a:pPr lvl="0" algn="just">
              <a:lnSpc>
                <a:spcPct val="150000"/>
              </a:lnSpc>
            </a:pPr>
            <a:r>
              <a:rPr lang="pl-PL" sz="2400" b="1">
                <a:latin typeface="Poppins" panose="00000500000000000000" pitchFamily="2" charset="-18"/>
                <a:cs typeface="Poppins" panose="00000500000000000000" pitchFamily="2" charset="-18"/>
              </a:rPr>
              <a:t>Umiejscowienie kloszy</a:t>
            </a:r>
          </a:p>
        </p:txBody>
      </p:sp>
      <p:pic>
        <p:nvPicPr>
          <p:cNvPr id="3" name="Obraz 2">
            <a:extLst>
              <a:ext uri="{FF2B5EF4-FFF2-40B4-BE49-F238E27FC236}">
                <a16:creationId xmlns:a16="http://schemas.microsoft.com/office/drawing/2014/main" id="{7412264C-528E-1929-D46C-7460B29217E4}"/>
              </a:ext>
            </a:extLst>
          </p:cNvPr>
          <p:cNvPicPr>
            <a:picLocks noChangeAspect="1"/>
          </p:cNvPicPr>
          <p:nvPr/>
        </p:nvPicPr>
        <p:blipFill>
          <a:blip r:embed="rId3"/>
          <a:stretch>
            <a:fillRect/>
          </a:stretch>
        </p:blipFill>
        <p:spPr>
          <a:xfrm>
            <a:off x="3066219" y="4443435"/>
            <a:ext cx="11837203" cy="4520671"/>
          </a:xfrm>
          <a:prstGeom prst="rect">
            <a:avLst/>
          </a:prstGeom>
        </p:spPr>
      </p:pic>
      <p:sp>
        <p:nvSpPr>
          <p:cNvPr id="4" name="Google Shape;111;p15">
            <a:extLst>
              <a:ext uri="{FF2B5EF4-FFF2-40B4-BE49-F238E27FC236}">
                <a16:creationId xmlns:a16="http://schemas.microsoft.com/office/drawing/2014/main" id="{034A08F0-1DED-71FD-24D8-C7DDB0D04903}"/>
              </a:ext>
            </a:extLst>
          </p:cNvPr>
          <p:cNvSpPr txBox="1"/>
          <p:nvPr/>
        </p:nvSpPr>
        <p:spPr>
          <a:xfrm>
            <a:off x="4274314" y="3274151"/>
            <a:ext cx="3793788" cy="553998"/>
          </a:xfrm>
          <a:prstGeom prst="rect">
            <a:avLst/>
          </a:prstGeom>
          <a:noFill/>
          <a:ln>
            <a:noFill/>
          </a:ln>
        </p:spPr>
        <p:txBody>
          <a:bodyPr spcFirstLastPara="1" wrap="square" lIns="0" tIns="0" rIns="0" bIns="0" anchor="t" anchorCtr="0">
            <a:spAutoFit/>
          </a:bodyPr>
          <a:lstStyle/>
          <a:p>
            <a:pPr lvl="0" algn="just">
              <a:lnSpc>
                <a:spcPct val="150000"/>
              </a:lnSpc>
            </a:pPr>
            <a:r>
              <a:rPr lang="pl-PL" sz="2400" b="1">
                <a:latin typeface="Poppins" panose="00000500000000000000" pitchFamily="2" charset="-18"/>
                <a:cs typeface="Poppins" panose="00000500000000000000" pitchFamily="2" charset="-18"/>
              </a:rPr>
              <a:t>Głowice wnętrzowe</a:t>
            </a:r>
          </a:p>
        </p:txBody>
      </p:sp>
      <p:sp>
        <p:nvSpPr>
          <p:cNvPr id="5" name="Google Shape;111;p15">
            <a:extLst>
              <a:ext uri="{FF2B5EF4-FFF2-40B4-BE49-F238E27FC236}">
                <a16:creationId xmlns:a16="http://schemas.microsoft.com/office/drawing/2014/main" id="{7C125466-8275-06EA-DEF8-50C3D1DE1438}"/>
              </a:ext>
            </a:extLst>
          </p:cNvPr>
          <p:cNvSpPr txBox="1"/>
          <p:nvPr/>
        </p:nvSpPr>
        <p:spPr>
          <a:xfrm>
            <a:off x="10538638" y="3304795"/>
            <a:ext cx="3793788" cy="553998"/>
          </a:xfrm>
          <a:prstGeom prst="rect">
            <a:avLst/>
          </a:prstGeom>
          <a:noFill/>
          <a:ln>
            <a:noFill/>
          </a:ln>
        </p:spPr>
        <p:txBody>
          <a:bodyPr spcFirstLastPara="1" wrap="square" lIns="0" tIns="0" rIns="0" bIns="0" anchor="t" anchorCtr="0">
            <a:spAutoFit/>
          </a:bodyPr>
          <a:lstStyle/>
          <a:p>
            <a:pPr lvl="0" algn="just">
              <a:lnSpc>
                <a:spcPct val="150000"/>
              </a:lnSpc>
            </a:pPr>
            <a:r>
              <a:rPr lang="pl-PL" sz="2400" b="1">
                <a:latin typeface="Poppins" panose="00000500000000000000" pitchFamily="2" charset="-18"/>
                <a:cs typeface="Poppins" panose="00000500000000000000" pitchFamily="2" charset="-18"/>
              </a:rPr>
              <a:t>Głowice napowietrzne</a:t>
            </a:r>
          </a:p>
        </p:txBody>
      </p:sp>
    </p:spTree>
    <p:extLst>
      <p:ext uri="{BB962C8B-B14F-4D97-AF65-F5344CB8AC3E}">
        <p14:creationId xmlns:p14="http://schemas.microsoft.com/office/powerpoint/2010/main" val="23522681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83C4199-6E3D-6D17-2A23-A1A7DCD983E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5832C6C-284A-EA87-6315-8581823B03AF}"/>
              </a:ext>
            </a:extLst>
          </p:cNvPr>
          <p:cNvSpPr txBox="1"/>
          <p:nvPr/>
        </p:nvSpPr>
        <p:spPr>
          <a:xfrm>
            <a:off x="854582" y="393730"/>
            <a:ext cx="15727448" cy="182819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i napowietrznej dla kabli jednożyłowych o izolacji z tworzyw sztucznych na napięcia znamionowe 18/30 kV typu EPIT-1 i EPOT-1 </a:t>
            </a:r>
            <a:endParaRPr sz="105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D7A93CD2-E556-07E3-2451-115B390E1355}"/>
              </a:ext>
            </a:extLst>
          </p:cNvPr>
          <p:cNvSpPr txBox="1"/>
          <p:nvPr/>
        </p:nvSpPr>
        <p:spPr>
          <a:xfrm>
            <a:off x="7165365" y="2390949"/>
            <a:ext cx="4808834" cy="553998"/>
          </a:xfrm>
          <a:prstGeom prst="rect">
            <a:avLst/>
          </a:prstGeom>
          <a:noFill/>
          <a:ln>
            <a:noFill/>
          </a:ln>
        </p:spPr>
        <p:txBody>
          <a:bodyPr spcFirstLastPara="1" wrap="square" lIns="0" tIns="0" rIns="0" bIns="0" anchor="t" anchorCtr="0">
            <a:spAutoFit/>
          </a:bodyPr>
          <a:lstStyle/>
          <a:p>
            <a:pPr lvl="0" algn="just">
              <a:lnSpc>
                <a:spcPct val="150000"/>
              </a:lnSpc>
            </a:pPr>
            <a:r>
              <a:rPr lang="pl-PL" sz="2400" b="1">
                <a:latin typeface="Poppins" panose="00000500000000000000" pitchFamily="2" charset="-18"/>
                <a:cs typeface="Poppins" panose="00000500000000000000" pitchFamily="2" charset="-18"/>
              </a:rPr>
              <a:t>Praca w pozycji odwróconej</a:t>
            </a:r>
          </a:p>
        </p:txBody>
      </p:sp>
      <p:sp>
        <p:nvSpPr>
          <p:cNvPr id="4" name="Google Shape;111;p15">
            <a:extLst>
              <a:ext uri="{FF2B5EF4-FFF2-40B4-BE49-F238E27FC236}">
                <a16:creationId xmlns:a16="http://schemas.microsoft.com/office/drawing/2014/main" id="{9571D06F-90BB-FC5B-EA68-4504891CD77E}"/>
              </a:ext>
            </a:extLst>
          </p:cNvPr>
          <p:cNvSpPr txBox="1"/>
          <p:nvPr/>
        </p:nvSpPr>
        <p:spPr>
          <a:xfrm>
            <a:off x="7165364" y="3353825"/>
            <a:ext cx="4517121" cy="3231654"/>
          </a:xfrm>
          <a:prstGeom prst="rect">
            <a:avLst/>
          </a:prstGeom>
          <a:noFill/>
          <a:ln>
            <a:noFill/>
          </a:ln>
        </p:spPr>
        <p:txBody>
          <a:bodyPr spcFirstLastPara="1" wrap="square" lIns="0" tIns="0" rIns="0" bIns="0" anchor="t" anchorCtr="0">
            <a:spAutoFit/>
          </a:bodyPr>
          <a:lstStyle/>
          <a:p>
            <a:pPr lvl="0" algn="just">
              <a:lnSpc>
                <a:spcPct val="150000"/>
              </a:lnSpc>
            </a:pPr>
            <a:r>
              <a:rPr lang="pl-PL" sz="2000">
                <a:latin typeface="Poppins" panose="00000500000000000000" pitchFamily="2" charset="-18"/>
                <a:cs typeface="Poppins" panose="00000500000000000000" pitchFamily="2" charset="-18"/>
              </a:rPr>
              <a:t>W przypadku montażu głowic do pracy w pozycji odwróconej należy zainstalować klosze zgodnie z zasadami pokazanymi na rysunku. Szersza część klosza powinna byś skierowana w stronę końcówki kablowej.</a:t>
            </a:r>
          </a:p>
        </p:txBody>
      </p:sp>
      <p:pic>
        <p:nvPicPr>
          <p:cNvPr id="6" name="Obraz 5">
            <a:extLst>
              <a:ext uri="{FF2B5EF4-FFF2-40B4-BE49-F238E27FC236}">
                <a16:creationId xmlns:a16="http://schemas.microsoft.com/office/drawing/2014/main" id="{F8095B25-1650-162D-9BC0-D8482B04736B}"/>
              </a:ext>
            </a:extLst>
          </p:cNvPr>
          <p:cNvPicPr>
            <a:picLocks noChangeAspect="1"/>
          </p:cNvPicPr>
          <p:nvPr/>
        </p:nvPicPr>
        <p:blipFill>
          <a:blip r:embed="rId3"/>
          <a:stretch>
            <a:fillRect/>
          </a:stretch>
        </p:blipFill>
        <p:spPr>
          <a:xfrm>
            <a:off x="12827461" y="2154254"/>
            <a:ext cx="3058532" cy="7739016"/>
          </a:xfrm>
          <a:prstGeom prst="rect">
            <a:avLst/>
          </a:prstGeom>
        </p:spPr>
      </p:pic>
      <p:pic>
        <p:nvPicPr>
          <p:cNvPr id="9" name="Obraz 8">
            <a:extLst>
              <a:ext uri="{FF2B5EF4-FFF2-40B4-BE49-F238E27FC236}">
                <a16:creationId xmlns:a16="http://schemas.microsoft.com/office/drawing/2014/main" id="{BC97171A-ACED-D7DF-C008-27479E6B01F5}"/>
              </a:ext>
            </a:extLst>
          </p:cNvPr>
          <p:cNvPicPr>
            <a:picLocks noChangeAspect="1"/>
          </p:cNvPicPr>
          <p:nvPr/>
        </p:nvPicPr>
        <p:blipFill>
          <a:blip r:embed="rId4"/>
          <a:stretch>
            <a:fillRect/>
          </a:stretch>
        </p:blipFill>
        <p:spPr>
          <a:xfrm>
            <a:off x="1050199" y="2944947"/>
            <a:ext cx="5555318" cy="5887529"/>
          </a:xfrm>
          <a:prstGeom prst="rect">
            <a:avLst/>
          </a:prstGeom>
        </p:spPr>
      </p:pic>
    </p:spTree>
    <p:extLst>
      <p:ext uri="{BB962C8B-B14F-4D97-AF65-F5344CB8AC3E}">
        <p14:creationId xmlns:p14="http://schemas.microsoft.com/office/powerpoint/2010/main" val="737733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972F14A-84D7-AF82-1790-380C3E54CDC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450248A-9862-A346-C83F-66FA8E2BA662}"/>
              </a:ext>
            </a:extLst>
          </p:cNvPr>
          <p:cNvSpPr txBox="1"/>
          <p:nvPr/>
        </p:nvSpPr>
        <p:spPr>
          <a:xfrm>
            <a:off x="854582" y="393730"/>
            <a:ext cx="15727448" cy="182819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i napowietrznej dla kabli jednożyłowych o izolacji z tworzyw sztucznych na napięcia znamionowe 18/30 kV typu EPIT-1 i EPOT-1 </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5E06C341-85F6-248C-047B-8D706E1BEBAA}"/>
              </a:ext>
            </a:extLst>
          </p:cNvPr>
          <p:cNvPicPr>
            <a:picLocks noChangeAspect="1"/>
          </p:cNvPicPr>
          <p:nvPr/>
        </p:nvPicPr>
        <p:blipFill>
          <a:blip r:embed="rId3"/>
          <a:stretch>
            <a:fillRect/>
          </a:stretch>
        </p:blipFill>
        <p:spPr>
          <a:xfrm>
            <a:off x="854582" y="2539008"/>
            <a:ext cx="10040671" cy="4021973"/>
          </a:xfrm>
          <a:prstGeom prst="rect">
            <a:avLst/>
          </a:prstGeom>
        </p:spPr>
      </p:pic>
      <p:pic>
        <p:nvPicPr>
          <p:cNvPr id="7" name="Obraz 6">
            <a:extLst>
              <a:ext uri="{FF2B5EF4-FFF2-40B4-BE49-F238E27FC236}">
                <a16:creationId xmlns:a16="http://schemas.microsoft.com/office/drawing/2014/main" id="{1A153225-CD36-0D15-3B2A-E03BA63AA70E}"/>
              </a:ext>
            </a:extLst>
          </p:cNvPr>
          <p:cNvPicPr>
            <a:picLocks noChangeAspect="1"/>
          </p:cNvPicPr>
          <p:nvPr/>
        </p:nvPicPr>
        <p:blipFill>
          <a:blip r:embed="rId4"/>
          <a:stretch>
            <a:fillRect/>
          </a:stretch>
        </p:blipFill>
        <p:spPr>
          <a:xfrm>
            <a:off x="7378364" y="6878067"/>
            <a:ext cx="10251081" cy="2581532"/>
          </a:xfrm>
          <a:prstGeom prst="rect">
            <a:avLst/>
          </a:prstGeom>
        </p:spPr>
      </p:pic>
    </p:spTree>
    <p:extLst>
      <p:ext uri="{BB962C8B-B14F-4D97-AF65-F5344CB8AC3E}">
        <p14:creationId xmlns:p14="http://schemas.microsoft.com/office/powerpoint/2010/main" val="14398688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AE57514-5DCF-3D34-D244-76AE729BA388}"/>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CC4DC1C-F59B-53AD-0E11-5568257FC380}"/>
              </a:ext>
            </a:extLst>
          </p:cNvPr>
          <p:cNvSpPr txBox="1"/>
          <p:nvPr/>
        </p:nvSpPr>
        <p:spPr>
          <a:xfrm>
            <a:off x="854582" y="393730"/>
            <a:ext cx="15727448" cy="1218795"/>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panose="00000500000000000000" pitchFamily="2" charset="-18"/>
                <a:ea typeface="Poppins Medium"/>
                <a:cs typeface="Poppins" panose="00000500000000000000" pitchFamily="2" charset="-18"/>
                <a:sym typeface="Poppins Medium"/>
              </a:rPr>
              <a:t>Montaż głowicy wnętrzowej do 3-żyłowych kabli uniwersalnych typu HITU3</a:t>
            </a:r>
            <a:endParaRPr lang="pl-PL" sz="1050">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04A7DD1C-6A27-219A-8E34-C452C313C06C}"/>
              </a:ext>
            </a:extLst>
          </p:cNvPr>
          <p:cNvPicPr>
            <a:picLocks noChangeAspect="1"/>
          </p:cNvPicPr>
          <p:nvPr/>
        </p:nvPicPr>
        <p:blipFill>
          <a:blip r:embed="rId3"/>
          <a:stretch>
            <a:fillRect/>
          </a:stretch>
        </p:blipFill>
        <p:spPr>
          <a:xfrm>
            <a:off x="1065996" y="1779262"/>
            <a:ext cx="10029634" cy="2088601"/>
          </a:xfrm>
          <a:prstGeom prst="rect">
            <a:avLst/>
          </a:prstGeom>
        </p:spPr>
      </p:pic>
      <p:sp>
        <p:nvSpPr>
          <p:cNvPr id="6" name="pole tekstowe 5">
            <a:extLst>
              <a:ext uri="{FF2B5EF4-FFF2-40B4-BE49-F238E27FC236}">
                <a16:creationId xmlns:a16="http://schemas.microsoft.com/office/drawing/2014/main" id="{352503BC-B378-A8B7-7762-6B785B14FE78}"/>
              </a:ext>
            </a:extLst>
          </p:cNvPr>
          <p:cNvSpPr txBox="1"/>
          <p:nvPr/>
        </p:nvSpPr>
        <p:spPr>
          <a:xfrm>
            <a:off x="1351128" y="3967736"/>
            <a:ext cx="9144000" cy="400110"/>
          </a:xfrm>
          <a:prstGeom prst="rect">
            <a:avLst/>
          </a:prstGeom>
          <a:noFill/>
        </p:spPr>
        <p:txBody>
          <a:bodyPr wrap="square">
            <a:spAutoFit/>
          </a:bodyPr>
          <a:lstStyle/>
          <a:p>
            <a:r>
              <a:rPr lang="pl-PL" sz="2000">
                <a:latin typeface="Poppins" panose="00000500000000000000" pitchFamily="2" charset="-18"/>
                <a:cs typeface="Poppins" panose="00000500000000000000" pitchFamily="2" charset="-18"/>
              </a:rPr>
              <a:t>1. Sprawdzić długość kabla zgodnie z końcowym położeniem.</a:t>
            </a:r>
          </a:p>
        </p:txBody>
      </p:sp>
      <p:pic>
        <p:nvPicPr>
          <p:cNvPr id="9" name="Obraz 8">
            <a:extLst>
              <a:ext uri="{FF2B5EF4-FFF2-40B4-BE49-F238E27FC236}">
                <a16:creationId xmlns:a16="http://schemas.microsoft.com/office/drawing/2014/main" id="{1782D5A0-AE98-F61E-DB81-E420B47FD952}"/>
              </a:ext>
            </a:extLst>
          </p:cNvPr>
          <p:cNvPicPr>
            <a:picLocks noChangeAspect="1"/>
          </p:cNvPicPr>
          <p:nvPr/>
        </p:nvPicPr>
        <p:blipFill>
          <a:blip r:embed="rId4"/>
          <a:stretch>
            <a:fillRect/>
          </a:stretch>
        </p:blipFill>
        <p:spPr>
          <a:xfrm>
            <a:off x="1472689" y="4823627"/>
            <a:ext cx="8599359" cy="4824032"/>
          </a:xfrm>
          <a:prstGeom prst="rect">
            <a:avLst/>
          </a:prstGeom>
        </p:spPr>
      </p:pic>
      <p:sp>
        <p:nvSpPr>
          <p:cNvPr id="11" name="pole tekstowe 10">
            <a:extLst>
              <a:ext uri="{FF2B5EF4-FFF2-40B4-BE49-F238E27FC236}">
                <a16:creationId xmlns:a16="http://schemas.microsoft.com/office/drawing/2014/main" id="{E74DC01C-0EBB-A1BD-96C1-E6E0D11F8D3F}"/>
              </a:ext>
            </a:extLst>
          </p:cNvPr>
          <p:cNvSpPr txBox="1"/>
          <p:nvPr/>
        </p:nvSpPr>
        <p:spPr>
          <a:xfrm>
            <a:off x="10209795" y="7235643"/>
            <a:ext cx="6605516" cy="707886"/>
          </a:xfrm>
          <a:prstGeom prst="rect">
            <a:avLst/>
          </a:prstGeom>
          <a:noFill/>
        </p:spPr>
        <p:txBody>
          <a:bodyPr wrap="square">
            <a:spAutoFit/>
          </a:bodyPr>
          <a:lstStyle/>
          <a:p>
            <a:r>
              <a:rPr lang="pl-PL" sz="2000">
                <a:latin typeface="Poppins" panose="00000500000000000000" pitchFamily="2" charset="-18"/>
                <a:cs typeface="Poppins" panose="00000500000000000000" pitchFamily="2" charset="-18"/>
              </a:rPr>
              <a:t>2. Zaznaczyć długość zdjęcia powłoki A ( długość głowicy min. 500 mm, a max. 1100 mm).</a:t>
            </a:r>
          </a:p>
        </p:txBody>
      </p:sp>
    </p:spTree>
    <p:extLst>
      <p:ext uri="{BB962C8B-B14F-4D97-AF65-F5344CB8AC3E}">
        <p14:creationId xmlns:p14="http://schemas.microsoft.com/office/powerpoint/2010/main" val="12734356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D54041D-81A3-0190-99FD-6D21EFCD433A}"/>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3D1AC2E3-A8F2-0A55-0923-953872F3727F}"/>
              </a:ext>
            </a:extLst>
          </p:cNvPr>
          <p:cNvSpPr txBox="1"/>
          <p:nvPr/>
        </p:nvSpPr>
        <p:spPr>
          <a:xfrm>
            <a:off x="854582" y="393730"/>
            <a:ext cx="15727448" cy="1218795"/>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panose="00000500000000000000" pitchFamily="2" charset="-18"/>
                <a:ea typeface="Poppins Medium"/>
                <a:cs typeface="Poppins" panose="00000500000000000000" pitchFamily="2" charset="-18"/>
                <a:sym typeface="Poppins Medium"/>
              </a:rPr>
              <a:t>Montaż głowicy wnętrzowej do 3-żyłowych kabli uniwersalnych typu HITU3</a:t>
            </a:r>
            <a:endParaRPr lang="pl-PL" sz="1050">
              <a:latin typeface="Poppins" panose="00000500000000000000" pitchFamily="2" charset="-18"/>
              <a:ea typeface="Poppins Medium"/>
              <a:cs typeface="Poppins" panose="00000500000000000000" pitchFamily="2" charset="-18"/>
              <a:sym typeface="Poppins Medium"/>
            </a:endParaRPr>
          </a:p>
        </p:txBody>
      </p:sp>
      <p:sp>
        <p:nvSpPr>
          <p:cNvPr id="6" name="pole tekstowe 5">
            <a:extLst>
              <a:ext uri="{FF2B5EF4-FFF2-40B4-BE49-F238E27FC236}">
                <a16:creationId xmlns:a16="http://schemas.microsoft.com/office/drawing/2014/main" id="{126EFFFB-F583-264D-021E-61296F6BDC46}"/>
              </a:ext>
            </a:extLst>
          </p:cNvPr>
          <p:cNvSpPr txBox="1"/>
          <p:nvPr/>
        </p:nvSpPr>
        <p:spPr>
          <a:xfrm>
            <a:off x="10364755" y="3137800"/>
            <a:ext cx="5534889" cy="400110"/>
          </a:xfrm>
          <a:prstGeom prst="rect">
            <a:avLst/>
          </a:prstGeom>
          <a:noFill/>
        </p:spPr>
        <p:txBody>
          <a:bodyPr wrap="square">
            <a:spAutoFit/>
          </a:bodyPr>
          <a:lstStyle/>
          <a:p>
            <a:r>
              <a:rPr lang="pl-PL" sz="2000">
                <a:latin typeface="Poppins" panose="00000500000000000000" pitchFamily="2" charset="-18"/>
                <a:cs typeface="Poppins" panose="00000500000000000000" pitchFamily="2" charset="-18"/>
              </a:rPr>
              <a:t>3. Zdjąć powłokę zewnętrzną kabla.</a:t>
            </a:r>
          </a:p>
        </p:txBody>
      </p:sp>
      <p:sp>
        <p:nvSpPr>
          <p:cNvPr id="11" name="pole tekstowe 10">
            <a:extLst>
              <a:ext uri="{FF2B5EF4-FFF2-40B4-BE49-F238E27FC236}">
                <a16:creationId xmlns:a16="http://schemas.microsoft.com/office/drawing/2014/main" id="{BD3CC53E-F7D5-7A57-E248-F1D783CC0BE1}"/>
              </a:ext>
            </a:extLst>
          </p:cNvPr>
          <p:cNvSpPr txBox="1"/>
          <p:nvPr/>
        </p:nvSpPr>
        <p:spPr>
          <a:xfrm>
            <a:off x="10364755" y="6540513"/>
            <a:ext cx="6605516" cy="2818720"/>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4. ”</a:t>
            </a:r>
            <a:r>
              <a:rPr lang="pl-PL" sz="2000" err="1">
                <a:latin typeface="Poppins" panose="00000500000000000000" pitchFamily="2" charset="-18"/>
                <a:cs typeface="Poppins" panose="00000500000000000000" pitchFamily="2" charset="-18"/>
              </a:rPr>
              <a:t>Zszorstkować</a:t>
            </a:r>
            <a:r>
              <a:rPr lang="pl-PL" sz="2000">
                <a:latin typeface="Poppins" panose="00000500000000000000" pitchFamily="2" charset="-18"/>
                <a:cs typeface="Poppins" panose="00000500000000000000" pitchFamily="2" charset="-18"/>
              </a:rPr>
              <a:t>” papierem ściernym odcinek 60 mm. Oczyścić i odtłuścić powłokę kabla. Nawinąć jedną warstwę taśmy uszczelniającej SSM83 na odcinku 50 mm, rozpoczynając od końca powłoki. Taśmę nawijać z 50 % zakładką i przy owijaniu należy lekko ją naciągać.</a:t>
            </a:r>
          </a:p>
        </p:txBody>
      </p:sp>
      <p:pic>
        <p:nvPicPr>
          <p:cNvPr id="3" name="Obraz 2">
            <a:extLst>
              <a:ext uri="{FF2B5EF4-FFF2-40B4-BE49-F238E27FC236}">
                <a16:creationId xmlns:a16="http://schemas.microsoft.com/office/drawing/2014/main" id="{8C6473E8-EFBD-2B78-3FFC-7E0421B6FDAA}"/>
              </a:ext>
            </a:extLst>
          </p:cNvPr>
          <p:cNvPicPr>
            <a:picLocks noChangeAspect="1"/>
          </p:cNvPicPr>
          <p:nvPr/>
        </p:nvPicPr>
        <p:blipFill>
          <a:blip r:embed="rId3"/>
          <a:stretch>
            <a:fillRect/>
          </a:stretch>
        </p:blipFill>
        <p:spPr>
          <a:xfrm>
            <a:off x="1317729" y="1874972"/>
            <a:ext cx="8848964" cy="3124505"/>
          </a:xfrm>
          <a:prstGeom prst="rect">
            <a:avLst/>
          </a:prstGeom>
        </p:spPr>
      </p:pic>
      <p:pic>
        <p:nvPicPr>
          <p:cNvPr id="7" name="Obraz 6">
            <a:extLst>
              <a:ext uri="{FF2B5EF4-FFF2-40B4-BE49-F238E27FC236}">
                <a16:creationId xmlns:a16="http://schemas.microsoft.com/office/drawing/2014/main" id="{FD921B8C-0D3C-BED4-4DA0-F766D6807844}"/>
              </a:ext>
            </a:extLst>
          </p:cNvPr>
          <p:cNvPicPr>
            <a:picLocks noChangeAspect="1"/>
          </p:cNvPicPr>
          <p:nvPr/>
        </p:nvPicPr>
        <p:blipFill>
          <a:blip r:embed="rId4"/>
          <a:stretch>
            <a:fillRect/>
          </a:stretch>
        </p:blipFill>
        <p:spPr>
          <a:xfrm>
            <a:off x="1317729" y="6163574"/>
            <a:ext cx="7566963" cy="3572598"/>
          </a:xfrm>
          <a:prstGeom prst="rect">
            <a:avLst/>
          </a:prstGeom>
        </p:spPr>
      </p:pic>
    </p:spTree>
    <p:extLst>
      <p:ext uri="{BB962C8B-B14F-4D97-AF65-F5344CB8AC3E}">
        <p14:creationId xmlns:p14="http://schemas.microsoft.com/office/powerpoint/2010/main" val="34866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128F790B-5188-7F11-D543-D9ED0D00E32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79B7245-12A7-881C-66CF-850CC20E81AC}"/>
              </a:ext>
            </a:extLst>
          </p:cNvPr>
          <p:cNvSpPr txBox="1"/>
          <p:nvPr/>
        </p:nvSpPr>
        <p:spPr>
          <a:xfrm>
            <a:off x="909173" y="559636"/>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Rodzaje i typy kabli - definicje</a:t>
            </a:r>
            <a:endParaRPr sz="3600">
              <a:latin typeface="+mn-lt"/>
              <a:ea typeface="Poppins Medium"/>
              <a:cs typeface="Poppins Medium"/>
              <a:sym typeface="Poppins Medium"/>
            </a:endParaRPr>
          </a:p>
        </p:txBody>
      </p:sp>
      <p:sp>
        <p:nvSpPr>
          <p:cNvPr id="6" name="pole tekstowe 5">
            <a:extLst>
              <a:ext uri="{FF2B5EF4-FFF2-40B4-BE49-F238E27FC236}">
                <a16:creationId xmlns:a16="http://schemas.microsoft.com/office/drawing/2014/main" id="{CAAB5FD8-A37B-FF15-065B-BAE94F27C312}"/>
              </a:ext>
            </a:extLst>
          </p:cNvPr>
          <p:cNvSpPr txBox="1"/>
          <p:nvPr/>
        </p:nvSpPr>
        <p:spPr>
          <a:xfrm>
            <a:off x="1132763" y="3112308"/>
            <a:ext cx="15162663" cy="1895391"/>
          </a:xfrm>
          <a:prstGeom prst="rect">
            <a:avLst/>
          </a:prstGeom>
          <a:noFill/>
        </p:spPr>
        <p:txBody>
          <a:bodyPr wrap="square">
            <a:spAutoFit/>
          </a:bodyPr>
          <a:lstStyle/>
          <a:p>
            <a:pPr>
              <a:lnSpc>
                <a:spcPct val="150000"/>
              </a:lnSpc>
            </a:pPr>
            <a:r>
              <a:rPr lang="pl-PL" sz="2000" b="1">
                <a:latin typeface="Poppins" panose="00000500000000000000" pitchFamily="2" charset="-18"/>
                <a:cs typeface="Poppins" panose="00000500000000000000" pitchFamily="2" charset="-18"/>
              </a:rPr>
              <a:t>Kabel z izolacją papierową </a:t>
            </a:r>
            <a:r>
              <a:rPr lang="pl-PL" sz="2000">
                <a:latin typeface="Poppins" panose="00000500000000000000" pitchFamily="2" charset="-18"/>
                <a:cs typeface="Poppins" panose="00000500000000000000" pitchFamily="2" charset="-18"/>
              </a:rPr>
              <a:t>- </a:t>
            </a:r>
            <a:r>
              <a:rPr lang="pl-PL" sz="2000" err="1">
                <a:latin typeface="Poppins" panose="00000500000000000000" pitchFamily="2" charset="-18"/>
                <a:cs typeface="Poppins" panose="00000500000000000000" pitchFamily="2" charset="-18"/>
              </a:rPr>
              <a:t>HKnFtA</a:t>
            </a:r>
            <a:r>
              <a:rPr lang="pl-PL" sz="2000">
                <a:latin typeface="Poppins" panose="00000500000000000000" pitchFamily="2" charset="-18"/>
                <a:cs typeface="Poppins" panose="00000500000000000000" pitchFamily="2" charset="-18"/>
              </a:rPr>
              <a:t>, </a:t>
            </a:r>
            <a:r>
              <a:rPr lang="pl-PL" sz="2000" err="1">
                <a:latin typeface="Poppins" panose="00000500000000000000" pitchFamily="2" charset="-18"/>
                <a:cs typeface="Poppins" panose="00000500000000000000" pitchFamily="2" charset="-18"/>
              </a:rPr>
              <a:t>HAKnFtA</a:t>
            </a:r>
            <a:r>
              <a:rPr lang="pl-PL" sz="2000">
                <a:latin typeface="Poppins" panose="00000500000000000000" pitchFamily="2" charset="-18"/>
                <a:cs typeface="Poppins" panose="00000500000000000000" pitchFamily="2" charset="-18"/>
              </a:rPr>
              <a:t> 8,7/15kV do 18/30kV - gdzie kabel (HK HAK) elektroenergetyczny trzyżyłowy o polu elektrycznym promieniowym z żyłami miedzianymi lub aluminiowymi, o izolacji papierowej przesyconej syciwem nieściekającym (n) i powłoce ołowianej, opancerzony taśmami stalowymi (</a:t>
            </a:r>
            <a:r>
              <a:rPr lang="pl-PL" sz="2000" err="1">
                <a:latin typeface="Poppins" panose="00000500000000000000" pitchFamily="2" charset="-18"/>
                <a:cs typeface="Poppins" panose="00000500000000000000" pitchFamily="2" charset="-18"/>
              </a:rPr>
              <a:t>Ft</a:t>
            </a:r>
            <a:r>
              <a:rPr lang="pl-PL" sz="2000">
                <a:latin typeface="Poppins" panose="00000500000000000000" pitchFamily="2" charset="-18"/>
                <a:cs typeface="Poppins" panose="00000500000000000000" pitchFamily="2" charset="-18"/>
              </a:rPr>
              <a:t>) z osłoną włóknistą (A). </a:t>
            </a:r>
          </a:p>
        </p:txBody>
      </p:sp>
      <p:sp>
        <p:nvSpPr>
          <p:cNvPr id="9" name="pole tekstowe 8">
            <a:extLst>
              <a:ext uri="{FF2B5EF4-FFF2-40B4-BE49-F238E27FC236}">
                <a16:creationId xmlns:a16="http://schemas.microsoft.com/office/drawing/2014/main" id="{CCE44076-5087-CCC5-6D63-555B391D4100}"/>
              </a:ext>
            </a:extLst>
          </p:cNvPr>
          <p:cNvSpPr txBox="1"/>
          <p:nvPr/>
        </p:nvSpPr>
        <p:spPr>
          <a:xfrm>
            <a:off x="1132764" y="1868901"/>
            <a:ext cx="15462914" cy="972061"/>
          </a:xfrm>
          <a:prstGeom prst="rect">
            <a:avLst/>
          </a:prstGeom>
          <a:noFill/>
        </p:spPr>
        <p:txBody>
          <a:bodyPr wrap="square">
            <a:spAutoFit/>
          </a:bodyPr>
          <a:lstStyle/>
          <a:p>
            <a:pPr>
              <a:lnSpc>
                <a:spcPct val="150000"/>
              </a:lnSpc>
            </a:pPr>
            <a:r>
              <a:rPr lang="pl-PL" sz="2000" b="1">
                <a:latin typeface="Poppins" panose="00000500000000000000" pitchFamily="2" charset="-18"/>
                <a:cs typeface="Poppins" panose="00000500000000000000" pitchFamily="2" charset="-18"/>
              </a:rPr>
              <a:t>Kable z izolacją papierową </a:t>
            </a:r>
            <a:r>
              <a:rPr lang="pl-PL" sz="2000">
                <a:latin typeface="Poppins" panose="00000500000000000000" pitchFamily="2" charset="-18"/>
                <a:cs typeface="Poppins" panose="00000500000000000000" pitchFamily="2" charset="-18"/>
              </a:rPr>
              <a:t>- AK(n)</a:t>
            </a:r>
            <a:r>
              <a:rPr lang="pl-PL" sz="2000" err="1">
                <a:latin typeface="Poppins" panose="00000500000000000000" pitchFamily="2" charset="-18"/>
                <a:cs typeface="Poppins" panose="00000500000000000000" pitchFamily="2" charset="-18"/>
              </a:rPr>
              <a:t>FtA</a:t>
            </a:r>
            <a:r>
              <a:rPr lang="pl-PL" sz="2000">
                <a:latin typeface="Poppins" panose="00000500000000000000" pitchFamily="2" charset="-18"/>
                <a:cs typeface="Poppins" panose="00000500000000000000" pitchFamily="2" charset="-18"/>
              </a:rPr>
              <a:t> 6/10 kV - kabel z żyłami aluminiowymi o izolacji papierowej przesyconej syciwem nieściekającym i powłoce ołowianej, opancerzony taśmami stalowymi z osłoną włóknistą.</a:t>
            </a:r>
          </a:p>
        </p:txBody>
      </p:sp>
    </p:spTree>
    <p:extLst>
      <p:ext uri="{BB962C8B-B14F-4D97-AF65-F5344CB8AC3E}">
        <p14:creationId xmlns:p14="http://schemas.microsoft.com/office/powerpoint/2010/main" val="19878402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0B9F4BF-173C-4452-B2CD-8C404FAB23CA}"/>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890E963-AA51-7475-FB35-C388CC37C315}"/>
              </a:ext>
            </a:extLst>
          </p:cNvPr>
          <p:cNvSpPr txBox="1"/>
          <p:nvPr/>
        </p:nvSpPr>
        <p:spPr>
          <a:xfrm>
            <a:off x="854582" y="393730"/>
            <a:ext cx="15727448" cy="1218795"/>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panose="00000500000000000000" pitchFamily="2" charset="-18"/>
                <a:ea typeface="Poppins Medium"/>
                <a:cs typeface="Poppins" panose="00000500000000000000" pitchFamily="2" charset="-18"/>
                <a:sym typeface="Poppins Medium"/>
              </a:rPr>
              <a:t>Montaż głowicy wnętrzowej do 3-żyłowych kabli uniwersalnych typu HITU3</a:t>
            </a:r>
            <a:endParaRPr lang="pl-PL" sz="1050">
              <a:latin typeface="Poppins" panose="00000500000000000000" pitchFamily="2" charset="-18"/>
              <a:ea typeface="Poppins Medium"/>
              <a:cs typeface="Poppins" panose="00000500000000000000" pitchFamily="2" charset="-18"/>
              <a:sym typeface="Poppins Medium"/>
            </a:endParaRPr>
          </a:p>
        </p:txBody>
      </p:sp>
      <p:sp>
        <p:nvSpPr>
          <p:cNvPr id="6" name="pole tekstowe 5">
            <a:extLst>
              <a:ext uri="{FF2B5EF4-FFF2-40B4-BE49-F238E27FC236}">
                <a16:creationId xmlns:a16="http://schemas.microsoft.com/office/drawing/2014/main" id="{07CD4916-9AC0-969A-FBD0-7366493A3331}"/>
              </a:ext>
            </a:extLst>
          </p:cNvPr>
          <p:cNvSpPr txBox="1"/>
          <p:nvPr/>
        </p:nvSpPr>
        <p:spPr>
          <a:xfrm>
            <a:off x="8516577" y="1813968"/>
            <a:ext cx="7642372" cy="1895391"/>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5. Taśmy żyły powrotnej odgiąć i ułożyć na powłoce, dodatkowo przyciskając do taśmy uszczelniającej SSM83. Można końce taśm tymczasowo przymocować do powłoki taśmą PCV. Nie obcinać taśm żyły powrotnej!</a:t>
            </a:r>
          </a:p>
        </p:txBody>
      </p:sp>
      <p:sp>
        <p:nvSpPr>
          <p:cNvPr id="11" name="pole tekstowe 10">
            <a:extLst>
              <a:ext uri="{FF2B5EF4-FFF2-40B4-BE49-F238E27FC236}">
                <a16:creationId xmlns:a16="http://schemas.microsoft.com/office/drawing/2014/main" id="{B601A737-D876-AB43-2E6A-AEB811096553}"/>
              </a:ext>
            </a:extLst>
          </p:cNvPr>
          <p:cNvSpPr txBox="1"/>
          <p:nvPr/>
        </p:nvSpPr>
        <p:spPr>
          <a:xfrm>
            <a:off x="8513899" y="5331987"/>
            <a:ext cx="7781528" cy="3742050"/>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6. Nawinąć na taśmach żyły powrotnej jedną warstwę taśmy uszczelniającej SSM83 na odcinku 50 mm (tym samym co w pkt.4). Taśmę nawijać z 50 % zakładką i przy owijaniu należy lekko ją naciągać. Przymierzyć </a:t>
            </a:r>
            <a:r>
              <a:rPr lang="pl-PL" sz="2000" err="1">
                <a:latin typeface="Poppins" panose="00000500000000000000" pitchFamily="2" charset="-18"/>
                <a:cs typeface="Poppins" panose="00000500000000000000" pitchFamily="2" charset="-18"/>
              </a:rPr>
              <a:t>trójpalczatkę</a:t>
            </a:r>
            <a:r>
              <a:rPr lang="pl-PL" sz="2000">
                <a:latin typeface="Poppins" panose="00000500000000000000" pitchFamily="2" charset="-18"/>
                <a:cs typeface="Poppins" panose="00000500000000000000" pitchFamily="2" charset="-18"/>
              </a:rPr>
              <a:t> i zaznaczyć jej koniec. Następnie 50 mm od tego końca nawinąć jedną warstwę taśmy SSM83 na długości 100mm. Odcinek ten ma na celu zabezpieczenie przed upaleniem taśm żył powrotnych w trakcie obkurczania </a:t>
            </a:r>
            <a:r>
              <a:rPr lang="pl-PL" sz="2000" err="1">
                <a:latin typeface="Poppins" panose="00000500000000000000" pitchFamily="2" charset="-18"/>
                <a:cs typeface="Poppins" panose="00000500000000000000" pitchFamily="2" charset="-18"/>
              </a:rPr>
              <a:t>trójpalczatki</a:t>
            </a:r>
            <a:r>
              <a:rPr lang="pl-PL" sz="2000">
                <a:latin typeface="Poppins" panose="00000500000000000000" pitchFamily="2" charset="-18"/>
                <a:cs typeface="Poppins" panose="00000500000000000000" pitchFamily="2" charset="-18"/>
              </a:rPr>
              <a:t>.</a:t>
            </a:r>
          </a:p>
        </p:txBody>
      </p:sp>
      <p:pic>
        <p:nvPicPr>
          <p:cNvPr id="4" name="Obraz 3">
            <a:extLst>
              <a:ext uri="{FF2B5EF4-FFF2-40B4-BE49-F238E27FC236}">
                <a16:creationId xmlns:a16="http://schemas.microsoft.com/office/drawing/2014/main" id="{841DC9D9-3BE3-1A9F-33E0-FA5C799F8F39}"/>
              </a:ext>
            </a:extLst>
          </p:cNvPr>
          <p:cNvPicPr>
            <a:picLocks noChangeAspect="1"/>
          </p:cNvPicPr>
          <p:nvPr/>
        </p:nvPicPr>
        <p:blipFill>
          <a:blip r:embed="rId3"/>
          <a:stretch>
            <a:fillRect/>
          </a:stretch>
        </p:blipFill>
        <p:spPr>
          <a:xfrm>
            <a:off x="854582" y="1576376"/>
            <a:ext cx="6100034" cy="4218276"/>
          </a:xfrm>
          <a:prstGeom prst="rect">
            <a:avLst/>
          </a:prstGeom>
        </p:spPr>
      </p:pic>
      <p:pic>
        <p:nvPicPr>
          <p:cNvPr id="8" name="Obraz 7">
            <a:extLst>
              <a:ext uri="{FF2B5EF4-FFF2-40B4-BE49-F238E27FC236}">
                <a16:creationId xmlns:a16="http://schemas.microsoft.com/office/drawing/2014/main" id="{7E5D831B-4E7D-F90C-2DB0-635A29C930C5}"/>
              </a:ext>
            </a:extLst>
          </p:cNvPr>
          <p:cNvPicPr>
            <a:picLocks noChangeAspect="1"/>
          </p:cNvPicPr>
          <p:nvPr/>
        </p:nvPicPr>
        <p:blipFill>
          <a:blip r:embed="rId4"/>
          <a:stretch>
            <a:fillRect/>
          </a:stretch>
        </p:blipFill>
        <p:spPr>
          <a:xfrm>
            <a:off x="1069783" y="5794652"/>
            <a:ext cx="5934197" cy="4098618"/>
          </a:xfrm>
          <a:prstGeom prst="rect">
            <a:avLst/>
          </a:prstGeom>
        </p:spPr>
      </p:pic>
    </p:spTree>
    <p:extLst>
      <p:ext uri="{BB962C8B-B14F-4D97-AF65-F5344CB8AC3E}">
        <p14:creationId xmlns:p14="http://schemas.microsoft.com/office/powerpoint/2010/main" val="26320759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462D0BB-9E9E-714C-1121-71E24512F8F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34F97BF0-5091-F190-301C-C8483257608A}"/>
              </a:ext>
            </a:extLst>
          </p:cNvPr>
          <p:cNvSpPr txBox="1"/>
          <p:nvPr/>
        </p:nvSpPr>
        <p:spPr>
          <a:xfrm>
            <a:off x="854582" y="393730"/>
            <a:ext cx="15727448" cy="1218795"/>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panose="00000500000000000000" pitchFamily="2" charset="-18"/>
                <a:ea typeface="Poppins Medium"/>
                <a:cs typeface="Poppins" panose="00000500000000000000" pitchFamily="2" charset="-18"/>
                <a:sym typeface="Poppins Medium"/>
              </a:rPr>
              <a:t>Montaż głowicy wnętrzowej do 3-żyłowych kabli uniwersalnych typu HITU3</a:t>
            </a:r>
            <a:endParaRPr lang="pl-PL" sz="1050">
              <a:latin typeface="Poppins" panose="00000500000000000000" pitchFamily="2" charset="-18"/>
              <a:ea typeface="Poppins Medium"/>
              <a:cs typeface="Poppins" panose="00000500000000000000" pitchFamily="2" charset="-18"/>
              <a:sym typeface="Poppins Medium"/>
            </a:endParaRPr>
          </a:p>
        </p:txBody>
      </p:sp>
      <p:sp>
        <p:nvSpPr>
          <p:cNvPr id="6" name="pole tekstowe 5">
            <a:extLst>
              <a:ext uri="{FF2B5EF4-FFF2-40B4-BE49-F238E27FC236}">
                <a16:creationId xmlns:a16="http://schemas.microsoft.com/office/drawing/2014/main" id="{439B5101-63BF-5C66-B7F4-2ADC46A97BFA}"/>
              </a:ext>
            </a:extLst>
          </p:cNvPr>
          <p:cNvSpPr txBox="1"/>
          <p:nvPr/>
        </p:nvSpPr>
        <p:spPr>
          <a:xfrm>
            <a:off x="9689910" y="2223401"/>
            <a:ext cx="6796586" cy="5588709"/>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7. Nasunąć </a:t>
            </a:r>
            <a:r>
              <a:rPr lang="pl-PL" sz="2000" err="1">
                <a:latin typeface="Poppins" panose="00000500000000000000" pitchFamily="2" charset="-18"/>
                <a:cs typeface="Poppins" panose="00000500000000000000" pitchFamily="2" charset="-18"/>
              </a:rPr>
              <a:t>trójpalczatkę</a:t>
            </a:r>
            <a:r>
              <a:rPr lang="pl-PL" sz="2000">
                <a:latin typeface="Poppins" panose="00000500000000000000" pitchFamily="2" charset="-18"/>
                <a:cs typeface="Poppins" panose="00000500000000000000" pitchFamily="2" charset="-18"/>
              </a:rPr>
              <a:t> SABO najdalej jak można. Rozpocząć obkurczanie </a:t>
            </a:r>
            <a:r>
              <a:rPr lang="pl-PL" sz="2000" err="1">
                <a:latin typeface="Poppins" panose="00000500000000000000" pitchFamily="2" charset="-18"/>
                <a:cs typeface="Poppins" panose="00000500000000000000" pitchFamily="2" charset="-18"/>
              </a:rPr>
              <a:t>trójpalczatki</a:t>
            </a:r>
            <a:r>
              <a:rPr lang="pl-PL" sz="2000">
                <a:latin typeface="Poppins" panose="00000500000000000000" pitchFamily="2" charset="-18"/>
                <a:cs typeface="Poppins" panose="00000500000000000000" pitchFamily="2" charset="-18"/>
              </a:rPr>
              <a:t> od miejsca przejścia w „palce”. Obkurczyć „palce” na żyłach, a następnie obkurczać w stronę powłoki kabla. Zapleść war kocz z taśm żyły powrotnej. Uciąć żyłę powrotną na właściwy długość. Zamontować końcówkę zgodnie z instrukcją producenta. Przy stosowaniu zestawów końcówek L-EXCEL lub L-AXCES1(2) założyć tuleję, a następnie śrubową końcówkę SJ1.47. Użyć klucza nasadowego 11mm i narzędzia podtrzymującego. Dokręcać aż do zerwania łbów śrub.</a:t>
            </a:r>
          </a:p>
        </p:txBody>
      </p:sp>
      <p:pic>
        <p:nvPicPr>
          <p:cNvPr id="3" name="Obraz 2">
            <a:extLst>
              <a:ext uri="{FF2B5EF4-FFF2-40B4-BE49-F238E27FC236}">
                <a16:creationId xmlns:a16="http://schemas.microsoft.com/office/drawing/2014/main" id="{3F99E18E-23AD-3AB5-8C9A-85BDDAC3E57E}"/>
              </a:ext>
            </a:extLst>
          </p:cNvPr>
          <p:cNvPicPr>
            <a:picLocks noChangeAspect="1"/>
          </p:cNvPicPr>
          <p:nvPr/>
        </p:nvPicPr>
        <p:blipFill>
          <a:blip r:embed="rId3"/>
          <a:stretch>
            <a:fillRect/>
          </a:stretch>
        </p:blipFill>
        <p:spPr>
          <a:xfrm>
            <a:off x="1528896" y="2572067"/>
            <a:ext cx="7615104" cy="5142866"/>
          </a:xfrm>
          <a:prstGeom prst="rect">
            <a:avLst/>
          </a:prstGeom>
        </p:spPr>
      </p:pic>
    </p:spTree>
    <p:extLst>
      <p:ext uri="{BB962C8B-B14F-4D97-AF65-F5344CB8AC3E}">
        <p14:creationId xmlns:p14="http://schemas.microsoft.com/office/powerpoint/2010/main" val="28545869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D6F1122-1A28-9945-E5D2-2F81AE3CF63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9A20D44-0763-7DC7-84F4-37BC7018D7AE}"/>
              </a:ext>
            </a:extLst>
          </p:cNvPr>
          <p:cNvSpPr txBox="1"/>
          <p:nvPr/>
        </p:nvSpPr>
        <p:spPr>
          <a:xfrm>
            <a:off x="854582" y="393730"/>
            <a:ext cx="15727448" cy="1218795"/>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panose="00000500000000000000" pitchFamily="2" charset="-18"/>
                <a:ea typeface="Poppins Medium"/>
                <a:cs typeface="Poppins" panose="00000500000000000000" pitchFamily="2" charset="-18"/>
                <a:sym typeface="Poppins Medium"/>
              </a:rPr>
              <a:t>Montaż głowicy wnętrzowej do 3-żyłowych kabli uniwersalnych typu HITU3</a:t>
            </a:r>
            <a:endParaRPr lang="pl-PL" sz="1050">
              <a:latin typeface="Poppins" panose="00000500000000000000" pitchFamily="2" charset="-18"/>
              <a:ea typeface="Poppins Medium"/>
              <a:cs typeface="Poppins" panose="00000500000000000000" pitchFamily="2" charset="-18"/>
              <a:sym typeface="Poppins Medium"/>
            </a:endParaRPr>
          </a:p>
        </p:txBody>
      </p:sp>
      <p:sp>
        <p:nvSpPr>
          <p:cNvPr id="6" name="pole tekstowe 5">
            <a:extLst>
              <a:ext uri="{FF2B5EF4-FFF2-40B4-BE49-F238E27FC236}">
                <a16:creationId xmlns:a16="http://schemas.microsoft.com/office/drawing/2014/main" id="{CCFB5258-85FA-BBCD-E528-0B5F2C1A4532}"/>
              </a:ext>
            </a:extLst>
          </p:cNvPr>
          <p:cNvSpPr txBox="1"/>
          <p:nvPr/>
        </p:nvSpPr>
        <p:spPr>
          <a:xfrm>
            <a:off x="8857399" y="1423652"/>
            <a:ext cx="8366076" cy="2357056"/>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8. Zdjąć ekran półprzewodzący z izolacji na długości 300 mm. Stosując korowarki bez rolek, należy wcześniej posmarować żyły smarem silikonowy w celu uzyskania poślizgu. W przypadku nierównej po wierzchni izolacji można papierem ściernym wygładzić jej powierzchnię.</a:t>
            </a:r>
          </a:p>
        </p:txBody>
      </p:sp>
      <p:pic>
        <p:nvPicPr>
          <p:cNvPr id="4" name="Obraz 3">
            <a:extLst>
              <a:ext uri="{FF2B5EF4-FFF2-40B4-BE49-F238E27FC236}">
                <a16:creationId xmlns:a16="http://schemas.microsoft.com/office/drawing/2014/main" id="{0CBDF0E2-BDBA-2434-4E7D-E0B9D69DC352}"/>
              </a:ext>
            </a:extLst>
          </p:cNvPr>
          <p:cNvPicPr>
            <a:picLocks noChangeAspect="1"/>
          </p:cNvPicPr>
          <p:nvPr/>
        </p:nvPicPr>
        <p:blipFill>
          <a:blip r:embed="rId3"/>
          <a:stretch>
            <a:fillRect/>
          </a:stretch>
        </p:blipFill>
        <p:spPr>
          <a:xfrm>
            <a:off x="1192576" y="1423652"/>
            <a:ext cx="7159854" cy="4287073"/>
          </a:xfrm>
          <a:prstGeom prst="rect">
            <a:avLst/>
          </a:prstGeom>
        </p:spPr>
      </p:pic>
      <p:pic>
        <p:nvPicPr>
          <p:cNvPr id="7" name="Obraz 6">
            <a:extLst>
              <a:ext uri="{FF2B5EF4-FFF2-40B4-BE49-F238E27FC236}">
                <a16:creationId xmlns:a16="http://schemas.microsoft.com/office/drawing/2014/main" id="{A0EB58CC-DBBA-8CE3-0261-D585A03AD285}"/>
              </a:ext>
            </a:extLst>
          </p:cNvPr>
          <p:cNvPicPr>
            <a:picLocks noChangeAspect="1"/>
          </p:cNvPicPr>
          <p:nvPr/>
        </p:nvPicPr>
        <p:blipFill>
          <a:blip r:embed="rId4"/>
          <a:stretch>
            <a:fillRect/>
          </a:stretch>
        </p:blipFill>
        <p:spPr>
          <a:xfrm>
            <a:off x="1192576" y="6198960"/>
            <a:ext cx="7491150" cy="2958688"/>
          </a:xfrm>
          <a:prstGeom prst="rect">
            <a:avLst/>
          </a:prstGeom>
        </p:spPr>
      </p:pic>
      <p:sp>
        <p:nvSpPr>
          <p:cNvPr id="9" name="pole tekstowe 8">
            <a:extLst>
              <a:ext uri="{FF2B5EF4-FFF2-40B4-BE49-F238E27FC236}">
                <a16:creationId xmlns:a16="http://schemas.microsoft.com/office/drawing/2014/main" id="{01523CED-9541-7DEE-D6B5-375B7CA15415}"/>
              </a:ext>
            </a:extLst>
          </p:cNvPr>
          <p:cNvSpPr txBox="1"/>
          <p:nvPr/>
        </p:nvSpPr>
        <p:spPr>
          <a:xfrm>
            <a:off x="8957822" y="4268943"/>
            <a:ext cx="8137602" cy="5588709"/>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9. Usunąć izolację kabla na odcinku odpowiadającym głębokości końcówki kablowej plus dodatkowy zapas (na wydłużenie końcówki przy prasowaniu) odpowiednio 5 mm dla żył Cu i 10 mm dla żył Al. Przy usuwaniu izolacji należy postępować ostrożnie, nie powodując nacięć na żyle. Stosując chusteczki zamieszczone w zestawie starannie oczyścić izolację. Niezmiernie istotne jest rozpocząć czyszczenie od końca izolacji i przesuwać się w kierunku ekranu półprzewodzącego. Warstwę ekranu półprzewodzące go należy czyścić bez dotykania izolacji (nie stosować do czyszczenia izolacji chusteczek, które wcześniej były wykorzystywane do czyszczenia ekranu).</a:t>
            </a:r>
          </a:p>
        </p:txBody>
      </p:sp>
    </p:spTree>
    <p:extLst>
      <p:ext uri="{BB962C8B-B14F-4D97-AF65-F5344CB8AC3E}">
        <p14:creationId xmlns:p14="http://schemas.microsoft.com/office/powerpoint/2010/main" val="6706136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31D8B26-275C-4071-0FE9-BAB89315828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797F910-D23B-3D02-2320-CA0643389042}"/>
              </a:ext>
            </a:extLst>
          </p:cNvPr>
          <p:cNvSpPr txBox="1"/>
          <p:nvPr/>
        </p:nvSpPr>
        <p:spPr>
          <a:xfrm>
            <a:off x="854582" y="393730"/>
            <a:ext cx="1572744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do 3-żyłowych kabli uniwersalnych typu HITU3</a:t>
            </a:r>
            <a:endParaRPr sz="1050">
              <a:latin typeface="Poppins" panose="00000500000000000000" pitchFamily="2" charset="-18"/>
              <a:ea typeface="Poppins Medium"/>
              <a:cs typeface="Poppins" panose="00000500000000000000" pitchFamily="2" charset="-18"/>
              <a:sym typeface="Poppins Medium"/>
            </a:endParaRPr>
          </a:p>
        </p:txBody>
      </p:sp>
      <p:sp>
        <p:nvSpPr>
          <p:cNvPr id="6" name="pole tekstowe 5">
            <a:extLst>
              <a:ext uri="{FF2B5EF4-FFF2-40B4-BE49-F238E27FC236}">
                <a16:creationId xmlns:a16="http://schemas.microsoft.com/office/drawing/2014/main" id="{1B4091F9-0C88-D7FF-DB4B-D62A3427BC95}"/>
              </a:ext>
            </a:extLst>
          </p:cNvPr>
          <p:cNvSpPr txBox="1"/>
          <p:nvPr/>
        </p:nvSpPr>
        <p:spPr>
          <a:xfrm>
            <a:off x="8065829" y="1450909"/>
            <a:ext cx="9250127" cy="2815707"/>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10. Nawinąć dwie warstwy taśmy sterującej SSCTA85 w obszarze zakończenia ekranu półprzewodzącego. Nawinąć taśmę na długości 10 mm na ekranie półprzewodzącym i 20 mm na izolacji. Rozpocząć nawijanie od strony ekranu półprzewodzącego. Taśmę sterującą SSCTA85 należy nawijać z naciągiem, który zmniejsza szerokość taśmy o ponad połowę. Taśmę nawijać z 50 % zakładką.</a:t>
            </a:r>
          </a:p>
        </p:txBody>
      </p:sp>
      <p:pic>
        <p:nvPicPr>
          <p:cNvPr id="3" name="Obraz 2">
            <a:extLst>
              <a:ext uri="{FF2B5EF4-FFF2-40B4-BE49-F238E27FC236}">
                <a16:creationId xmlns:a16="http://schemas.microsoft.com/office/drawing/2014/main" id="{32AE79FB-73AE-DD15-45B0-3688787955D3}"/>
              </a:ext>
            </a:extLst>
          </p:cNvPr>
          <p:cNvPicPr>
            <a:picLocks noChangeAspect="1"/>
          </p:cNvPicPr>
          <p:nvPr/>
        </p:nvPicPr>
        <p:blipFill>
          <a:blip r:embed="rId3"/>
          <a:stretch>
            <a:fillRect/>
          </a:stretch>
        </p:blipFill>
        <p:spPr>
          <a:xfrm>
            <a:off x="972044" y="2007695"/>
            <a:ext cx="7002195" cy="2878203"/>
          </a:xfrm>
          <a:prstGeom prst="rect">
            <a:avLst/>
          </a:prstGeom>
        </p:spPr>
      </p:pic>
      <p:pic>
        <p:nvPicPr>
          <p:cNvPr id="7" name="Obraz 6">
            <a:extLst>
              <a:ext uri="{FF2B5EF4-FFF2-40B4-BE49-F238E27FC236}">
                <a16:creationId xmlns:a16="http://schemas.microsoft.com/office/drawing/2014/main" id="{902F754B-436F-D773-3F68-5823E23848D2}"/>
              </a:ext>
            </a:extLst>
          </p:cNvPr>
          <p:cNvPicPr>
            <a:picLocks noChangeAspect="1"/>
          </p:cNvPicPr>
          <p:nvPr/>
        </p:nvPicPr>
        <p:blipFill>
          <a:blip r:embed="rId4"/>
          <a:stretch>
            <a:fillRect/>
          </a:stretch>
        </p:blipFill>
        <p:spPr>
          <a:xfrm>
            <a:off x="1176760" y="5587378"/>
            <a:ext cx="5647120" cy="4002521"/>
          </a:xfrm>
          <a:prstGeom prst="rect">
            <a:avLst/>
          </a:prstGeom>
        </p:spPr>
      </p:pic>
      <p:sp>
        <p:nvSpPr>
          <p:cNvPr id="9" name="pole tekstowe 8">
            <a:extLst>
              <a:ext uri="{FF2B5EF4-FFF2-40B4-BE49-F238E27FC236}">
                <a16:creationId xmlns:a16="http://schemas.microsoft.com/office/drawing/2014/main" id="{897AE5F0-3FC2-6F19-EC0C-EF132465A0A8}"/>
              </a:ext>
            </a:extLst>
          </p:cNvPr>
          <p:cNvSpPr txBox="1"/>
          <p:nvPr/>
        </p:nvSpPr>
        <p:spPr>
          <a:xfrm>
            <a:off x="7974239" y="6410110"/>
            <a:ext cx="9144000" cy="2357056"/>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11. Zabezpieczyć taśmą PCV końce żył roboczych, by nie uszkodzić rur przy ich nasuwaniu. Nałożyć rurę sterującą polem SSCT, tak by 5 mm rury nachodziło na ekran półprzewodzący. Rozpocząć obkurczanie rury od końca umieszczonego nad ekranem półprzewodzącym i posuwać się jednostajnie w kierunku drugiego końca.</a:t>
            </a:r>
          </a:p>
        </p:txBody>
      </p:sp>
    </p:spTree>
    <p:extLst>
      <p:ext uri="{BB962C8B-B14F-4D97-AF65-F5344CB8AC3E}">
        <p14:creationId xmlns:p14="http://schemas.microsoft.com/office/powerpoint/2010/main" val="17352290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CB84D0D-2817-394B-3EC0-9083FD7E8BE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9A0578E4-377A-1452-1485-44EFB6C758FA}"/>
              </a:ext>
            </a:extLst>
          </p:cNvPr>
          <p:cNvSpPr txBox="1"/>
          <p:nvPr/>
        </p:nvSpPr>
        <p:spPr>
          <a:xfrm>
            <a:off x="854582" y="393730"/>
            <a:ext cx="1572744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do 3-żyłowych kabli uniwersalnych typu HITU3</a:t>
            </a:r>
            <a:endParaRPr sz="1050">
              <a:latin typeface="Poppins" panose="00000500000000000000" pitchFamily="2" charset="-18"/>
              <a:ea typeface="Poppins Medium"/>
              <a:cs typeface="Poppins" panose="00000500000000000000" pitchFamily="2" charset="-18"/>
              <a:sym typeface="Poppins Medium"/>
            </a:endParaRPr>
          </a:p>
        </p:txBody>
      </p:sp>
      <p:sp>
        <p:nvSpPr>
          <p:cNvPr id="6" name="pole tekstowe 5">
            <a:extLst>
              <a:ext uri="{FF2B5EF4-FFF2-40B4-BE49-F238E27FC236}">
                <a16:creationId xmlns:a16="http://schemas.microsoft.com/office/drawing/2014/main" id="{E3A5398E-28EB-B7DA-5C30-80EEBA9C90F5}"/>
              </a:ext>
            </a:extLst>
          </p:cNvPr>
          <p:cNvSpPr txBox="1"/>
          <p:nvPr/>
        </p:nvSpPr>
        <p:spPr>
          <a:xfrm>
            <a:off x="1287101" y="5872618"/>
            <a:ext cx="14862409" cy="3277372"/>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12. Zdjąć taśmy PCV z końców żył. Żyłę roboczą aluminiową należy oczyścić szczotką drucianą przed nałożeniem końcówki kablowej. Zamontować końcówkę zgodnie z instrukcją producenta. Usunąć wszystkie ewentualne ostre krawędzie. Końcówki prasowane prasować rozpoczynając od strony oczka końcówki. Ilość prasowań zgodnie z podaną na końcówkach ilością linii. Przy stosowaniu zestawów końcówek L--EXCEL prasować dwukrotnie matrycami ST120.10Cu (lub odpowiednikami dla Cu o wyróżniku wg. DIN 10). Przy stosowaniu zestawów końcówek L-AXCES1 lub L-AXCES2 prasować sześciokrotnie matrycami ST120.18Alu (lub odpowiednikami dla Al o wyróżniku wg. DIN 18)..</a:t>
            </a:r>
          </a:p>
        </p:txBody>
      </p:sp>
      <p:pic>
        <p:nvPicPr>
          <p:cNvPr id="4" name="Obraz 3">
            <a:extLst>
              <a:ext uri="{FF2B5EF4-FFF2-40B4-BE49-F238E27FC236}">
                <a16:creationId xmlns:a16="http://schemas.microsoft.com/office/drawing/2014/main" id="{89FC23B3-78A5-30BA-F69F-3ED7BF1E8DA2}"/>
              </a:ext>
            </a:extLst>
          </p:cNvPr>
          <p:cNvPicPr>
            <a:picLocks noChangeAspect="1"/>
          </p:cNvPicPr>
          <p:nvPr/>
        </p:nvPicPr>
        <p:blipFill>
          <a:blip r:embed="rId3"/>
          <a:stretch>
            <a:fillRect/>
          </a:stretch>
        </p:blipFill>
        <p:spPr>
          <a:xfrm>
            <a:off x="4845639" y="2041985"/>
            <a:ext cx="6454705" cy="3432263"/>
          </a:xfrm>
          <a:prstGeom prst="rect">
            <a:avLst/>
          </a:prstGeom>
        </p:spPr>
      </p:pic>
    </p:spTree>
    <p:extLst>
      <p:ext uri="{BB962C8B-B14F-4D97-AF65-F5344CB8AC3E}">
        <p14:creationId xmlns:p14="http://schemas.microsoft.com/office/powerpoint/2010/main" val="20070695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7814F0E-5DA4-0882-27C8-89E644056562}"/>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940AB0A5-3C1D-A4C9-A9A8-F9F94F243EA9}"/>
              </a:ext>
            </a:extLst>
          </p:cNvPr>
          <p:cNvSpPr txBox="1"/>
          <p:nvPr/>
        </p:nvSpPr>
        <p:spPr>
          <a:xfrm>
            <a:off x="854582" y="393730"/>
            <a:ext cx="1572744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do 3-żyłowych kabli uniwersalnych typu HITU3</a:t>
            </a:r>
            <a:endParaRPr sz="1050">
              <a:latin typeface="Poppins" panose="00000500000000000000" pitchFamily="2" charset="-18"/>
              <a:ea typeface="Poppins Medium"/>
              <a:cs typeface="Poppins" panose="00000500000000000000" pitchFamily="2" charset="-18"/>
              <a:sym typeface="Poppins Medium"/>
            </a:endParaRPr>
          </a:p>
        </p:txBody>
      </p:sp>
      <p:sp>
        <p:nvSpPr>
          <p:cNvPr id="9" name="pole tekstowe 8">
            <a:extLst>
              <a:ext uri="{FF2B5EF4-FFF2-40B4-BE49-F238E27FC236}">
                <a16:creationId xmlns:a16="http://schemas.microsoft.com/office/drawing/2014/main" id="{37748BF3-E11C-A176-D7F3-AB1AD60864F5}"/>
              </a:ext>
            </a:extLst>
          </p:cNvPr>
          <p:cNvSpPr txBox="1"/>
          <p:nvPr/>
        </p:nvSpPr>
        <p:spPr>
          <a:xfrm>
            <a:off x="1226325" y="6532940"/>
            <a:ext cx="15835349" cy="2815707"/>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13. Taśmą uszczelniającą SSM83 wypełnić przestrzeń między końcówką kablową i izolacją. Następnie nawinąć dwie warstwy taśmy SSM83 na długości 20 mm na izolacji i na całej długości tulei końcówki kablowej. Taśmę SSM83 przy owijaniu należy lekko naciągać. Nawinąć taśmę uszczelniającej SSM83 na końcu rury sterującej polem SSCT i na izolacji, tworząc łagodne przejście pomiędzy rurą a powierzchnią izolacji. Przy końcówkach L-EXCEL nawinąć więcej warstw taśmy tak, by uzyskać porównywalną średnicę do średnicy izolacji. Przy drugim końcu rury SSCT nawinąć na długości 30 mm (na ekranie półprzewodzącym) dwie warstwy taśmy uszczelniającej SSM83. Taśmę nawijać z 50 % zakładką.</a:t>
            </a:r>
          </a:p>
        </p:txBody>
      </p:sp>
      <p:pic>
        <p:nvPicPr>
          <p:cNvPr id="8" name="Obraz 7">
            <a:extLst>
              <a:ext uri="{FF2B5EF4-FFF2-40B4-BE49-F238E27FC236}">
                <a16:creationId xmlns:a16="http://schemas.microsoft.com/office/drawing/2014/main" id="{284A211F-050E-5224-62E8-D74B965920A7}"/>
              </a:ext>
            </a:extLst>
          </p:cNvPr>
          <p:cNvPicPr>
            <a:picLocks noChangeAspect="1"/>
          </p:cNvPicPr>
          <p:nvPr/>
        </p:nvPicPr>
        <p:blipFill>
          <a:blip r:embed="rId3"/>
          <a:stretch>
            <a:fillRect/>
          </a:stretch>
        </p:blipFill>
        <p:spPr>
          <a:xfrm>
            <a:off x="3647004" y="2088842"/>
            <a:ext cx="9523083" cy="3576096"/>
          </a:xfrm>
          <a:prstGeom prst="rect">
            <a:avLst/>
          </a:prstGeom>
        </p:spPr>
      </p:pic>
    </p:spTree>
    <p:extLst>
      <p:ext uri="{BB962C8B-B14F-4D97-AF65-F5344CB8AC3E}">
        <p14:creationId xmlns:p14="http://schemas.microsoft.com/office/powerpoint/2010/main" val="42451672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A1F962A-DB3E-F8E1-8274-DE2A07456C1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0DEE3BE5-199C-B0CA-69D5-29179E438CEC}"/>
              </a:ext>
            </a:extLst>
          </p:cNvPr>
          <p:cNvSpPr txBox="1"/>
          <p:nvPr/>
        </p:nvSpPr>
        <p:spPr>
          <a:xfrm>
            <a:off x="854582" y="220174"/>
            <a:ext cx="1572744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wnętrzowej do 3-żyłowych kabli uniwersalnych typu HITU3</a:t>
            </a:r>
            <a:endParaRPr sz="1050">
              <a:latin typeface="Poppins" panose="00000500000000000000" pitchFamily="2" charset="-18"/>
              <a:ea typeface="Poppins Medium"/>
              <a:cs typeface="Poppins" panose="00000500000000000000" pitchFamily="2" charset="-18"/>
              <a:sym typeface="Poppins Medium"/>
            </a:endParaRPr>
          </a:p>
        </p:txBody>
      </p:sp>
      <p:sp>
        <p:nvSpPr>
          <p:cNvPr id="9" name="pole tekstowe 8">
            <a:extLst>
              <a:ext uri="{FF2B5EF4-FFF2-40B4-BE49-F238E27FC236}">
                <a16:creationId xmlns:a16="http://schemas.microsoft.com/office/drawing/2014/main" id="{A9632710-8D33-62CD-C302-6F8270F3E1AE}"/>
              </a:ext>
            </a:extLst>
          </p:cNvPr>
          <p:cNvSpPr txBox="1"/>
          <p:nvPr/>
        </p:nvSpPr>
        <p:spPr>
          <a:xfrm>
            <a:off x="8328653" y="2575878"/>
            <a:ext cx="8419907" cy="1430713"/>
          </a:xfrm>
          <a:prstGeom prst="rect">
            <a:avLst/>
          </a:prstGeom>
          <a:noFill/>
        </p:spPr>
        <p:txBody>
          <a:bodyPr wrap="square">
            <a:spAutoFit/>
          </a:bodyPr>
          <a:lstStyle/>
          <a:p>
            <a:pPr algn="just">
              <a:lnSpc>
                <a:spcPct val="150000"/>
              </a:lnSpc>
            </a:pPr>
            <a:r>
              <a:rPr lang="pl-PL" sz="2000"/>
              <a:t>14. Nawinąć jedną warstwę taśmy uszczelniającej SSM83 na końcu „palców” </a:t>
            </a:r>
            <a:r>
              <a:rPr lang="pl-PL" sz="2000" err="1"/>
              <a:t>trójpalczatki</a:t>
            </a:r>
            <a:r>
              <a:rPr lang="pl-PL" sz="2000"/>
              <a:t> i na ekranie półprzewodzącym. Taśmę SSM83nawijać z 50 % zakładką i lekkim naciągiem.</a:t>
            </a:r>
            <a:endParaRPr lang="pl-PL" sz="2000">
              <a:latin typeface="Poppins" panose="00000500000000000000" pitchFamily="2" charset="-18"/>
              <a:cs typeface="Poppins" panose="00000500000000000000" pitchFamily="2" charset="-18"/>
            </a:endParaRPr>
          </a:p>
        </p:txBody>
      </p:sp>
      <p:pic>
        <p:nvPicPr>
          <p:cNvPr id="3" name="Obraz 2">
            <a:extLst>
              <a:ext uri="{FF2B5EF4-FFF2-40B4-BE49-F238E27FC236}">
                <a16:creationId xmlns:a16="http://schemas.microsoft.com/office/drawing/2014/main" id="{A5997FCC-5674-98AD-9506-717A322D8166}"/>
              </a:ext>
            </a:extLst>
          </p:cNvPr>
          <p:cNvPicPr>
            <a:picLocks noChangeAspect="1"/>
          </p:cNvPicPr>
          <p:nvPr/>
        </p:nvPicPr>
        <p:blipFill>
          <a:blip r:embed="rId3"/>
          <a:stretch>
            <a:fillRect/>
          </a:stretch>
        </p:blipFill>
        <p:spPr>
          <a:xfrm>
            <a:off x="854582" y="1438969"/>
            <a:ext cx="6520727" cy="3704530"/>
          </a:xfrm>
          <a:prstGeom prst="rect">
            <a:avLst/>
          </a:prstGeom>
        </p:spPr>
      </p:pic>
      <p:pic>
        <p:nvPicPr>
          <p:cNvPr id="7" name="Obraz 6">
            <a:extLst>
              <a:ext uri="{FF2B5EF4-FFF2-40B4-BE49-F238E27FC236}">
                <a16:creationId xmlns:a16="http://schemas.microsoft.com/office/drawing/2014/main" id="{D87EDD2E-4E61-533D-5C30-89B2A2A90D3F}"/>
              </a:ext>
            </a:extLst>
          </p:cNvPr>
          <p:cNvPicPr>
            <a:picLocks noChangeAspect="1"/>
          </p:cNvPicPr>
          <p:nvPr/>
        </p:nvPicPr>
        <p:blipFill>
          <a:blip r:embed="rId4"/>
          <a:stretch>
            <a:fillRect/>
          </a:stretch>
        </p:blipFill>
        <p:spPr>
          <a:xfrm>
            <a:off x="854582" y="5299095"/>
            <a:ext cx="6520727" cy="3802519"/>
          </a:xfrm>
          <a:prstGeom prst="rect">
            <a:avLst/>
          </a:prstGeom>
        </p:spPr>
      </p:pic>
      <p:sp>
        <p:nvSpPr>
          <p:cNvPr id="11" name="pole tekstowe 10">
            <a:extLst>
              <a:ext uri="{FF2B5EF4-FFF2-40B4-BE49-F238E27FC236}">
                <a16:creationId xmlns:a16="http://schemas.microsoft.com/office/drawing/2014/main" id="{9E7BD4F4-FAD2-E266-181F-ABFC2ECF1ABC}"/>
              </a:ext>
            </a:extLst>
          </p:cNvPr>
          <p:cNvSpPr txBox="1"/>
          <p:nvPr/>
        </p:nvSpPr>
        <p:spPr>
          <a:xfrm>
            <a:off x="8186660" y="5400951"/>
            <a:ext cx="8561900" cy="3280385"/>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15. Przymierzyć długość każdej rury SAT/SATH do poszczególnych faz. Uciąć na odpowiednią długość. Ugnieść ręcznie krawędzie rur, tak by rury nie były płaskie. Nasunąć rury najdalej jak można na palce </a:t>
            </a:r>
            <a:r>
              <a:rPr lang="pl-PL" sz="2000" err="1">
                <a:latin typeface="Poppins" panose="00000500000000000000" pitchFamily="2" charset="-18"/>
                <a:cs typeface="Poppins" panose="00000500000000000000" pitchFamily="2" charset="-18"/>
              </a:rPr>
              <a:t>trójpalczatki</a:t>
            </a:r>
            <a:r>
              <a:rPr lang="pl-PL" sz="2000">
                <a:latin typeface="Poppins" panose="00000500000000000000" pitchFamily="2" charset="-18"/>
                <a:cs typeface="Poppins" panose="00000500000000000000" pitchFamily="2" charset="-18"/>
              </a:rPr>
              <a:t>. Rozpocząć obkurczanie rur od końców przylegających na </a:t>
            </a:r>
            <a:r>
              <a:rPr lang="pl-PL" sz="2000" err="1">
                <a:latin typeface="Poppins" panose="00000500000000000000" pitchFamily="2" charset="-18"/>
                <a:cs typeface="Poppins" panose="00000500000000000000" pitchFamily="2" charset="-18"/>
              </a:rPr>
              <a:t>trójpalczatce</a:t>
            </a:r>
            <a:r>
              <a:rPr lang="pl-PL" sz="2000">
                <a:latin typeface="Poppins" panose="00000500000000000000" pitchFamily="2" charset="-18"/>
                <a:cs typeface="Poppins" panose="00000500000000000000" pitchFamily="2" charset="-18"/>
              </a:rPr>
              <a:t> i przemieszczać jednostajnie płomień w kierunku końcówek kablowych. Usunąć ewentualny nadmiar rury na końcówce kablowej</a:t>
            </a:r>
          </a:p>
        </p:txBody>
      </p:sp>
      <p:sp>
        <p:nvSpPr>
          <p:cNvPr id="13" name="pole tekstowe 12">
            <a:extLst>
              <a:ext uri="{FF2B5EF4-FFF2-40B4-BE49-F238E27FC236}">
                <a16:creationId xmlns:a16="http://schemas.microsoft.com/office/drawing/2014/main" id="{12528E81-DF9D-F500-6AD4-9DD6FFA78244}"/>
              </a:ext>
            </a:extLst>
          </p:cNvPr>
          <p:cNvSpPr txBox="1"/>
          <p:nvPr/>
        </p:nvSpPr>
        <p:spPr>
          <a:xfrm>
            <a:off x="3614660" y="9355450"/>
            <a:ext cx="9144000" cy="400110"/>
          </a:xfrm>
          <a:prstGeom prst="rect">
            <a:avLst/>
          </a:prstGeom>
          <a:noFill/>
        </p:spPr>
        <p:txBody>
          <a:bodyPr wrap="square">
            <a:spAutoFit/>
          </a:bodyPr>
          <a:lstStyle/>
          <a:p>
            <a:r>
              <a:rPr lang="pl-PL" sz="2000">
                <a:latin typeface="Poppins" panose="00000500000000000000" pitchFamily="2" charset="-18"/>
                <a:cs typeface="Poppins" panose="00000500000000000000" pitchFamily="2" charset="-18"/>
              </a:rPr>
              <a:t>16. Głowica wnętrzowa jest zakończona i gotowa do podłączenia!</a:t>
            </a:r>
          </a:p>
        </p:txBody>
      </p:sp>
    </p:spTree>
    <p:extLst>
      <p:ext uri="{BB962C8B-B14F-4D97-AF65-F5344CB8AC3E}">
        <p14:creationId xmlns:p14="http://schemas.microsoft.com/office/powerpoint/2010/main" val="19626746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43388DDB-73CF-0E92-8C32-177B3EA7CA0A}"/>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62E8468-D2DD-53EA-A705-AFD4241BEA39}"/>
              </a:ext>
            </a:extLst>
          </p:cNvPr>
          <p:cNvSpPr txBox="1"/>
          <p:nvPr/>
        </p:nvSpPr>
        <p:spPr>
          <a:xfrm>
            <a:off x="854582" y="393730"/>
            <a:ext cx="15727448" cy="121879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głowicy napowietrznej do 3-żyłowych kabli uniwersalnych typu HOTU3</a:t>
            </a:r>
            <a:endParaRPr sz="1050">
              <a:latin typeface="Poppins" panose="00000500000000000000" pitchFamily="2" charset="-18"/>
              <a:ea typeface="Poppins Medium"/>
              <a:cs typeface="Poppins" panose="00000500000000000000" pitchFamily="2" charset="-18"/>
              <a:sym typeface="Poppins Medium"/>
            </a:endParaRPr>
          </a:p>
        </p:txBody>
      </p:sp>
      <p:sp>
        <p:nvSpPr>
          <p:cNvPr id="9" name="pole tekstowe 8">
            <a:extLst>
              <a:ext uri="{FF2B5EF4-FFF2-40B4-BE49-F238E27FC236}">
                <a16:creationId xmlns:a16="http://schemas.microsoft.com/office/drawing/2014/main" id="{D1C351A6-9FF2-61A0-A7F1-0ED4B3ABBDD6}"/>
              </a:ext>
            </a:extLst>
          </p:cNvPr>
          <p:cNvSpPr txBox="1"/>
          <p:nvPr/>
        </p:nvSpPr>
        <p:spPr>
          <a:xfrm>
            <a:off x="1226325" y="6532940"/>
            <a:ext cx="15835349" cy="2818720"/>
          </a:xfrm>
          <a:prstGeom prst="rect">
            <a:avLst/>
          </a:prstGeom>
          <a:noFill/>
        </p:spPr>
        <p:txBody>
          <a:bodyPr wrap="square">
            <a:spAutoFit/>
          </a:bodyPr>
          <a:lstStyle/>
          <a:p>
            <a:pPr algn="just">
              <a:lnSpc>
                <a:spcPct val="150000"/>
              </a:lnSpc>
            </a:pPr>
            <a:r>
              <a:rPr lang="pl-PL" sz="2000">
                <a:latin typeface="Poppins" panose="00000500000000000000" pitchFamily="2" charset="-18"/>
                <a:cs typeface="Poppins" panose="00000500000000000000" pitchFamily="2" charset="-18"/>
              </a:rPr>
              <a:t>17. Nałożyć klosz w odległości 200 mm od końca rury SAT (czerwonej) od strony końcówki kablowej. Obkurczyć płomieniem wyłącznie kołnierz klosza. Obkurczyć po jednym kloszu na fazę. Uwaga W przypadku głowic pracujących końcówkami kablowymi skierowanymi w dół należy odwrotnie nałożyć daszek zachowując odległość 200 mm mierzoną do końca klosza (jego największej średnicy).</a:t>
            </a:r>
          </a:p>
          <a:p>
            <a:pPr algn="just">
              <a:lnSpc>
                <a:spcPct val="150000"/>
              </a:lnSpc>
            </a:pPr>
            <a:endParaRPr lang="pl-PL" sz="2000">
              <a:latin typeface="Poppins" panose="00000500000000000000" pitchFamily="2" charset="-18"/>
              <a:cs typeface="Poppins" panose="00000500000000000000" pitchFamily="2" charset="-18"/>
            </a:endParaRPr>
          </a:p>
          <a:p>
            <a:pPr algn="just">
              <a:lnSpc>
                <a:spcPct val="150000"/>
              </a:lnSpc>
            </a:pPr>
            <a:r>
              <a:rPr lang="pl-PL" sz="2000">
                <a:latin typeface="Poppins" panose="00000500000000000000" pitchFamily="2" charset="-18"/>
                <a:cs typeface="Poppins" panose="00000500000000000000" pitchFamily="2" charset="-18"/>
              </a:rPr>
              <a:t>18. Głowica napowietrzna HOTU jest zakończona i gotowa do podłączenia</a:t>
            </a:r>
          </a:p>
        </p:txBody>
      </p:sp>
      <p:pic>
        <p:nvPicPr>
          <p:cNvPr id="3" name="Obraz 2">
            <a:extLst>
              <a:ext uri="{FF2B5EF4-FFF2-40B4-BE49-F238E27FC236}">
                <a16:creationId xmlns:a16="http://schemas.microsoft.com/office/drawing/2014/main" id="{16DFFA14-7DA8-FA16-E13A-8751437DD5C5}"/>
              </a:ext>
            </a:extLst>
          </p:cNvPr>
          <p:cNvPicPr>
            <a:picLocks noChangeAspect="1"/>
          </p:cNvPicPr>
          <p:nvPr/>
        </p:nvPicPr>
        <p:blipFill>
          <a:blip r:embed="rId3"/>
          <a:stretch>
            <a:fillRect/>
          </a:stretch>
        </p:blipFill>
        <p:spPr>
          <a:xfrm>
            <a:off x="4612117" y="1183163"/>
            <a:ext cx="7711811" cy="5349777"/>
          </a:xfrm>
          <a:prstGeom prst="rect">
            <a:avLst/>
          </a:prstGeom>
        </p:spPr>
      </p:pic>
    </p:spTree>
    <p:extLst>
      <p:ext uri="{BB962C8B-B14F-4D97-AF65-F5344CB8AC3E}">
        <p14:creationId xmlns:p14="http://schemas.microsoft.com/office/powerpoint/2010/main" val="33924628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4E2C476-666F-1F52-A586-127BDFA304C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96692ACA-3358-7311-996C-B217881C5232}"/>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165A3521-8160-5055-126C-549989521F44}"/>
              </a:ext>
            </a:extLst>
          </p:cNvPr>
          <p:cNvPicPr>
            <a:picLocks noChangeAspect="1"/>
          </p:cNvPicPr>
          <p:nvPr/>
        </p:nvPicPr>
        <p:blipFill>
          <a:blip r:embed="rId3"/>
          <a:stretch>
            <a:fillRect/>
          </a:stretch>
        </p:blipFill>
        <p:spPr>
          <a:xfrm>
            <a:off x="1711905" y="2122696"/>
            <a:ext cx="5611008" cy="7706801"/>
          </a:xfrm>
          <a:prstGeom prst="rect">
            <a:avLst/>
          </a:prstGeom>
        </p:spPr>
      </p:pic>
      <p:sp>
        <p:nvSpPr>
          <p:cNvPr id="6" name="pole tekstowe 5">
            <a:extLst>
              <a:ext uri="{FF2B5EF4-FFF2-40B4-BE49-F238E27FC236}">
                <a16:creationId xmlns:a16="http://schemas.microsoft.com/office/drawing/2014/main" id="{0B4A9315-678C-7287-A52A-E27BC317D892}"/>
              </a:ext>
            </a:extLst>
          </p:cNvPr>
          <p:cNvSpPr txBox="1"/>
          <p:nvPr/>
        </p:nvSpPr>
        <p:spPr>
          <a:xfrm>
            <a:off x="8371304" y="1646381"/>
            <a:ext cx="7978714" cy="1433726"/>
          </a:xfrm>
          <a:prstGeom prst="rect">
            <a:avLst/>
          </a:prstGeom>
          <a:noFill/>
        </p:spPr>
        <p:txBody>
          <a:bodyPr wrap="square">
            <a:spAutoFit/>
          </a:bodyPr>
          <a:lstStyle/>
          <a:p>
            <a:pPr algn="just">
              <a:lnSpc>
                <a:spcPct val="150000"/>
              </a:lnSpc>
            </a:pPr>
            <a:r>
              <a:rPr lang="pl-PL" sz="2000" b="0" i="0">
                <a:solidFill>
                  <a:srgbClr val="000000"/>
                </a:solidFill>
                <a:effectLst/>
                <a:latin typeface="Poppins" panose="00000500000000000000" pitchFamily="2" charset="-18"/>
                <a:cs typeface="Poppins" panose="00000500000000000000" pitchFamily="2" charset="-18"/>
              </a:rPr>
              <a:t>Głowica kablowa napowietrzna typu COTH3 służy do zakończenia kabla AXAL-TT PRO. Zestaw zawiera komponenty służące do wykonania zakończenia 3 faz kabla</a:t>
            </a:r>
            <a:endParaRPr lang="pl-PL" sz="2000">
              <a:latin typeface="Poppins" panose="00000500000000000000" pitchFamily="2" charset="-18"/>
              <a:cs typeface="Poppins" panose="00000500000000000000" pitchFamily="2" charset="-18"/>
            </a:endParaRPr>
          </a:p>
        </p:txBody>
      </p:sp>
      <p:pic>
        <p:nvPicPr>
          <p:cNvPr id="8" name="Obraz 7">
            <a:extLst>
              <a:ext uri="{FF2B5EF4-FFF2-40B4-BE49-F238E27FC236}">
                <a16:creationId xmlns:a16="http://schemas.microsoft.com/office/drawing/2014/main" id="{A2F6AA27-C780-BE24-9DF8-A476FB8218D9}"/>
              </a:ext>
            </a:extLst>
          </p:cNvPr>
          <p:cNvPicPr>
            <a:picLocks noChangeAspect="1"/>
          </p:cNvPicPr>
          <p:nvPr/>
        </p:nvPicPr>
        <p:blipFill>
          <a:blip r:embed="rId4"/>
          <a:stretch>
            <a:fillRect/>
          </a:stretch>
        </p:blipFill>
        <p:spPr>
          <a:xfrm>
            <a:off x="9144000" y="3442285"/>
            <a:ext cx="6384991" cy="5910897"/>
          </a:xfrm>
          <a:prstGeom prst="rect">
            <a:avLst/>
          </a:prstGeom>
        </p:spPr>
      </p:pic>
      <p:pic>
        <p:nvPicPr>
          <p:cNvPr id="11" name="Obraz 10">
            <a:extLst>
              <a:ext uri="{FF2B5EF4-FFF2-40B4-BE49-F238E27FC236}">
                <a16:creationId xmlns:a16="http://schemas.microsoft.com/office/drawing/2014/main" id="{CA4634EB-A49E-4A21-477B-A7B4F77753A8}"/>
              </a:ext>
            </a:extLst>
          </p:cNvPr>
          <p:cNvPicPr>
            <a:picLocks noChangeAspect="1"/>
          </p:cNvPicPr>
          <p:nvPr/>
        </p:nvPicPr>
        <p:blipFill>
          <a:blip r:embed="rId5"/>
          <a:stretch>
            <a:fillRect/>
          </a:stretch>
        </p:blipFill>
        <p:spPr>
          <a:xfrm>
            <a:off x="8951217" y="7195154"/>
            <a:ext cx="2867425" cy="990738"/>
          </a:xfrm>
          <a:prstGeom prst="rect">
            <a:avLst/>
          </a:prstGeom>
        </p:spPr>
      </p:pic>
    </p:spTree>
    <p:extLst>
      <p:ext uri="{BB962C8B-B14F-4D97-AF65-F5344CB8AC3E}">
        <p14:creationId xmlns:p14="http://schemas.microsoft.com/office/powerpoint/2010/main" val="24965507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A4D8DBA-734A-4504-4D40-346CA7EE83A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72C50C55-559F-D6B3-4D34-DF3DE5FCDA2E}"/>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AE873227-1A59-14F0-A7F7-BD30CF7D9701}"/>
              </a:ext>
            </a:extLst>
          </p:cNvPr>
          <p:cNvPicPr>
            <a:picLocks noChangeAspect="1"/>
          </p:cNvPicPr>
          <p:nvPr/>
        </p:nvPicPr>
        <p:blipFill>
          <a:blip r:embed="rId3"/>
          <a:stretch>
            <a:fillRect/>
          </a:stretch>
        </p:blipFill>
        <p:spPr>
          <a:xfrm>
            <a:off x="739592" y="2070172"/>
            <a:ext cx="7978714" cy="7108803"/>
          </a:xfrm>
          <a:prstGeom prst="rect">
            <a:avLst/>
          </a:prstGeom>
        </p:spPr>
      </p:pic>
      <p:pic>
        <p:nvPicPr>
          <p:cNvPr id="7" name="Obraz 6">
            <a:extLst>
              <a:ext uri="{FF2B5EF4-FFF2-40B4-BE49-F238E27FC236}">
                <a16:creationId xmlns:a16="http://schemas.microsoft.com/office/drawing/2014/main" id="{FA73ECD2-06B1-AEAB-4E98-6F450B75FDC4}"/>
              </a:ext>
            </a:extLst>
          </p:cNvPr>
          <p:cNvPicPr>
            <a:picLocks noChangeAspect="1"/>
          </p:cNvPicPr>
          <p:nvPr/>
        </p:nvPicPr>
        <p:blipFill>
          <a:blip r:embed="rId4"/>
          <a:stretch>
            <a:fillRect/>
          </a:stretch>
        </p:blipFill>
        <p:spPr>
          <a:xfrm>
            <a:off x="8718306" y="2048881"/>
            <a:ext cx="8259509" cy="3228849"/>
          </a:xfrm>
          <a:prstGeom prst="rect">
            <a:avLst/>
          </a:prstGeom>
        </p:spPr>
      </p:pic>
      <p:pic>
        <p:nvPicPr>
          <p:cNvPr id="10" name="Obraz 9">
            <a:extLst>
              <a:ext uri="{FF2B5EF4-FFF2-40B4-BE49-F238E27FC236}">
                <a16:creationId xmlns:a16="http://schemas.microsoft.com/office/drawing/2014/main" id="{C13C7E77-87BC-E354-BAA8-BFA96ABA5EA3}"/>
              </a:ext>
            </a:extLst>
          </p:cNvPr>
          <p:cNvPicPr>
            <a:picLocks noChangeAspect="1"/>
          </p:cNvPicPr>
          <p:nvPr/>
        </p:nvPicPr>
        <p:blipFill>
          <a:blip r:embed="rId5"/>
          <a:stretch>
            <a:fillRect/>
          </a:stretch>
        </p:blipFill>
        <p:spPr>
          <a:xfrm>
            <a:off x="8596423" y="5143500"/>
            <a:ext cx="8381392" cy="3701062"/>
          </a:xfrm>
          <a:prstGeom prst="rect">
            <a:avLst/>
          </a:prstGeom>
        </p:spPr>
      </p:pic>
    </p:spTree>
    <p:extLst>
      <p:ext uri="{BB962C8B-B14F-4D97-AF65-F5344CB8AC3E}">
        <p14:creationId xmlns:p14="http://schemas.microsoft.com/office/powerpoint/2010/main" val="1970832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2EEECC3-1A26-2B8B-48CB-1B3F6B437F02}"/>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7015B3A-C868-C5CB-1A8A-A02178F2B616}"/>
              </a:ext>
            </a:extLst>
          </p:cNvPr>
          <p:cNvSpPr txBox="1"/>
          <p:nvPr/>
        </p:nvSpPr>
        <p:spPr>
          <a:xfrm>
            <a:off x="1214131" y="1457813"/>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a:latin typeface="Poppins Medium" panose="00000600000000000000" pitchFamily="2" charset="-18"/>
                <a:cs typeface="Poppins Medium" panose="00000600000000000000" pitchFamily="2" charset="-18"/>
                <a:sym typeface="Poppins Medium"/>
              </a:rPr>
              <a:t>Kable dzielimy ze względu na:</a:t>
            </a:r>
            <a:endParaRPr lang="pl-PL" sz="2400">
              <a:latin typeface="Poppins Medium" panose="00000600000000000000" pitchFamily="2" charset="-18"/>
              <a:ea typeface="Poppins Medium"/>
              <a:cs typeface="Poppins Medium" panose="00000600000000000000" pitchFamily="2" charset="-18"/>
              <a:sym typeface="Poppins Medium"/>
            </a:endParaRPr>
          </a:p>
        </p:txBody>
      </p:sp>
      <p:sp>
        <p:nvSpPr>
          <p:cNvPr id="2" name="Google Shape;119;p15">
            <a:extLst>
              <a:ext uri="{FF2B5EF4-FFF2-40B4-BE49-F238E27FC236}">
                <a16:creationId xmlns:a16="http://schemas.microsoft.com/office/drawing/2014/main" id="{AA7C794C-0A28-664B-82EA-1D3A8CDE775A}"/>
              </a:ext>
            </a:extLst>
          </p:cNvPr>
          <p:cNvSpPr txBox="1"/>
          <p:nvPr/>
        </p:nvSpPr>
        <p:spPr>
          <a:xfrm>
            <a:off x="1214131" y="1959613"/>
            <a:ext cx="6672569" cy="3877985"/>
          </a:xfrm>
          <a:prstGeom prst="rect">
            <a:avLst/>
          </a:prstGeom>
          <a:noFill/>
          <a:ln>
            <a:noFill/>
          </a:ln>
        </p:spPr>
        <p:txBody>
          <a:bodyPr spcFirstLastPara="1" wrap="square" lIns="0" tIns="0" rIns="0" bIns="0" anchor="t" anchorCtr="0">
            <a:spAutoFit/>
          </a:bodyPr>
          <a:lstStyle/>
          <a:p>
            <a:pPr marL="457200" indent="-457200" algn="just">
              <a:lnSpc>
                <a:spcPct val="150000"/>
              </a:lnSpc>
              <a:buFont typeface="Wingdings" panose="05000000000000000000" pitchFamily="2" charset="2"/>
              <a:buChar char="Ø"/>
            </a:pPr>
            <a:r>
              <a:rPr lang="pl-PL" sz="2400">
                <a:solidFill>
                  <a:srgbClr val="202122"/>
                </a:solidFill>
                <a:latin typeface="Poppins" panose="00000500000000000000" pitchFamily="2" charset="-18"/>
                <a:cs typeface="Poppins" panose="00000500000000000000" pitchFamily="2" charset="-18"/>
              </a:rPr>
              <a:t>wysokość napięcia,</a:t>
            </a:r>
          </a:p>
          <a:p>
            <a:pPr marL="457200" indent="-457200" algn="just">
              <a:lnSpc>
                <a:spcPct val="150000"/>
              </a:lnSpc>
              <a:buFont typeface="Wingdings" panose="05000000000000000000" pitchFamily="2" charset="2"/>
              <a:buChar char="Ø"/>
            </a:pPr>
            <a:r>
              <a:rPr lang="pl-PL" sz="2400">
                <a:solidFill>
                  <a:srgbClr val="202122"/>
                </a:solidFill>
                <a:latin typeface="Poppins" panose="00000500000000000000" pitchFamily="2" charset="-18"/>
                <a:cs typeface="Poppins" panose="00000500000000000000" pitchFamily="2" charset="-18"/>
              </a:rPr>
              <a:t>kształt żyły,</a:t>
            </a:r>
          </a:p>
          <a:p>
            <a:pPr marL="457200" indent="-457200" algn="just">
              <a:lnSpc>
                <a:spcPct val="150000"/>
              </a:lnSpc>
              <a:buFont typeface="Wingdings" panose="05000000000000000000" pitchFamily="2" charset="2"/>
              <a:buChar char="Ø"/>
            </a:pPr>
            <a:r>
              <a:rPr lang="pl-PL" sz="2400">
                <a:solidFill>
                  <a:srgbClr val="202122"/>
                </a:solidFill>
                <a:latin typeface="Poppins" panose="00000500000000000000" pitchFamily="2" charset="-18"/>
                <a:cs typeface="Poppins" panose="00000500000000000000" pitchFamily="2" charset="-18"/>
              </a:rPr>
              <a:t>rodzaj izolacji,</a:t>
            </a:r>
          </a:p>
          <a:p>
            <a:pPr marL="457200" indent="-457200" algn="just">
              <a:lnSpc>
                <a:spcPct val="150000"/>
              </a:lnSpc>
              <a:buFont typeface="Wingdings" panose="05000000000000000000" pitchFamily="2" charset="2"/>
              <a:buChar char="Ø"/>
            </a:pPr>
            <a:r>
              <a:rPr lang="pl-PL" sz="2400">
                <a:solidFill>
                  <a:srgbClr val="202122"/>
                </a:solidFill>
                <a:latin typeface="Poppins" panose="00000500000000000000" pitchFamily="2" charset="-18"/>
                <a:cs typeface="Poppins" panose="00000500000000000000" pitchFamily="2" charset="-18"/>
              </a:rPr>
              <a:t>rodzaj powłoki (płaszcza),</a:t>
            </a:r>
          </a:p>
          <a:p>
            <a:pPr marL="457200" indent="-457200" algn="just">
              <a:lnSpc>
                <a:spcPct val="150000"/>
              </a:lnSpc>
              <a:buFont typeface="Wingdings" panose="05000000000000000000" pitchFamily="2" charset="2"/>
              <a:buChar char="Ø"/>
            </a:pPr>
            <a:r>
              <a:rPr lang="pl-PL" sz="2400">
                <a:solidFill>
                  <a:srgbClr val="202122"/>
                </a:solidFill>
                <a:latin typeface="Poppins" panose="00000500000000000000" pitchFamily="2" charset="-18"/>
                <a:cs typeface="Poppins" panose="00000500000000000000" pitchFamily="2" charset="-18"/>
              </a:rPr>
              <a:t>rodzaj osłon i pancerzy,</a:t>
            </a:r>
          </a:p>
          <a:p>
            <a:pPr marL="457200" indent="-457200" algn="just">
              <a:lnSpc>
                <a:spcPct val="150000"/>
              </a:lnSpc>
              <a:buFont typeface="Wingdings" panose="05000000000000000000" pitchFamily="2" charset="2"/>
              <a:buChar char="Ø"/>
            </a:pPr>
            <a:r>
              <a:rPr lang="pl-PL" sz="2400">
                <a:solidFill>
                  <a:srgbClr val="202122"/>
                </a:solidFill>
                <a:latin typeface="Poppins" panose="00000500000000000000" pitchFamily="2" charset="-18"/>
                <a:cs typeface="Poppins" panose="00000500000000000000" pitchFamily="2" charset="-18"/>
              </a:rPr>
              <a:t>rodzaj zastosowania</a:t>
            </a:r>
          </a:p>
          <a:p>
            <a:pPr marL="457200" indent="-457200" algn="just">
              <a:lnSpc>
                <a:spcPct val="150000"/>
              </a:lnSpc>
              <a:buFont typeface="Wingdings" panose="05000000000000000000" pitchFamily="2" charset="2"/>
              <a:buChar char="Ø"/>
            </a:pPr>
            <a:endParaRPr lang="pl-PL" sz="2400">
              <a:solidFill>
                <a:srgbClr val="202122"/>
              </a:solidFill>
              <a:latin typeface="Poppins" panose="00000500000000000000" pitchFamily="2" charset="-18"/>
              <a:cs typeface="Poppins" panose="00000500000000000000" pitchFamily="2" charset="-18"/>
            </a:endParaRPr>
          </a:p>
        </p:txBody>
      </p:sp>
      <p:sp>
        <p:nvSpPr>
          <p:cNvPr id="3" name="Google Shape;111;p15">
            <a:extLst>
              <a:ext uri="{FF2B5EF4-FFF2-40B4-BE49-F238E27FC236}">
                <a16:creationId xmlns:a16="http://schemas.microsoft.com/office/drawing/2014/main" id="{6F6F2E75-01B7-185D-CF01-0EE2D2AA8A7A}"/>
              </a:ext>
            </a:extLst>
          </p:cNvPr>
          <p:cNvSpPr txBox="1"/>
          <p:nvPr/>
        </p:nvSpPr>
        <p:spPr>
          <a:xfrm>
            <a:off x="1214131" y="3276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Rodzaje i typy kabli - podział</a:t>
            </a:r>
            <a:endParaRPr sz="3600">
              <a:latin typeface="+mn-lt"/>
              <a:ea typeface="Poppins Medium"/>
              <a:cs typeface="Poppins Medium"/>
              <a:sym typeface="Poppins Medium"/>
            </a:endParaRPr>
          </a:p>
        </p:txBody>
      </p:sp>
      <p:sp>
        <p:nvSpPr>
          <p:cNvPr id="5" name="Google Shape;119;p15">
            <a:extLst>
              <a:ext uri="{FF2B5EF4-FFF2-40B4-BE49-F238E27FC236}">
                <a16:creationId xmlns:a16="http://schemas.microsoft.com/office/drawing/2014/main" id="{55B75CE4-16DF-670A-20C7-3B4E52E2D28E}"/>
              </a:ext>
            </a:extLst>
          </p:cNvPr>
          <p:cNvSpPr txBox="1"/>
          <p:nvPr/>
        </p:nvSpPr>
        <p:spPr>
          <a:xfrm>
            <a:off x="1214131" y="6458998"/>
            <a:ext cx="14453499" cy="2954655"/>
          </a:xfrm>
          <a:prstGeom prst="rect">
            <a:avLst/>
          </a:prstGeom>
          <a:noFill/>
          <a:ln>
            <a:noFill/>
          </a:ln>
        </p:spPr>
        <p:txBody>
          <a:bodyPr spcFirstLastPara="1" wrap="square" lIns="0" tIns="0" rIns="0" bIns="0" anchor="t" anchorCtr="0">
            <a:spAutoFit/>
          </a:bodyPr>
          <a:lstStyle/>
          <a:p>
            <a:pPr marL="571500" indent="-571500" algn="l" fontAlgn="auto">
              <a:lnSpc>
                <a:spcPct val="200000"/>
              </a:lnSpc>
              <a:buFont typeface="Wingdings" panose="05000000000000000000" pitchFamily="2" charset="2"/>
              <a:buChar char="Ø"/>
            </a:pPr>
            <a:r>
              <a:rPr lang="pl-PL" sz="2400" b="0" i="0">
                <a:solidFill>
                  <a:srgbClr val="000000"/>
                </a:solidFill>
                <a:effectLst/>
                <a:latin typeface="Poppins" panose="00000500000000000000" pitchFamily="2" charset="-18"/>
                <a:cs typeface="Poppins" panose="00000500000000000000" pitchFamily="2" charset="-18"/>
              </a:rPr>
              <a:t>kable niskiego napięcia (</a:t>
            </a:r>
            <a:r>
              <a:rPr lang="pl-PL" sz="2400" b="0" i="0" err="1">
                <a:solidFill>
                  <a:srgbClr val="000000"/>
                </a:solidFill>
                <a:effectLst/>
                <a:latin typeface="Poppins" panose="00000500000000000000" pitchFamily="2" charset="-18"/>
                <a:cs typeface="Poppins" panose="00000500000000000000" pitchFamily="2" charset="-18"/>
              </a:rPr>
              <a:t>nn</a:t>
            </a:r>
            <a:r>
              <a:rPr lang="pl-PL" sz="2400" b="0" i="0">
                <a:solidFill>
                  <a:srgbClr val="000000"/>
                </a:solidFill>
                <a:effectLst/>
                <a:latin typeface="Poppins" panose="00000500000000000000" pitchFamily="2" charset="-18"/>
                <a:cs typeface="Poppins" panose="00000500000000000000" pitchFamily="2" charset="-18"/>
              </a:rPr>
              <a:t>) - do 1 </a:t>
            </a:r>
            <a:r>
              <a:rPr lang="pl-PL" sz="2400" b="0" i="0" err="1">
                <a:solidFill>
                  <a:srgbClr val="000000"/>
                </a:solidFill>
                <a:effectLst/>
                <a:latin typeface="Poppins" panose="00000500000000000000" pitchFamily="2" charset="-18"/>
                <a:cs typeface="Poppins" panose="00000500000000000000" pitchFamily="2" charset="-18"/>
              </a:rPr>
              <a:t>kV</a:t>
            </a:r>
            <a:r>
              <a:rPr lang="pl-PL" sz="2400" b="0" i="0">
                <a:solidFill>
                  <a:srgbClr val="000000"/>
                </a:solidFill>
                <a:effectLst/>
                <a:latin typeface="Poppins" panose="00000500000000000000" pitchFamily="2" charset="-18"/>
                <a:cs typeface="Poppins" panose="00000500000000000000" pitchFamily="2" charset="-18"/>
              </a:rPr>
              <a:t>, </a:t>
            </a:r>
          </a:p>
          <a:p>
            <a:pPr marL="571500" indent="-571500" algn="l" fontAlgn="auto">
              <a:lnSpc>
                <a:spcPct val="200000"/>
              </a:lnSpc>
              <a:buFont typeface="Wingdings" panose="05000000000000000000" pitchFamily="2" charset="2"/>
              <a:buChar char="Ø"/>
            </a:pPr>
            <a:r>
              <a:rPr lang="pl-PL" sz="2400" b="0" i="0">
                <a:solidFill>
                  <a:srgbClr val="000000"/>
                </a:solidFill>
                <a:effectLst/>
                <a:latin typeface="Poppins" panose="00000500000000000000" pitchFamily="2" charset="-18"/>
                <a:cs typeface="Poppins" panose="00000500000000000000" pitchFamily="2" charset="-18"/>
              </a:rPr>
              <a:t>kable średniego napięcia - do 3</a:t>
            </a:r>
            <a:r>
              <a:rPr lang="pl-PL" sz="2400">
                <a:latin typeface="Poppins" panose="00000500000000000000" pitchFamily="2" charset="-18"/>
                <a:cs typeface="Poppins" panose="00000500000000000000" pitchFamily="2" charset="-18"/>
              </a:rPr>
              <a:t>0</a:t>
            </a:r>
            <a:r>
              <a:rPr lang="pl-PL" sz="2400" b="0" i="0">
                <a:solidFill>
                  <a:srgbClr val="000000"/>
                </a:solidFill>
                <a:effectLst/>
                <a:latin typeface="Poppins" panose="00000500000000000000" pitchFamily="2" charset="-18"/>
                <a:cs typeface="Poppins" panose="00000500000000000000" pitchFamily="2" charset="-18"/>
              </a:rPr>
              <a:t> włącznie kV, </a:t>
            </a:r>
          </a:p>
          <a:p>
            <a:pPr marL="571500" indent="-571500" algn="l" fontAlgn="auto">
              <a:lnSpc>
                <a:spcPct val="200000"/>
              </a:lnSpc>
              <a:buFont typeface="Wingdings" panose="05000000000000000000" pitchFamily="2" charset="2"/>
              <a:buChar char="Ø"/>
            </a:pPr>
            <a:r>
              <a:rPr lang="pl-PL" sz="2400" b="0" i="0">
                <a:solidFill>
                  <a:srgbClr val="000000"/>
                </a:solidFill>
                <a:effectLst/>
                <a:latin typeface="Poppins" panose="00000500000000000000" pitchFamily="2" charset="-18"/>
                <a:cs typeface="Poppins" panose="00000500000000000000" pitchFamily="2" charset="-18"/>
              </a:rPr>
              <a:t>kable wysokiego napięcia (WN) - powyżej 30 </a:t>
            </a:r>
            <a:r>
              <a:rPr lang="pl-PL" sz="2400" b="0" i="0" err="1">
                <a:solidFill>
                  <a:srgbClr val="000000"/>
                </a:solidFill>
                <a:effectLst/>
                <a:latin typeface="Poppins" panose="00000500000000000000" pitchFamily="2" charset="-18"/>
                <a:cs typeface="Poppins" panose="00000500000000000000" pitchFamily="2" charset="-18"/>
              </a:rPr>
              <a:t>kV</a:t>
            </a:r>
            <a:r>
              <a:rPr lang="pl-PL" sz="2400" b="0" i="0">
                <a:solidFill>
                  <a:srgbClr val="000000"/>
                </a:solidFill>
                <a:effectLst/>
                <a:latin typeface="Poppins" panose="00000500000000000000" pitchFamily="2" charset="-18"/>
                <a:cs typeface="Poppins" panose="00000500000000000000" pitchFamily="2" charset="-18"/>
              </a:rPr>
              <a:t>, ale nie większe od 220 </a:t>
            </a:r>
            <a:r>
              <a:rPr lang="pl-PL" sz="2400" b="0" i="0" err="1">
                <a:solidFill>
                  <a:srgbClr val="000000"/>
                </a:solidFill>
                <a:effectLst/>
                <a:latin typeface="Poppins" panose="00000500000000000000" pitchFamily="2" charset="-18"/>
                <a:cs typeface="Poppins" panose="00000500000000000000" pitchFamily="2" charset="-18"/>
              </a:rPr>
              <a:t>kV</a:t>
            </a:r>
            <a:r>
              <a:rPr lang="pl-PL" sz="2400" b="0" i="0">
                <a:solidFill>
                  <a:srgbClr val="000000"/>
                </a:solidFill>
                <a:effectLst/>
                <a:latin typeface="Poppins" panose="00000500000000000000" pitchFamily="2" charset="-18"/>
                <a:cs typeface="Poppins" panose="00000500000000000000" pitchFamily="2" charset="-18"/>
              </a:rPr>
              <a:t>, </a:t>
            </a:r>
          </a:p>
          <a:p>
            <a:pPr marL="571500" indent="-571500" algn="l" fontAlgn="auto">
              <a:lnSpc>
                <a:spcPct val="200000"/>
              </a:lnSpc>
              <a:buFont typeface="Wingdings" panose="05000000000000000000" pitchFamily="2" charset="2"/>
              <a:buChar char="Ø"/>
            </a:pPr>
            <a:r>
              <a:rPr lang="pl-PL" sz="2400" b="0" i="0">
                <a:solidFill>
                  <a:srgbClr val="000000"/>
                </a:solidFill>
                <a:effectLst/>
                <a:latin typeface="Poppins" panose="00000500000000000000" pitchFamily="2" charset="-18"/>
                <a:cs typeface="Poppins" panose="00000500000000000000" pitchFamily="2" charset="-18"/>
              </a:rPr>
              <a:t>kable bardzo wysokiego napięcia </a:t>
            </a:r>
            <a:r>
              <a:rPr lang="pl-PL" sz="2400" b="0" i="0" err="1">
                <a:solidFill>
                  <a:srgbClr val="000000"/>
                </a:solidFill>
                <a:effectLst/>
                <a:latin typeface="Poppins" panose="00000500000000000000" pitchFamily="2" charset="-18"/>
                <a:cs typeface="Poppins" panose="00000500000000000000" pitchFamily="2" charset="-18"/>
              </a:rPr>
              <a:t>Un</a:t>
            </a:r>
            <a:r>
              <a:rPr lang="pl-PL" sz="2400" b="0" i="0">
                <a:solidFill>
                  <a:srgbClr val="000000"/>
                </a:solidFill>
                <a:effectLst/>
                <a:latin typeface="Poppins" panose="00000500000000000000" pitchFamily="2" charset="-18"/>
                <a:cs typeface="Poppins" panose="00000500000000000000" pitchFamily="2" charset="-18"/>
              </a:rPr>
              <a:t> &gt; 220 </a:t>
            </a:r>
            <a:r>
              <a:rPr lang="pl-PL" sz="2400" b="0" i="0" err="1">
                <a:solidFill>
                  <a:srgbClr val="000000"/>
                </a:solidFill>
                <a:effectLst/>
                <a:latin typeface="Poppins" panose="00000500000000000000" pitchFamily="2" charset="-18"/>
                <a:cs typeface="Poppins" panose="00000500000000000000" pitchFamily="2" charset="-18"/>
              </a:rPr>
              <a:t>kV</a:t>
            </a:r>
            <a:endParaRPr lang="pl-PL" sz="2400" b="0" i="0">
              <a:solidFill>
                <a:srgbClr val="000000"/>
              </a:solidFill>
              <a:effectLst/>
              <a:latin typeface="Poppins" panose="00000500000000000000" pitchFamily="2" charset="-18"/>
              <a:cs typeface="Poppins" panose="00000500000000000000" pitchFamily="2" charset="-18"/>
            </a:endParaRPr>
          </a:p>
        </p:txBody>
      </p:sp>
      <p:sp>
        <p:nvSpPr>
          <p:cNvPr id="6" name="Google Shape;111;p15">
            <a:extLst>
              <a:ext uri="{FF2B5EF4-FFF2-40B4-BE49-F238E27FC236}">
                <a16:creationId xmlns:a16="http://schemas.microsoft.com/office/drawing/2014/main" id="{4DD2F984-B343-D489-A444-DC9035ECFF46}"/>
              </a:ext>
            </a:extLst>
          </p:cNvPr>
          <p:cNvSpPr txBox="1"/>
          <p:nvPr/>
        </p:nvSpPr>
        <p:spPr>
          <a:xfrm>
            <a:off x="1214131" y="5945195"/>
            <a:ext cx="13721798" cy="40626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400">
                <a:latin typeface="Poppins Medium" panose="00000600000000000000" pitchFamily="2" charset="-18"/>
                <a:cs typeface="Poppins Medium" panose="00000600000000000000" pitchFamily="2" charset="-18"/>
                <a:sym typeface="Poppins Medium"/>
              </a:rPr>
              <a:t>Kable dzielimy ze względu na napięcie na:</a:t>
            </a:r>
            <a:endParaRPr lang="pl-PL" sz="2400">
              <a:latin typeface="Poppins Medium" panose="00000600000000000000" pitchFamily="2" charset="-18"/>
              <a:ea typeface="Poppins Medium"/>
              <a:cs typeface="Poppins Medium" panose="00000600000000000000" pitchFamily="2" charset="-18"/>
              <a:sym typeface="Poppins Medium"/>
            </a:endParaRPr>
          </a:p>
        </p:txBody>
      </p:sp>
    </p:spTree>
    <p:extLst>
      <p:ext uri="{BB962C8B-B14F-4D97-AF65-F5344CB8AC3E}">
        <p14:creationId xmlns:p14="http://schemas.microsoft.com/office/powerpoint/2010/main" val="39163766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CCD98EC-581C-C31A-50A8-281A5BB4B85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488EFD4C-9CF2-FDBE-C13D-C7114B833D1F}"/>
              </a:ext>
            </a:extLst>
          </p:cNvPr>
          <p:cNvSpPr txBox="1"/>
          <p:nvPr/>
        </p:nvSpPr>
        <p:spPr>
          <a:xfrm>
            <a:off x="854581" y="393730"/>
            <a:ext cx="16203947"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0A795BE4-3058-B1B7-D95A-CCF264B3073F}"/>
              </a:ext>
            </a:extLst>
          </p:cNvPr>
          <p:cNvPicPr>
            <a:picLocks noChangeAspect="1"/>
          </p:cNvPicPr>
          <p:nvPr/>
        </p:nvPicPr>
        <p:blipFill>
          <a:blip r:embed="rId3"/>
          <a:stretch>
            <a:fillRect/>
          </a:stretch>
        </p:blipFill>
        <p:spPr>
          <a:xfrm>
            <a:off x="1112077" y="2415654"/>
            <a:ext cx="7622490" cy="3010238"/>
          </a:xfrm>
          <a:prstGeom prst="rect">
            <a:avLst/>
          </a:prstGeom>
        </p:spPr>
      </p:pic>
      <p:pic>
        <p:nvPicPr>
          <p:cNvPr id="6" name="Obraz 5">
            <a:extLst>
              <a:ext uri="{FF2B5EF4-FFF2-40B4-BE49-F238E27FC236}">
                <a16:creationId xmlns:a16="http://schemas.microsoft.com/office/drawing/2014/main" id="{50CAACB6-7598-49F0-3D81-554A5A119F80}"/>
              </a:ext>
            </a:extLst>
          </p:cNvPr>
          <p:cNvPicPr>
            <a:picLocks noChangeAspect="1"/>
          </p:cNvPicPr>
          <p:nvPr/>
        </p:nvPicPr>
        <p:blipFill>
          <a:blip r:embed="rId4"/>
          <a:stretch>
            <a:fillRect/>
          </a:stretch>
        </p:blipFill>
        <p:spPr>
          <a:xfrm>
            <a:off x="1338651" y="5595520"/>
            <a:ext cx="7395915" cy="3315411"/>
          </a:xfrm>
          <a:prstGeom prst="rect">
            <a:avLst/>
          </a:prstGeom>
        </p:spPr>
      </p:pic>
      <p:pic>
        <p:nvPicPr>
          <p:cNvPr id="8" name="Obraz 7">
            <a:extLst>
              <a:ext uri="{FF2B5EF4-FFF2-40B4-BE49-F238E27FC236}">
                <a16:creationId xmlns:a16="http://schemas.microsoft.com/office/drawing/2014/main" id="{C1635169-BA27-87FB-79D4-B9FBF998A7D4}"/>
              </a:ext>
            </a:extLst>
          </p:cNvPr>
          <p:cNvPicPr>
            <a:picLocks noChangeAspect="1"/>
          </p:cNvPicPr>
          <p:nvPr/>
        </p:nvPicPr>
        <p:blipFill>
          <a:blip r:embed="rId5"/>
          <a:stretch>
            <a:fillRect/>
          </a:stretch>
        </p:blipFill>
        <p:spPr>
          <a:xfrm>
            <a:off x="9662614" y="2371383"/>
            <a:ext cx="7395915" cy="2499134"/>
          </a:xfrm>
          <a:prstGeom prst="rect">
            <a:avLst/>
          </a:prstGeom>
        </p:spPr>
      </p:pic>
      <p:pic>
        <p:nvPicPr>
          <p:cNvPr id="10" name="Obraz 9">
            <a:extLst>
              <a:ext uri="{FF2B5EF4-FFF2-40B4-BE49-F238E27FC236}">
                <a16:creationId xmlns:a16="http://schemas.microsoft.com/office/drawing/2014/main" id="{8F9B97AF-07FF-82BF-9A2D-A8252B9C81F2}"/>
              </a:ext>
            </a:extLst>
          </p:cNvPr>
          <p:cNvPicPr>
            <a:picLocks noChangeAspect="1"/>
          </p:cNvPicPr>
          <p:nvPr/>
        </p:nvPicPr>
        <p:blipFill>
          <a:blip r:embed="rId6"/>
          <a:stretch>
            <a:fillRect/>
          </a:stretch>
        </p:blipFill>
        <p:spPr>
          <a:xfrm>
            <a:off x="9662614" y="5713164"/>
            <a:ext cx="7605837" cy="2939517"/>
          </a:xfrm>
          <a:prstGeom prst="rect">
            <a:avLst/>
          </a:prstGeom>
        </p:spPr>
      </p:pic>
    </p:spTree>
    <p:extLst>
      <p:ext uri="{BB962C8B-B14F-4D97-AF65-F5344CB8AC3E}">
        <p14:creationId xmlns:p14="http://schemas.microsoft.com/office/powerpoint/2010/main" val="7448809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0ABA1B1-6DFF-B610-F791-AE1D2A0686DF}"/>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090AB23C-BC18-EEDD-B369-7AFFE4CFB521}"/>
              </a:ext>
            </a:extLst>
          </p:cNvPr>
          <p:cNvSpPr txBox="1"/>
          <p:nvPr/>
        </p:nvSpPr>
        <p:spPr>
          <a:xfrm>
            <a:off x="854582" y="393730"/>
            <a:ext cx="15727448" cy="1531958"/>
          </a:xfrm>
          <a:prstGeom prst="rect">
            <a:avLst/>
          </a:prstGeom>
          <a:noFill/>
          <a:ln>
            <a:noFill/>
          </a:ln>
        </p:spPr>
        <p:txBody>
          <a:bodyPr spcFirstLastPara="1" wrap="square" lIns="0" tIns="0" rIns="0" bIns="0" anchor="t" anchorCtr="0">
            <a:spAutoFit/>
          </a:bodyPr>
          <a:lstStyle/>
          <a:p>
            <a:pPr>
              <a:lnSpc>
                <a:spcPct val="110000"/>
              </a:lnSpc>
            </a:pPr>
            <a:r>
              <a:rPr lang="pl-PL" sz="4000">
                <a:latin typeface="Poppins" panose="00000500000000000000" pitchFamily="2" charset="-18"/>
                <a:ea typeface="Poppins Medium"/>
                <a:cs typeface="Poppins" panose="00000500000000000000" pitchFamily="2" charset="-18"/>
                <a:sym typeface="Poppins Medium"/>
              </a:rPr>
              <a:t>Montaż </a:t>
            </a:r>
            <a:r>
              <a:rPr lang="pl-PL" sz="4000">
                <a:latin typeface="Poppins" panose="00000500000000000000" pitchFamily="2" charset="-18"/>
                <a:cs typeface="Poppins" panose="00000500000000000000" pitchFamily="2" charset="-18"/>
                <a:sym typeface="Poppins Medium"/>
              </a:rPr>
              <a:t>głowicy hybrydowej </a:t>
            </a:r>
            <a:r>
              <a:rPr lang="pl-PL" sz="40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10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833EDAAB-F57C-B8FC-2E59-2DF02D1E2B5F}"/>
              </a:ext>
            </a:extLst>
          </p:cNvPr>
          <p:cNvPicPr>
            <a:picLocks noChangeAspect="1"/>
          </p:cNvPicPr>
          <p:nvPr/>
        </p:nvPicPr>
        <p:blipFill>
          <a:blip r:embed="rId3"/>
          <a:stretch>
            <a:fillRect/>
          </a:stretch>
        </p:blipFill>
        <p:spPr>
          <a:xfrm>
            <a:off x="1201326" y="2690011"/>
            <a:ext cx="4366638" cy="1767993"/>
          </a:xfrm>
          <a:prstGeom prst="rect">
            <a:avLst/>
          </a:prstGeom>
        </p:spPr>
      </p:pic>
      <p:pic>
        <p:nvPicPr>
          <p:cNvPr id="5" name="Obraz 4">
            <a:extLst>
              <a:ext uri="{FF2B5EF4-FFF2-40B4-BE49-F238E27FC236}">
                <a16:creationId xmlns:a16="http://schemas.microsoft.com/office/drawing/2014/main" id="{7149F27C-6749-0B05-CA7F-BCBD7A6E4FC0}"/>
              </a:ext>
            </a:extLst>
          </p:cNvPr>
          <p:cNvPicPr>
            <a:picLocks noChangeAspect="1"/>
          </p:cNvPicPr>
          <p:nvPr/>
        </p:nvPicPr>
        <p:blipFill>
          <a:blip r:embed="rId4"/>
          <a:stretch>
            <a:fillRect/>
          </a:stretch>
        </p:blipFill>
        <p:spPr>
          <a:xfrm>
            <a:off x="1239429" y="5620816"/>
            <a:ext cx="4328535" cy="1638442"/>
          </a:xfrm>
          <a:prstGeom prst="rect">
            <a:avLst/>
          </a:prstGeom>
        </p:spPr>
      </p:pic>
      <p:pic>
        <p:nvPicPr>
          <p:cNvPr id="7" name="Obraz 6">
            <a:extLst>
              <a:ext uri="{FF2B5EF4-FFF2-40B4-BE49-F238E27FC236}">
                <a16:creationId xmlns:a16="http://schemas.microsoft.com/office/drawing/2014/main" id="{3F52E765-73D6-74C7-57C0-A0119CBA9B70}"/>
              </a:ext>
            </a:extLst>
          </p:cNvPr>
          <p:cNvPicPr>
            <a:picLocks noChangeAspect="1"/>
          </p:cNvPicPr>
          <p:nvPr/>
        </p:nvPicPr>
        <p:blipFill>
          <a:blip r:embed="rId5"/>
          <a:stretch>
            <a:fillRect/>
          </a:stretch>
        </p:blipFill>
        <p:spPr>
          <a:xfrm>
            <a:off x="10944233" y="2562485"/>
            <a:ext cx="4397121" cy="1988992"/>
          </a:xfrm>
          <a:prstGeom prst="rect">
            <a:avLst/>
          </a:prstGeom>
        </p:spPr>
      </p:pic>
      <p:pic>
        <p:nvPicPr>
          <p:cNvPr id="9" name="Obraz 8">
            <a:extLst>
              <a:ext uri="{FF2B5EF4-FFF2-40B4-BE49-F238E27FC236}">
                <a16:creationId xmlns:a16="http://schemas.microsoft.com/office/drawing/2014/main" id="{63AC2CB5-C698-0E88-FE0A-AFF3D2360193}"/>
              </a:ext>
            </a:extLst>
          </p:cNvPr>
          <p:cNvPicPr>
            <a:picLocks noChangeAspect="1"/>
          </p:cNvPicPr>
          <p:nvPr/>
        </p:nvPicPr>
        <p:blipFill>
          <a:blip r:embed="rId6"/>
          <a:stretch>
            <a:fillRect/>
          </a:stretch>
        </p:blipFill>
        <p:spPr>
          <a:xfrm>
            <a:off x="10944233" y="6722398"/>
            <a:ext cx="4359018" cy="2004234"/>
          </a:xfrm>
          <a:prstGeom prst="rect">
            <a:avLst/>
          </a:prstGeom>
        </p:spPr>
      </p:pic>
    </p:spTree>
    <p:extLst>
      <p:ext uri="{BB962C8B-B14F-4D97-AF65-F5344CB8AC3E}">
        <p14:creationId xmlns:p14="http://schemas.microsoft.com/office/powerpoint/2010/main" val="30253334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36FDD7C-9694-2C55-ABE2-BDB2C314B34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E7FF9FAE-0090-B0A4-3474-8727B29C9A1E}"/>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641B3B1D-1A71-2701-D0FE-1E6BFF7DBA40}"/>
              </a:ext>
            </a:extLst>
          </p:cNvPr>
          <p:cNvPicPr>
            <a:picLocks noChangeAspect="1"/>
          </p:cNvPicPr>
          <p:nvPr/>
        </p:nvPicPr>
        <p:blipFill>
          <a:blip r:embed="rId3"/>
          <a:stretch>
            <a:fillRect/>
          </a:stretch>
        </p:blipFill>
        <p:spPr>
          <a:xfrm>
            <a:off x="1462921" y="2297065"/>
            <a:ext cx="4061812" cy="1844200"/>
          </a:xfrm>
          <a:prstGeom prst="rect">
            <a:avLst/>
          </a:prstGeom>
        </p:spPr>
      </p:pic>
      <p:pic>
        <p:nvPicPr>
          <p:cNvPr id="5" name="Obraz 4">
            <a:extLst>
              <a:ext uri="{FF2B5EF4-FFF2-40B4-BE49-F238E27FC236}">
                <a16:creationId xmlns:a16="http://schemas.microsoft.com/office/drawing/2014/main" id="{400062B1-37C3-F925-B1A3-7A9B042D6C72}"/>
              </a:ext>
            </a:extLst>
          </p:cNvPr>
          <p:cNvPicPr>
            <a:picLocks noChangeAspect="1"/>
          </p:cNvPicPr>
          <p:nvPr/>
        </p:nvPicPr>
        <p:blipFill>
          <a:blip r:embed="rId4"/>
          <a:stretch>
            <a:fillRect/>
          </a:stretch>
        </p:blipFill>
        <p:spPr>
          <a:xfrm>
            <a:off x="1462921" y="5661136"/>
            <a:ext cx="4077053" cy="1585097"/>
          </a:xfrm>
          <a:prstGeom prst="rect">
            <a:avLst/>
          </a:prstGeom>
        </p:spPr>
      </p:pic>
      <p:pic>
        <p:nvPicPr>
          <p:cNvPr id="7" name="Obraz 6">
            <a:extLst>
              <a:ext uri="{FF2B5EF4-FFF2-40B4-BE49-F238E27FC236}">
                <a16:creationId xmlns:a16="http://schemas.microsoft.com/office/drawing/2014/main" id="{1B498000-6FE0-37E6-B9DD-DBED7807A1ED}"/>
              </a:ext>
            </a:extLst>
          </p:cNvPr>
          <p:cNvPicPr>
            <a:picLocks noChangeAspect="1"/>
          </p:cNvPicPr>
          <p:nvPr/>
        </p:nvPicPr>
        <p:blipFill>
          <a:blip r:embed="rId5"/>
          <a:stretch>
            <a:fillRect/>
          </a:stretch>
        </p:blipFill>
        <p:spPr>
          <a:xfrm>
            <a:off x="10088306" y="2788813"/>
            <a:ext cx="4061812" cy="1729890"/>
          </a:xfrm>
          <a:prstGeom prst="rect">
            <a:avLst/>
          </a:prstGeom>
        </p:spPr>
      </p:pic>
      <p:pic>
        <p:nvPicPr>
          <p:cNvPr id="9" name="Obraz 8">
            <a:extLst>
              <a:ext uri="{FF2B5EF4-FFF2-40B4-BE49-F238E27FC236}">
                <a16:creationId xmlns:a16="http://schemas.microsoft.com/office/drawing/2014/main" id="{CD906224-FCB8-C4D0-DA6C-5C2CDC98D899}"/>
              </a:ext>
            </a:extLst>
          </p:cNvPr>
          <p:cNvPicPr>
            <a:picLocks noChangeAspect="1"/>
          </p:cNvPicPr>
          <p:nvPr/>
        </p:nvPicPr>
        <p:blipFill>
          <a:blip r:embed="rId6"/>
          <a:stretch>
            <a:fillRect/>
          </a:stretch>
        </p:blipFill>
        <p:spPr>
          <a:xfrm>
            <a:off x="10244458" y="5768298"/>
            <a:ext cx="4077053" cy="1806097"/>
          </a:xfrm>
          <a:prstGeom prst="rect">
            <a:avLst/>
          </a:prstGeom>
        </p:spPr>
      </p:pic>
    </p:spTree>
    <p:extLst>
      <p:ext uri="{BB962C8B-B14F-4D97-AF65-F5344CB8AC3E}">
        <p14:creationId xmlns:p14="http://schemas.microsoft.com/office/powerpoint/2010/main" val="39580244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CA24F03-55A7-3CE0-DAB5-D53BB82D0180}"/>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8B66D209-EEFE-B096-E183-ACBCBF855EC1}"/>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0B08A40D-840A-7E96-1362-125EB1ACE68B}"/>
              </a:ext>
            </a:extLst>
          </p:cNvPr>
          <p:cNvPicPr>
            <a:picLocks noChangeAspect="1"/>
          </p:cNvPicPr>
          <p:nvPr/>
        </p:nvPicPr>
        <p:blipFill>
          <a:blip r:embed="rId3"/>
          <a:stretch>
            <a:fillRect/>
          </a:stretch>
        </p:blipFill>
        <p:spPr>
          <a:xfrm>
            <a:off x="1534970" y="2574454"/>
            <a:ext cx="4054191" cy="1889924"/>
          </a:xfrm>
          <a:prstGeom prst="rect">
            <a:avLst/>
          </a:prstGeom>
        </p:spPr>
      </p:pic>
      <p:pic>
        <p:nvPicPr>
          <p:cNvPr id="5" name="Obraz 4">
            <a:extLst>
              <a:ext uri="{FF2B5EF4-FFF2-40B4-BE49-F238E27FC236}">
                <a16:creationId xmlns:a16="http://schemas.microsoft.com/office/drawing/2014/main" id="{FCCC8358-4705-905E-68E8-30B42EDE5E9F}"/>
              </a:ext>
            </a:extLst>
          </p:cNvPr>
          <p:cNvPicPr>
            <a:picLocks noChangeAspect="1"/>
          </p:cNvPicPr>
          <p:nvPr/>
        </p:nvPicPr>
        <p:blipFill>
          <a:blip r:embed="rId4"/>
          <a:stretch>
            <a:fillRect/>
          </a:stretch>
        </p:blipFill>
        <p:spPr>
          <a:xfrm>
            <a:off x="1494027" y="6171161"/>
            <a:ext cx="4077053" cy="1684166"/>
          </a:xfrm>
          <a:prstGeom prst="rect">
            <a:avLst/>
          </a:prstGeom>
        </p:spPr>
      </p:pic>
      <p:pic>
        <p:nvPicPr>
          <p:cNvPr id="7" name="Obraz 6">
            <a:extLst>
              <a:ext uri="{FF2B5EF4-FFF2-40B4-BE49-F238E27FC236}">
                <a16:creationId xmlns:a16="http://schemas.microsoft.com/office/drawing/2014/main" id="{D6A6D3AB-66AE-024B-C18C-CC89FAA9FFBC}"/>
              </a:ext>
            </a:extLst>
          </p:cNvPr>
          <p:cNvPicPr>
            <a:picLocks noChangeAspect="1"/>
          </p:cNvPicPr>
          <p:nvPr/>
        </p:nvPicPr>
        <p:blipFill>
          <a:blip r:embed="rId5"/>
          <a:stretch>
            <a:fillRect/>
          </a:stretch>
        </p:blipFill>
        <p:spPr>
          <a:xfrm>
            <a:off x="8718306" y="3253576"/>
            <a:ext cx="4092295" cy="1889924"/>
          </a:xfrm>
          <a:prstGeom prst="rect">
            <a:avLst/>
          </a:prstGeom>
        </p:spPr>
      </p:pic>
      <p:pic>
        <p:nvPicPr>
          <p:cNvPr id="9" name="Obraz 8">
            <a:extLst>
              <a:ext uri="{FF2B5EF4-FFF2-40B4-BE49-F238E27FC236}">
                <a16:creationId xmlns:a16="http://schemas.microsoft.com/office/drawing/2014/main" id="{CE6181F7-4696-2C24-0E89-F51B7DDEE402}"/>
              </a:ext>
            </a:extLst>
          </p:cNvPr>
          <p:cNvPicPr>
            <a:picLocks noChangeAspect="1"/>
          </p:cNvPicPr>
          <p:nvPr/>
        </p:nvPicPr>
        <p:blipFill>
          <a:blip r:embed="rId6"/>
          <a:stretch>
            <a:fillRect/>
          </a:stretch>
        </p:blipFill>
        <p:spPr>
          <a:xfrm>
            <a:off x="8913004" y="6171161"/>
            <a:ext cx="4092295" cy="1882303"/>
          </a:xfrm>
          <a:prstGeom prst="rect">
            <a:avLst/>
          </a:prstGeom>
        </p:spPr>
      </p:pic>
    </p:spTree>
    <p:extLst>
      <p:ext uri="{BB962C8B-B14F-4D97-AF65-F5344CB8AC3E}">
        <p14:creationId xmlns:p14="http://schemas.microsoft.com/office/powerpoint/2010/main" val="18744780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62EC672-9024-BD38-F244-07BDA115DA5A}"/>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65DC8F9-60EC-F8B9-675C-33FE59836BDE}"/>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75E48581-D370-D9A5-4302-291F8861F58A}"/>
              </a:ext>
            </a:extLst>
          </p:cNvPr>
          <p:cNvPicPr>
            <a:picLocks noChangeAspect="1"/>
          </p:cNvPicPr>
          <p:nvPr/>
        </p:nvPicPr>
        <p:blipFill>
          <a:blip r:embed="rId3"/>
          <a:stretch>
            <a:fillRect/>
          </a:stretch>
        </p:blipFill>
        <p:spPr>
          <a:xfrm>
            <a:off x="1331289" y="2116972"/>
            <a:ext cx="7387017" cy="3385717"/>
          </a:xfrm>
          <a:prstGeom prst="rect">
            <a:avLst/>
          </a:prstGeom>
        </p:spPr>
      </p:pic>
      <p:pic>
        <p:nvPicPr>
          <p:cNvPr id="5" name="Obraz 4">
            <a:extLst>
              <a:ext uri="{FF2B5EF4-FFF2-40B4-BE49-F238E27FC236}">
                <a16:creationId xmlns:a16="http://schemas.microsoft.com/office/drawing/2014/main" id="{3BCF9EA0-7DC5-65C7-F2A7-256ABEA03BD0}"/>
              </a:ext>
            </a:extLst>
          </p:cNvPr>
          <p:cNvPicPr>
            <a:picLocks noChangeAspect="1"/>
          </p:cNvPicPr>
          <p:nvPr/>
        </p:nvPicPr>
        <p:blipFill>
          <a:blip r:embed="rId4"/>
          <a:stretch>
            <a:fillRect/>
          </a:stretch>
        </p:blipFill>
        <p:spPr>
          <a:xfrm>
            <a:off x="1344075" y="5884634"/>
            <a:ext cx="7639730" cy="3225664"/>
          </a:xfrm>
          <a:prstGeom prst="rect">
            <a:avLst/>
          </a:prstGeom>
        </p:spPr>
      </p:pic>
      <p:pic>
        <p:nvPicPr>
          <p:cNvPr id="7" name="Obraz 6">
            <a:extLst>
              <a:ext uri="{FF2B5EF4-FFF2-40B4-BE49-F238E27FC236}">
                <a16:creationId xmlns:a16="http://schemas.microsoft.com/office/drawing/2014/main" id="{243CB572-B7F6-64AB-43CE-EA27073F572B}"/>
              </a:ext>
            </a:extLst>
          </p:cNvPr>
          <p:cNvPicPr>
            <a:picLocks noChangeAspect="1"/>
          </p:cNvPicPr>
          <p:nvPr/>
        </p:nvPicPr>
        <p:blipFill>
          <a:blip r:embed="rId5"/>
          <a:stretch>
            <a:fillRect/>
          </a:stretch>
        </p:blipFill>
        <p:spPr>
          <a:xfrm>
            <a:off x="9549045" y="2116972"/>
            <a:ext cx="7719053" cy="2933810"/>
          </a:xfrm>
          <a:prstGeom prst="rect">
            <a:avLst/>
          </a:prstGeom>
        </p:spPr>
      </p:pic>
      <p:pic>
        <p:nvPicPr>
          <p:cNvPr id="9" name="Obraz 8">
            <a:extLst>
              <a:ext uri="{FF2B5EF4-FFF2-40B4-BE49-F238E27FC236}">
                <a16:creationId xmlns:a16="http://schemas.microsoft.com/office/drawing/2014/main" id="{6790DA4E-18A1-08FE-0120-609A8E44F28A}"/>
              </a:ext>
            </a:extLst>
          </p:cNvPr>
          <p:cNvPicPr>
            <a:picLocks noChangeAspect="1"/>
          </p:cNvPicPr>
          <p:nvPr/>
        </p:nvPicPr>
        <p:blipFill>
          <a:blip r:embed="rId6"/>
          <a:stretch>
            <a:fillRect/>
          </a:stretch>
        </p:blipFill>
        <p:spPr>
          <a:xfrm>
            <a:off x="9653793" y="5861825"/>
            <a:ext cx="7960697" cy="2911001"/>
          </a:xfrm>
          <a:prstGeom prst="rect">
            <a:avLst/>
          </a:prstGeom>
        </p:spPr>
      </p:pic>
    </p:spTree>
    <p:extLst>
      <p:ext uri="{BB962C8B-B14F-4D97-AF65-F5344CB8AC3E}">
        <p14:creationId xmlns:p14="http://schemas.microsoft.com/office/powerpoint/2010/main" val="31753751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C60A92D-7784-7E95-4869-04D373AE1BC5}"/>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94E10B9-60D6-7D42-7660-7B15134B617E}"/>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2BA2F4B5-3D0C-5735-B170-F3D1470CAAED}"/>
              </a:ext>
            </a:extLst>
          </p:cNvPr>
          <p:cNvPicPr>
            <a:picLocks noChangeAspect="1"/>
          </p:cNvPicPr>
          <p:nvPr/>
        </p:nvPicPr>
        <p:blipFill>
          <a:blip r:embed="rId3"/>
          <a:stretch>
            <a:fillRect/>
          </a:stretch>
        </p:blipFill>
        <p:spPr>
          <a:xfrm>
            <a:off x="677160" y="3173117"/>
            <a:ext cx="8119727" cy="2094919"/>
          </a:xfrm>
          <a:prstGeom prst="rect">
            <a:avLst/>
          </a:prstGeom>
        </p:spPr>
      </p:pic>
      <p:pic>
        <p:nvPicPr>
          <p:cNvPr id="5" name="Obraz 4">
            <a:extLst>
              <a:ext uri="{FF2B5EF4-FFF2-40B4-BE49-F238E27FC236}">
                <a16:creationId xmlns:a16="http://schemas.microsoft.com/office/drawing/2014/main" id="{FA120DCB-6BA5-AE06-BF9E-5B922A23DEF0}"/>
              </a:ext>
            </a:extLst>
          </p:cNvPr>
          <p:cNvPicPr>
            <a:picLocks noChangeAspect="1"/>
          </p:cNvPicPr>
          <p:nvPr/>
        </p:nvPicPr>
        <p:blipFill>
          <a:blip r:embed="rId4"/>
          <a:stretch>
            <a:fillRect/>
          </a:stretch>
        </p:blipFill>
        <p:spPr>
          <a:xfrm>
            <a:off x="9264385" y="1319360"/>
            <a:ext cx="7317645" cy="8696740"/>
          </a:xfrm>
          <a:prstGeom prst="rect">
            <a:avLst/>
          </a:prstGeom>
        </p:spPr>
      </p:pic>
    </p:spTree>
    <p:extLst>
      <p:ext uri="{BB962C8B-B14F-4D97-AF65-F5344CB8AC3E}">
        <p14:creationId xmlns:p14="http://schemas.microsoft.com/office/powerpoint/2010/main" val="1799828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0C9663F1-C938-846B-7D32-D6AD935C4093}"/>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29E1F753-CD86-A3FE-BC48-626827FE35DD}"/>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4" name="Obraz 3">
            <a:extLst>
              <a:ext uri="{FF2B5EF4-FFF2-40B4-BE49-F238E27FC236}">
                <a16:creationId xmlns:a16="http://schemas.microsoft.com/office/drawing/2014/main" id="{60B4FECF-7CC1-FB08-8885-71F0FC3FC6F0}"/>
              </a:ext>
            </a:extLst>
          </p:cNvPr>
          <p:cNvPicPr>
            <a:picLocks noChangeAspect="1"/>
          </p:cNvPicPr>
          <p:nvPr/>
        </p:nvPicPr>
        <p:blipFill>
          <a:blip r:embed="rId3"/>
          <a:stretch>
            <a:fillRect/>
          </a:stretch>
        </p:blipFill>
        <p:spPr>
          <a:xfrm>
            <a:off x="1393208" y="2588031"/>
            <a:ext cx="7237871" cy="2761819"/>
          </a:xfrm>
          <a:prstGeom prst="rect">
            <a:avLst/>
          </a:prstGeom>
        </p:spPr>
      </p:pic>
      <p:pic>
        <p:nvPicPr>
          <p:cNvPr id="8" name="Obraz 7">
            <a:extLst>
              <a:ext uri="{FF2B5EF4-FFF2-40B4-BE49-F238E27FC236}">
                <a16:creationId xmlns:a16="http://schemas.microsoft.com/office/drawing/2014/main" id="{E7DCD7A3-6F2C-EF07-B0D3-B188E4372B8C}"/>
              </a:ext>
            </a:extLst>
          </p:cNvPr>
          <p:cNvPicPr>
            <a:picLocks noChangeAspect="1"/>
          </p:cNvPicPr>
          <p:nvPr/>
        </p:nvPicPr>
        <p:blipFill>
          <a:blip r:embed="rId4"/>
          <a:stretch>
            <a:fillRect/>
          </a:stretch>
        </p:blipFill>
        <p:spPr>
          <a:xfrm>
            <a:off x="1592829" y="6085151"/>
            <a:ext cx="6716492" cy="3113440"/>
          </a:xfrm>
          <a:prstGeom prst="rect">
            <a:avLst/>
          </a:prstGeom>
        </p:spPr>
      </p:pic>
      <p:pic>
        <p:nvPicPr>
          <p:cNvPr id="11" name="Obraz 10">
            <a:extLst>
              <a:ext uri="{FF2B5EF4-FFF2-40B4-BE49-F238E27FC236}">
                <a16:creationId xmlns:a16="http://schemas.microsoft.com/office/drawing/2014/main" id="{8B0B308D-C78B-F2B7-745D-7DCD37EAABE3}"/>
              </a:ext>
            </a:extLst>
          </p:cNvPr>
          <p:cNvPicPr>
            <a:picLocks noChangeAspect="1"/>
          </p:cNvPicPr>
          <p:nvPr/>
        </p:nvPicPr>
        <p:blipFill>
          <a:blip r:embed="rId5"/>
          <a:stretch>
            <a:fillRect/>
          </a:stretch>
        </p:blipFill>
        <p:spPr>
          <a:xfrm>
            <a:off x="9433213" y="2254381"/>
            <a:ext cx="6679698" cy="3095469"/>
          </a:xfrm>
          <a:prstGeom prst="rect">
            <a:avLst/>
          </a:prstGeom>
        </p:spPr>
      </p:pic>
      <p:pic>
        <p:nvPicPr>
          <p:cNvPr id="13" name="Obraz 12">
            <a:extLst>
              <a:ext uri="{FF2B5EF4-FFF2-40B4-BE49-F238E27FC236}">
                <a16:creationId xmlns:a16="http://schemas.microsoft.com/office/drawing/2014/main" id="{9480A7A4-91E7-0B47-9385-DB77680575BC}"/>
              </a:ext>
            </a:extLst>
          </p:cNvPr>
          <p:cNvPicPr>
            <a:picLocks noChangeAspect="1"/>
          </p:cNvPicPr>
          <p:nvPr/>
        </p:nvPicPr>
        <p:blipFill>
          <a:blip r:embed="rId6"/>
          <a:stretch>
            <a:fillRect/>
          </a:stretch>
        </p:blipFill>
        <p:spPr>
          <a:xfrm>
            <a:off x="9433213" y="6085150"/>
            <a:ext cx="7196293" cy="2889119"/>
          </a:xfrm>
          <a:prstGeom prst="rect">
            <a:avLst/>
          </a:prstGeom>
        </p:spPr>
      </p:pic>
    </p:spTree>
    <p:extLst>
      <p:ext uri="{BB962C8B-B14F-4D97-AF65-F5344CB8AC3E}">
        <p14:creationId xmlns:p14="http://schemas.microsoft.com/office/powerpoint/2010/main" val="28620448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E8F09F9-2301-23B2-C7F7-6A2EC2700E7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A6EE8B6-2191-D4A3-B033-C9CCE085979C}"/>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C5A82669-3908-126B-4E21-F0E9004D542A}"/>
              </a:ext>
            </a:extLst>
          </p:cNvPr>
          <p:cNvPicPr>
            <a:picLocks noChangeAspect="1"/>
          </p:cNvPicPr>
          <p:nvPr/>
        </p:nvPicPr>
        <p:blipFill>
          <a:blip r:embed="rId3"/>
          <a:stretch>
            <a:fillRect/>
          </a:stretch>
        </p:blipFill>
        <p:spPr>
          <a:xfrm>
            <a:off x="1339540" y="2339874"/>
            <a:ext cx="7171861" cy="2982753"/>
          </a:xfrm>
          <a:prstGeom prst="rect">
            <a:avLst/>
          </a:prstGeom>
        </p:spPr>
      </p:pic>
      <p:pic>
        <p:nvPicPr>
          <p:cNvPr id="5" name="Obraz 4">
            <a:extLst>
              <a:ext uri="{FF2B5EF4-FFF2-40B4-BE49-F238E27FC236}">
                <a16:creationId xmlns:a16="http://schemas.microsoft.com/office/drawing/2014/main" id="{02C0EC8D-EC3E-0840-4630-D96725C80951}"/>
              </a:ext>
            </a:extLst>
          </p:cNvPr>
          <p:cNvPicPr>
            <a:picLocks noChangeAspect="1"/>
          </p:cNvPicPr>
          <p:nvPr/>
        </p:nvPicPr>
        <p:blipFill>
          <a:blip r:embed="rId4"/>
          <a:stretch>
            <a:fillRect/>
          </a:stretch>
        </p:blipFill>
        <p:spPr>
          <a:xfrm>
            <a:off x="1032963" y="6016120"/>
            <a:ext cx="7506181" cy="2891269"/>
          </a:xfrm>
          <a:prstGeom prst="rect">
            <a:avLst/>
          </a:prstGeom>
        </p:spPr>
      </p:pic>
      <p:pic>
        <p:nvPicPr>
          <p:cNvPr id="7" name="Obraz 6">
            <a:extLst>
              <a:ext uri="{FF2B5EF4-FFF2-40B4-BE49-F238E27FC236}">
                <a16:creationId xmlns:a16="http://schemas.microsoft.com/office/drawing/2014/main" id="{0C326056-02E4-71B6-6407-D35697D2DB29}"/>
              </a:ext>
            </a:extLst>
          </p:cNvPr>
          <p:cNvPicPr>
            <a:picLocks noChangeAspect="1"/>
          </p:cNvPicPr>
          <p:nvPr/>
        </p:nvPicPr>
        <p:blipFill>
          <a:blip r:embed="rId5"/>
          <a:stretch>
            <a:fillRect/>
          </a:stretch>
        </p:blipFill>
        <p:spPr>
          <a:xfrm>
            <a:off x="9144000" y="2339874"/>
            <a:ext cx="7890339" cy="2982753"/>
          </a:xfrm>
          <a:prstGeom prst="rect">
            <a:avLst/>
          </a:prstGeom>
        </p:spPr>
      </p:pic>
      <p:pic>
        <p:nvPicPr>
          <p:cNvPr id="11" name="Obraz 10">
            <a:extLst>
              <a:ext uri="{FF2B5EF4-FFF2-40B4-BE49-F238E27FC236}">
                <a16:creationId xmlns:a16="http://schemas.microsoft.com/office/drawing/2014/main" id="{88A11136-B8A6-7D0A-775B-AF35FCE8C876}"/>
              </a:ext>
            </a:extLst>
          </p:cNvPr>
          <p:cNvPicPr>
            <a:picLocks noChangeAspect="1"/>
          </p:cNvPicPr>
          <p:nvPr/>
        </p:nvPicPr>
        <p:blipFill>
          <a:blip r:embed="rId6"/>
          <a:stretch>
            <a:fillRect/>
          </a:stretch>
        </p:blipFill>
        <p:spPr>
          <a:xfrm>
            <a:off x="9295141" y="5924636"/>
            <a:ext cx="7519899" cy="2982753"/>
          </a:xfrm>
          <a:prstGeom prst="rect">
            <a:avLst/>
          </a:prstGeom>
        </p:spPr>
      </p:pic>
    </p:spTree>
    <p:extLst>
      <p:ext uri="{BB962C8B-B14F-4D97-AF65-F5344CB8AC3E}">
        <p14:creationId xmlns:p14="http://schemas.microsoft.com/office/powerpoint/2010/main" val="28337137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9D826C9-45C7-67EB-C66F-B9A9AEECBB3A}"/>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7DBCC51-953E-261B-B82E-1049B4AD8597}"/>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5" name="Obraz 4">
            <a:extLst>
              <a:ext uri="{FF2B5EF4-FFF2-40B4-BE49-F238E27FC236}">
                <a16:creationId xmlns:a16="http://schemas.microsoft.com/office/drawing/2014/main" id="{BC00742B-A226-E3E3-9E6E-000058F57068}"/>
              </a:ext>
            </a:extLst>
          </p:cNvPr>
          <p:cNvPicPr>
            <a:picLocks noChangeAspect="1"/>
          </p:cNvPicPr>
          <p:nvPr/>
        </p:nvPicPr>
        <p:blipFill>
          <a:blip r:embed="rId3"/>
          <a:stretch>
            <a:fillRect/>
          </a:stretch>
        </p:blipFill>
        <p:spPr>
          <a:xfrm>
            <a:off x="1091243" y="2279678"/>
            <a:ext cx="7746639" cy="2863822"/>
          </a:xfrm>
          <a:prstGeom prst="rect">
            <a:avLst/>
          </a:prstGeom>
        </p:spPr>
      </p:pic>
      <p:pic>
        <p:nvPicPr>
          <p:cNvPr id="7" name="Obraz 6">
            <a:extLst>
              <a:ext uri="{FF2B5EF4-FFF2-40B4-BE49-F238E27FC236}">
                <a16:creationId xmlns:a16="http://schemas.microsoft.com/office/drawing/2014/main" id="{8523B4F0-5291-DF91-7F21-14BC34706C0E}"/>
              </a:ext>
            </a:extLst>
          </p:cNvPr>
          <p:cNvPicPr>
            <a:picLocks noChangeAspect="1"/>
          </p:cNvPicPr>
          <p:nvPr/>
        </p:nvPicPr>
        <p:blipFill>
          <a:blip r:embed="rId4"/>
          <a:stretch>
            <a:fillRect/>
          </a:stretch>
        </p:blipFill>
        <p:spPr>
          <a:xfrm>
            <a:off x="1310185" y="5963517"/>
            <a:ext cx="7369791" cy="3111076"/>
          </a:xfrm>
          <a:prstGeom prst="rect">
            <a:avLst/>
          </a:prstGeom>
        </p:spPr>
      </p:pic>
      <p:pic>
        <p:nvPicPr>
          <p:cNvPr id="9" name="Obraz 8">
            <a:extLst>
              <a:ext uri="{FF2B5EF4-FFF2-40B4-BE49-F238E27FC236}">
                <a16:creationId xmlns:a16="http://schemas.microsoft.com/office/drawing/2014/main" id="{A67627C7-FF1B-6853-57DC-20C283BE6EF9}"/>
              </a:ext>
            </a:extLst>
          </p:cNvPr>
          <p:cNvPicPr>
            <a:picLocks noChangeAspect="1"/>
          </p:cNvPicPr>
          <p:nvPr/>
        </p:nvPicPr>
        <p:blipFill>
          <a:blip r:embed="rId5"/>
          <a:stretch>
            <a:fillRect/>
          </a:stretch>
        </p:blipFill>
        <p:spPr>
          <a:xfrm>
            <a:off x="10145736" y="2025551"/>
            <a:ext cx="6136043" cy="3695186"/>
          </a:xfrm>
          <a:prstGeom prst="rect">
            <a:avLst/>
          </a:prstGeom>
        </p:spPr>
      </p:pic>
    </p:spTree>
    <p:extLst>
      <p:ext uri="{BB962C8B-B14F-4D97-AF65-F5344CB8AC3E}">
        <p14:creationId xmlns:p14="http://schemas.microsoft.com/office/powerpoint/2010/main" val="3991111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BA3CFF97-5551-42DF-E055-E15C3D127A5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302570DD-B34D-B82F-DCBB-4813762CA0E6}"/>
              </a:ext>
            </a:extLst>
          </p:cNvPr>
          <p:cNvSpPr txBox="1"/>
          <p:nvPr/>
        </p:nvSpPr>
        <p:spPr>
          <a:xfrm>
            <a:off x="854582" y="393730"/>
            <a:ext cx="15727448" cy="1388072"/>
          </a:xfrm>
          <a:prstGeom prst="rect">
            <a:avLst/>
          </a:prstGeom>
          <a:noFill/>
          <a:ln>
            <a:noFill/>
          </a:ln>
        </p:spPr>
        <p:txBody>
          <a:bodyPr spcFirstLastPara="1" wrap="square" lIns="0" tIns="0" rIns="0" bIns="0" anchor="t" anchorCtr="0">
            <a:spAutoFit/>
          </a:bodyPr>
          <a:lstStyle/>
          <a:p>
            <a:pPr>
              <a:lnSpc>
                <a:spcPct val="110000"/>
              </a:lnSpc>
            </a:pPr>
            <a:r>
              <a:rPr lang="pl-PL" sz="3600">
                <a:latin typeface="Poppins" panose="00000500000000000000" pitchFamily="2" charset="-18"/>
                <a:ea typeface="Poppins Medium"/>
                <a:cs typeface="Poppins" panose="00000500000000000000" pitchFamily="2" charset="-18"/>
                <a:sym typeface="Poppins Medium"/>
              </a:rPr>
              <a:t>Montaż </a:t>
            </a:r>
            <a:r>
              <a:rPr lang="pl-PL" sz="3600">
                <a:latin typeface="Poppins" panose="00000500000000000000" pitchFamily="2" charset="-18"/>
                <a:cs typeface="Poppins" panose="00000500000000000000" pitchFamily="2" charset="-18"/>
                <a:sym typeface="Poppins Medium"/>
              </a:rPr>
              <a:t>głowicy hybrydowej </a:t>
            </a:r>
            <a:r>
              <a:rPr lang="pl-PL" sz="3600">
                <a:latin typeface="Poppins" panose="00000500000000000000" pitchFamily="2" charset="-18"/>
                <a:cs typeface="Poppins" panose="00000500000000000000" pitchFamily="2" charset="-18"/>
              </a:rPr>
              <a:t> napowietrznej COTH3.2403LA do zakończenia kabla AXAL-TT PRO</a:t>
            </a:r>
          </a:p>
          <a:p>
            <a:pPr marL="0" marR="0" lvl="0" indent="0" algn="l" rtl="0">
              <a:lnSpc>
                <a:spcPct val="110000"/>
              </a:lnSpc>
              <a:spcBef>
                <a:spcPts val="0"/>
              </a:spcBef>
              <a:spcAft>
                <a:spcPts val="0"/>
              </a:spcAft>
              <a:buNone/>
            </a:pP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AD1525E0-0238-5D04-E005-F59FCD630586}"/>
              </a:ext>
            </a:extLst>
          </p:cNvPr>
          <p:cNvPicPr>
            <a:picLocks noChangeAspect="1"/>
          </p:cNvPicPr>
          <p:nvPr/>
        </p:nvPicPr>
        <p:blipFill>
          <a:blip r:embed="rId3"/>
          <a:stretch>
            <a:fillRect/>
          </a:stretch>
        </p:blipFill>
        <p:spPr>
          <a:xfrm>
            <a:off x="5999038" y="1646381"/>
            <a:ext cx="6289924" cy="8350826"/>
          </a:xfrm>
          <a:prstGeom prst="rect">
            <a:avLst/>
          </a:prstGeom>
        </p:spPr>
      </p:pic>
      <p:pic>
        <p:nvPicPr>
          <p:cNvPr id="5" name="Obraz 4">
            <a:extLst>
              <a:ext uri="{FF2B5EF4-FFF2-40B4-BE49-F238E27FC236}">
                <a16:creationId xmlns:a16="http://schemas.microsoft.com/office/drawing/2014/main" id="{D1386334-4D1C-A119-4173-2AF921C5FC20}"/>
              </a:ext>
            </a:extLst>
          </p:cNvPr>
          <p:cNvPicPr>
            <a:picLocks noChangeAspect="1"/>
          </p:cNvPicPr>
          <p:nvPr/>
        </p:nvPicPr>
        <p:blipFill>
          <a:blip r:embed="rId4"/>
          <a:stretch>
            <a:fillRect/>
          </a:stretch>
        </p:blipFill>
        <p:spPr>
          <a:xfrm>
            <a:off x="5126430" y="1646381"/>
            <a:ext cx="496447" cy="529543"/>
          </a:xfrm>
          <a:prstGeom prst="rect">
            <a:avLst/>
          </a:prstGeom>
        </p:spPr>
      </p:pic>
    </p:spTree>
    <p:extLst>
      <p:ext uri="{BB962C8B-B14F-4D97-AF65-F5344CB8AC3E}">
        <p14:creationId xmlns:p14="http://schemas.microsoft.com/office/powerpoint/2010/main" val="1593801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8D9EA10-8652-CBCB-126C-CE175C35EB37}"/>
            </a:ext>
          </a:extLst>
        </p:cNvPr>
        <p:cNvGrpSpPr/>
        <p:nvPr/>
      </p:nvGrpSpPr>
      <p:grpSpPr>
        <a:xfrm>
          <a:off x="0" y="0"/>
          <a:ext cx="0" cy="0"/>
          <a:chOff x="0" y="0"/>
          <a:chExt cx="0" cy="0"/>
        </a:xfrm>
      </p:grpSpPr>
      <p:sp>
        <p:nvSpPr>
          <p:cNvPr id="3" name="Google Shape;111;p15">
            <a:extLst>
              <a:ext uri="{FF2B5EF4-FFF2-40B4-BE49-F238E27FC236}">
                <a16:creationId xmlns:a16="http://schemas.microsoft.com/office/drawing/2014/main" id="{76474C5E-C419-33FC-E44D-A4E7704C7082}"/>
              </a:ext>
            </a:extLst>
          </p:cNvPr>
          <p:cNvSpPr txBox="1"/>
          <p:nvPr/>
        </p:nvSpPr>
        <p:spPr>
          <a:xfrm>
            <a:off x="1214131" y="3276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Rodzaje i typy kabli - oznakowanie</a:t>
            </a:r>
            <a:endParaRPr sz="3600">
              <a:latin typeface="+mn-lt"/>
              <a:ea typeface="Poppins Medium"/>
              <a:cs typeface="Poppins Medium"/>
              <a:sym typeface="Poppins Medium"/>
            </a:endParaRPr>
          </a:p>
        </p:txBody>
      </p:sp>
      <p:sp>
        <p:nvSpPr>
          <p:cNvPr id="9" name="pole tekstowe 8">
            <a:extLst>
              <a:ext uri="{FF2B5EF4-FFF2-40B4-BE49-F238E27FC236}">
                <a16:creationId xmlns:a16="http://schemas.microsoft.com/office/drawing/2014/main" id="{BE09C7C2-6D97-AEC8-7C77-220C64109ABF}"/>
              </a:ext>
            </a:extLst>
          </p:cNvPr>
          <p:cNvSpPr txBox="1"/>
          <p:nvPr/>
        </p:nvSpPr>
        <p:spPr>
          <a:xfrm>
            <a:off x="1214130" y="2878835"/>
            <a:ext cx="15299661" cy="3742050"/>
          </a:xfrm>
          <a:prstGeom prst="rect">
            <a:avLst/>
          </a:prstGeom>
          <a:noFill/>
        </p:spPr>
        <p:txBody>
          <a:bodyPr wrap="square">
            <a:spAutoFit/>
          </a:bodyPr>
          <a:lstStyle/>
          <a:p>
            <a:pPr>
              <a:lnSpc>
                <a:spcPct val="150000"/>
              </a:lnSpc>
            </a:pPr>
            <a:r>
              <a:rPr lang="pl-PL" sz="2000">
                <a:latin typeface="Poppins" panose="00000500000000000000" pitchFamily="2" charset="-18"/>
                <a:cs typeface="Poppins" panose="00000500000000000000" pitchFamily="2" charset="-18"/>
              </a:rPr>
              <a:t>Wyróżniamy następujące rodzaje </a:t>
            </a:r>
            <a:r>
              <a:rPr lang="pl-PL" sz="2000" err="1">
                <a:latin typeface="Poppins" panose="00000500000000000000" pitchFamily="2" charset="-18"/>
                <a:cs typeface="Poppins" panose="00000500000000000000" pitchFamily="2" charset="-18"/>
              </a:rPr>
              <a:t>oznakowań</a:t>
            </a:r>
            <a:r>
              <a:rPr lang="pl-PL" sz="2000">
                <a:latin typeface="Poppins" panose="00000500000000000000" pitchFamily="2" charset="-18"/>
                <a:cs typeface="Poppins" panose="00000500000000000000" pitchFamily="2" charset="-18"/>
              </a:rPr>
              <a:t> kabli średniego napięcia:</a:t>
            </a:r>
          </a:p>
          <a:p>
            <a:pPr>
              <a:lnSpc>
                <a:spcPct val="150000"/>
              </a:lnSpc>
            </a:pPr>
            <a:endParaRPr lang="pl-PL" sz="2000">
              <a:latin typeface="Poppins" panose="00000500000000000000" pitchFamily="2" charset="-18"/>
              <a:cs typeface="Poppins" panose="00000500000000000000" pitchFamily="2" charset="-18"/>
            </a:endParaRP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Oznakowanie wg zapisów normy PN-HD 620 10C</a:t>
            </a:r>
          </a:p>
          <a:p>
            <a:pPr>
              <a:lnSpc>
                <a:spcPct val="150000"/>
              </a:lnSpc>
            </a:pPr>
            <a:r>
              <a:rPr lang="pl-PL" sz="2000">
                <a:latin typeface="Poppins" panose="00000500000000000000" pitchFamily="2" charset="-18"/>
                <a:cs typeface="Poppins" panose="00000500000000000000" pitchFamily="2" charset="-18"/>
              </a:rPr>
              <a:t>Dokument </a:t>
            </a:r>
            <a:r>
              <a:rPr lang="pl-PL" sz="2000" err="1">
                <a:latin typeface="Poppins" panose="00000500000000000000" pitchFamily="2" charset="-18"/>
                <a:cs typeface="Poppins" panose="00000500000000000000" pitchFamily="2" charset="-18"/>
              </a:rPr>
              <a:t>harmonizacyjny</a:t>
            </a:r>
            <a:r>
              <a:rPr lang="pl-PL" sz="2000">
                <a:latin typeface="Poppins" panose="00000500000000000000" pitchFamily="2" charset="-18"/>
                <a:cs typeface="Poppins" panose="00000500000000000000" pitchFamily="2" charset="-18"/>
              </a:rPr>
              <a:t> HD620 dotyczy kabli elektroenergetycznych średniego napięcia z izolacją wytłaczaną, o napięciu znamionowym od 3,6/6 (7,2) kV do 20,8/36 (42) kV. Najnowsza wersja tego dokumentu </a:t>
            </a:r>
            <a:r>
              <a:rPr lang="pl-PL" sz="2000" err="1">
                <a:latin typeface="Poppins" panose="00000500000000000000" pitchFamily="2" charset="-18"/>
                <a:cs typeface="Poppins" panose="00000500000000000000" pitchFamily="2" charset="-18"/>
              </a:rPr>
              <a:t>harmonizacyjnego</a:t>
            </a:r>
            <a:r>
              <a:rPr lang="pl-PL" sz="2000">
                <a:latin typeface="Poppins" panose="00000500000000000000" pitchFamily="2" charset="-18"/>
                <a:cs typeface="Poppins" panose="00000500000000000000" pitchFamily="2" charset="-18"/>
              </a:rPr>
              <a:t>, S3, została wydana przez CENELEC i ratyfikowana przez kraje członkowskie w 2023 r. PN-HD 620 S3:2023-04</a:t>
            </a:r>
          </a:p>
          <a:p>
            <a:pPr>
              <a:lnSpc>
                <a:spcPct val="150000"/>
              </a:lnSpc>
            </a:pPr>
            <a:endParaRPr lang="pl-PL" sz="2000">
              <a:latin typeface="Poppins" panose="00000500000000000000" pitchFamily="2" charset="-18"/>
              <a:cs typeface="Poppins" panose="00000500000000000000" pitchFamily="2" charset="-18"/>
            </a:endParaRPr>
          </a:p>
          <a:p>
            <a:pPr marL="34290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Tradycyjne oznakowanie stosowane na rynku PL</a:t>
            </a:r>
          </a:p>
        </p:txBody>
      </p:sp>
      <p:sp>
        <p:nvSpPr>
          <p:cNvPr id="11" name="pole tekstowe 10">
            <a:extLst>
              <a:ext uri="{FF2B5EF4-FFF2-40B4-BE49-F238E27FC236}">
                <a16:creationId xmlns:a16="http://schemas.microsoft.com/office/drawing/2014/main" id="{1D46A82D-23CE-8C04-F6E2-A1969CEDC601}"/>
              </a:ext>
            </a:extLst>
          </p:cNvPr>
          <p:cNvSpPr txBox="1"/>
          <p:nvPr/>
        </p:nvSpPr>
        <p:spPr>
          <a:xfrm>
            <a:off x="1214131" y="1553542"/>
            <a:ext cx="14044066" cy="972061"/>
          </a:xfrm>
          <a:prstGeom prst="rect">
            <a:avLst/>
          </a:prstGeom>
          <a:noFill/>
        </p:spPr>
        <p:txBody>
          <a:bodyPr wrap="square">
            <a:spAutoFit/>
          </a:bodyPr>
          <a:lstStyle/>
          <a:p>
            <a:pPr>
              <a:lnSpc>
                <a:spcPct val="150000"/>
              </a:lnSpc>
            </a:pPr>
            <a:r>
              <a:rPr lang="pl-PL" sz="2000">
                <a:latin typeface="Poppins" panose="00000500000000000000" pitchFamily="2" charset="-18"/>
                <a:cs typeface="Poppins" panose="00000500000000000000" pitchFamily="2" charset="-18"/>
              </a:rPr>
              <a:t>Oznaczenia kabli średniego napięcia są regulowane normami, które określają symbole i informacje zawarte w oznaczeniach, takie jak materiał żyły, rodzaj izolacji oraz konstrukcja kabla.</a:t>
            </a:r>
          </a:p>
        </p:txBody>
      </p:sp>
    </p:spTree>
    <p:extLst>
      <p:ext uri="{BB962C8B-B14F-4D97-AF65-F5344CB8AC3E}">
        <p14:creationId xmlns:p14="http://schemas.microsoft.com/office/powerpoint/2010/main" val="32796007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87C0764-AFB1-7E54-1A57-A6D1257BC649}"/>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25A7317D-7C3E-9372-58D9-16A724411A49}"/>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111BC7DC-9AE3-7BE5-1392-2F38470A4923}"/>
              </a:ext>
            </a:extLst>
          </p:cNvPr>
          <p:cNvSpPr txBox="1"/>
          <p:nvPr/>
        </p:nvSpPr>
        <p:spPr>
          <a:xfrm>
            <a:off x="1045651" y="2169144"/>
            <a:ext cx="15277072" cy="2872581"/>
          </a:xfrm>
          <a:prstGeom prst="rect">
            <a:avLst/>
          </a:prstGeom>
          <a:noFill/>
          <a:ln>
            <a:noFill/>
          </a:ln>
        </p:spPr>
        <p:txBody>
          <a:bodyPr spcFirstLastPara="1" wrap="square" lIns="0" tIns="0" rIns="0" bIns="0" anchor="t" anchorCtr="0">
            <a:spAutoFit/>
          </a:bodyPr>
          <a:lstStyle/>
          <a:p>
            <a:pPr algn="just">
              <a:lnSpc>
                <a:spcPct val="150000"/>
              </a:lnSpc>
              <a:spcAft>
                <a:spcPts val="800"/>
              </a:spcAft>
            </a:pPr>
            <a:r>
              <a:rPr lang="pl-PL" sz="2000">
                <a:latin typeface="Poppins" panose="00000500000000000000" pitchFamily="2" charset="-18"/>
                <a:cs typeface="Poppins" panose="00000500000000000000" pitchFamily="2" charset="-18"/>
              </a:rPr>
              <a:t>	Mufy kablowe to osprzęt służący do łączenia dwóch lub większej liczby kabli o różnych średnicach lub kształtach,</a:t>
            </a:r>
            <a:r>
              <a:rPr lang="pl-PL" sz="1800" kern="100">
                <a:effectLst/>
                <a:latin typeface="Aptos" panose="020B0004020202020204" pitchFamily="34" charset="0"/>
                <a:ea typeface="Aptos" panose="020B0004020202020204" pitchFamily="34" charset="0"/>
                <a:cs typeface="Times New Roman" panose="02020603050405020304" pitchFamily="18" charset="0"/>
              </a:rPr>
              <a:t> </a:t>
            </a:r>
            <a:r>
              <a:rPr lang="pl-PL" sz="2000">
                <a:latin typeface="Poppins" panose="00000500000000000000" pitchFamily="2" charset="-18"/>
                <a:cs typeface="Poppins" panose="00000500000000000000" pitchFamily="2" charset="-18"/>
              </a:rPr>
              <a:t>zapewniający właściwości elektryczne i mechaniczne połączenia nie gorsze od właściwości kabla. Konstrukcja mufy zależy od napięcia znamionowego, rodzaju kabla, liczby i przekroju żył oraz technologii ich wykonania. Najczęściej stosuje się mufy przelotowe, łączące odcinki tego samego rodzaju kabla, oraz przejściowe, łączące różne rodzaje kabli, jakimi są trójfazowe kable w izolacji papierowo – olejowej i jednofazowe kable w izolacji z tworzywa sztucznego, najczęściej w kształcie litery Y lub T.</a:t>
            </a:r>
          </a:p>
        </p:txBody>
      </p:sp>
      <p:sp>
        <p:nvSpPr>
          <p:cNvPr id="2" name="Google Shape;111;p15">
            <a:extLst>
              <a:ext uri="{FF2B5EF4-FFF2-40B4-BE49-F238E27FC236}">
                <a16:creationId xmlns:a16="http://schemas.microsoft.com/office/drawing/2014/main" id="{382F798A-902E-9D78-A5C4-218BDFF137C7}"/>
              </a:ext>
            </a:extLst>
          </p:cNvPr>
          <p:cNvSpPr txBox="1"/>
          <p:nvPr/>
        </p:nvSpPr>
        <p:spPr>
          <a:xfrm>
            <a:off x="1045652" y="5809532"/>
            <a:ext cx="15277072" cy="2769989"/>
          </a:xfrm>
          <a:prstGeom prst="rect">
            <a:avLst/>
          </a:prstGeom>
          <a:noFill/>
          <a:ln>
            <a:noFill/>
          </a:ln>
        </p:spPr>
        <p:txBody>
          <a:bodyPr spcFirstLastPara="1" wrap="square" lIns="0" tIns="0" rIns="0" bIns="0" anchor="t" anchorCtr="0">
            <a:spAutoFit/>
          </a:bodyPr>
          <a:lstStyle/>
          <a:p>
            <a:pPr algn="just">
              <a:lnSpc>
                <a:spcPct val="150000"/>
              </a:lnSpc>
            </a:pPr>
            <a:r>
              <a:rPr lang="pl-PL" sz="2000" b="1">
                <a:latin typeface="Poppins" panose="00000500000000000000" pitchFamily="2" charset="-18"/>
                <a:cs typeface="Poppins" panose="00000500000000000000" pitchFamily="2" charset="-18"/>
              </a:rPr>
              <a:t>Sterowanie polem elektrycznym </a:t>
            </a:r>
            <a:r>
              <a:rPr lang="pl-PL" sz="2000">
                <a:latin typeface="Poppins" panose="00000500000000000000" pitchFamily="2" charset="-18"/>
                <a:cs typeface="Poppins" panose="00000500000000000000" pitchFamily="2" charset="-18"/>
              </a:rPr>
              <a:t>-</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to technika stosowana głównie w elektroenergetyce, szczególnie przy łączeniu kabli średniego napięcia (SN), aby </a:t>
            </a:r>
            <a:r>
              <a:rPr lang="pl-PL" sz="2000" b="1">
                <a:latin typeface="Poppins" panose="00000500000000000000" pitchFamily="2" charset="-18"/>
                <a:cs typeface="Poppins" panose="00000500000000000000" pitchFamily="2" charset="-18"/>
              </a:rPr>
              <a:t>kontrolować rozkład linii pola elektrycznego</a:t>
            </a:r>
            <a:r>
              <a:rPr lang="pl-PL" sz="2000">
                <a:latin typeface="Poppins" panose="00000500000000000000" pitchFamily="2" charset="-18"/>
                <a:cs typeface="Poppins" panose="00000500000000000000" pitchFamily="2" charset="-18"/>
              </a:rPr>
              <a:t> i zapobiegać niepożądanym zjawiskom, takim jak wyładowania niezupełne czy przebicia izolacji. W miejscach zakończenia ekranu izolacji kabli linie ekwipotencjalne pola elektrycznego mogą się zagęszczać. Taki stan prowadzi do powstania natężenia pola będącego w stanie zainicjować jonizacje powietrza i degradacje izolacji. Sterowanie polem pozwala rozproszyć te linie i zmniejszyć ryzyko awarii.</a:t>
            </a:r>
          </a:p>
        </p:txBody>
      </p:sp>
    </p:spTree>
    <p:extLst>
      <p:ext uri="{BB962C8B-B14F-4D97-AF65-F5344CB8AC3E}">
        <p14:creationId xmlns:p14="http://schemas.microsoft.com/office/powerpoint/2010/main" val="8035078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2F57265-B7ED-7203-4D5F-4FFEB17E317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734BAB9-A8C0-53D8-F815-707A95A9E307}"/>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a:t>
            </a:r>
            <a:endParaRPr sz="1050">
              <a:latin typeface="Poppins" panose="00000500000000000000" pitchFamily="2" charset="-18"/>
              <a:ea typeface="Poppins Medium"/>
              <a:cs typeface="Poppins" panose="00000500000000000000" pitchFamily="2" charset="-18"/>
              <a:sym typeface="Poppins Medium"/>
            </a:endParaRPr>
          </a:p>
        </p:txBody>
      </p:sp>
      <p:pic>
        <p:nvPicPr>
          <p:cNvPr id="1026" name="Picture 2">
            <a:extLst>
              <a:ext uri="{FF2B5EF4-FFF2-40B4-BE49-F238E27FC236}">
                <a16:creationId xmlns:a16="http://schemas.microsoft.com/office/drawing/2014/main" id="{98369A42-BEBE-F329-C596-E305AB45B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781" y="1963378"/>
            <a:ext cx="9948116" cy="5906178"/>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1;p15">
            <a:extLst>
              <a:ext uri="{FF2B5EF4-FFF2-40B4-BE49-F238E27FC236}">
                <a16:creationId xmlns:a16="http://schemas.microsoft.com/office/drawing/2014/main" id="{28B0D332-5DEA-9878-F3E2-0E8E463122EA}"/>
              </a:ext>
            </a:extLst>
          </p:cNvPr>
          <p:cNvSpPr txBox="1"/>
          <p:nvPr/>
        </p:nvSpPr>
        <p:spPr>
          <a:xfrm>
            <a:off x="909173" y="8337657"/>
            <a:ext cx="13266582" cy="461665"/>
          </a:xfrm>
          <a:prstGeom prst="rect">
            <a:avLst/>
          </a:prstGeom>
          <a:noFill/>
          <a:ln>
            <a:noFill/>
          </a:ln>
        </p:spPr>
        <p:txBody>
          <a:bodyPr spcFirstLastPara="1" wrap="square" lIns="0" tIns="0" rIns="0" bIns="0" anchor="t" anchorCtr="0">
            <a:spAutoFit/>
          </a:bodyPr>
          <a:lstStyle/>
          <a:p>
            <a:pPr>
              <a:lnSpc>
                <a:spcPct val="150000"/>
              </a:lnSpc>
            </a:pPr>
            <a:r>
              <a:rPr lang="pl-PL" sz="2000" b="1">
                <a:latin typeface="Poppins" panose="00000500000000000000" pitchFamily="2" charset="-18"/>
                <a:cs typeface="Poppins" panose="00000500000000000000" pitchFamily="2" charset="-18"/>
              </a:rPr>
              <a:t>Rozkład pola elektrycznego na zakończeniu kabla bez sterowania polem elektrycznym</a:t>
            </a:r>
            <a:endParaRPr lang="pl-PL" sz="2000">
              <a:latin typeface="Poppins" panose="00000500000000000000" pitchFamily="2" charset="-18"/>
              <a:cs typeface="Poppins" panose="00000500000000000000" pitchFamily="2" charset="-18"/>
            </a:endParaRPr>
          </a:p>
        </p:txBody>
      </p:sp>
      <p:sp>
        <p:nvSpPr>
          <p:cNvPr id="8" name="pole tekstowe 7">
            <a:extLst>
              <a:ext uri="{FF2B5EF4-FFF2-40B4-BE49-F238E27FC236}">
                <a16:creationId xmlns:a16="http://schemas.microsoft.com/office/drawing/2014/main" id="{0E8CF2EF-F360-7C5B-A62E-60B422B6F37C}"/>
              </a:ext>
            </a:extLst>
          </p:cNvPr>
          <p:cNvSpPr txBox="1"/>
          <p:nvPr/>
        </p:nvSpPr>
        <p:spPr>
          <a:xfrm>
            <a:off x="11813985" y="2652983"/>
            <a:ext cx="5178755" cy="4665380"/>
          </a:xfrm>
          <a:prstGeom prst="rect">
            <a:avLst/>
          </a:prstGeom>
          <a:noFill/>
        </p:spPr>
        <p:txBody>
          <a:bodyPr wrap="square">
            <a:spAutoFit/>
          </a:bodyPr>
          <a:lstStyle/>
          <a:p>
            <a:pPr>
              <a:lnSpc>
                <a:spcPct val="150000"/>
              </a:lnSpc>
            </a:pPr>
            <a:r>
              <a:rPr lang="pl-PL" sz="2000" b="1"/>
              <a:t>System referencyjny </a:t>
            </a:r>
            <a:r>
              <a:rPr lang="pl-PL" sz="2000">
                <a:latin typeface="Poppins" panose="00000500000000000000" pitchFamily="2" charset="-18"/>
                <a:cs typeface="Poppins" panose="00000500000000000000" pitchFamily="2" charset="-18"/>
              </a:rPr>
              <a:t>– wykorzystuje materiały o wysokiej przenikalności elektrycznej, które załamują linie pola i zmniejszają jego koncentrację.</a:t>
            </a:r>
          </a:p>
          <a:p>
            <a:pPr>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t>System pojemnościowy</a:t>
            </a:r>
            <a:r>
              <a:rPr lang="pl-PL" sz="2000"/>
              <a:t> – </a:t>
            </a:r>
            <a:r>
              <a:rPr lang="pl-PL" sz="2000">
                <a:latin typeface="Poppins" panose="00000500000000000000" pitchFamily="2" charset="-18"/>
                <a:cs typeface="Poppins" panose="00000500000000000000" pitchFamily="2" charset="-18"/>
              </a:rPr>
              <a:t>używa stożków sterujących wykonanych z materiałów półprzewodzących, które kształtują rozkład pola wokół zakończenia kabla.</a:t>
            </a:r>
          </a:p>
        </p:txBody>
      </p:sp>
    </p:spTree>
    <p:extLst>
      <p:ext uri="{BB962C8B-B14F-4D97-AF65-F5344CB8AC3E}">
        <p14:creationId xmlns:p14="http://schemas.microsoft.com/office/powerpoint/2010/main" val="3185346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A80AF37B-E7F4-EAC5-B051-68E81E224A36}"/>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92EC9B8-336B-AC2E-EAA6-B1B1737FE794}"/>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a:t>
            </a:r>
            <a:endParaRPr sz="1050">
              <a:latin typeface="Poppins" panose="00000500000000000000" pitchFamily="2" charset="-18"/>
              <a:ea typeface="Poppins Medium"/>
              <a:cs typeface="Poppins" panose="00000500000000000000" pitchFamily="2" charset="-18"/>
              <a:sym typeface="Poppins Medium"/>
            </a:endParaRPr>
          </a:p>
        </p:txBody>
      </p:sp>
      <p:sp>
        <p:nvSpPr>
          <p:cNvPr id="2" name="Google Shape;111;p15">
            <a:extLst>
              <a:ext uri="{FF2B5EF4-FFF2-40B4-BE49-F238E27FC236}">
                <a16:creationId xmlns:a16="http://schemas.microsoft.com/office/drawing/2014/main" id="{DCDCF9FD-3B94-3624-EF07-9318AED94871}"/>
              </a:ext>
            </a:extLst>
          </p:cNvPr>
          <p:cNvSpPr txBox="1"/>
          <p:nvPr/>
        </p:nvSpPr>
        <p:spPr>
          <a:xfrm>
            <a:off x="909173" y="4373209"/>
            <a:ext cx="15277072" cy="4616648"/>
          </a:xfrm>
          <a:prstGeom prst="rect">
            <a:avLst/>
          </a:prstGeom>
          <a:noFill/>
          <a:ln>
            <a:noFill/>
          </a:ln>
        </p:spPr>
        <p:txBody>
          <a:bodyPr spcFirstLastPara="1" wrap="square" lIns="0" tIns="0" rIns="0" bIns="0" anchor="t" anchorCtr="0">
            <a:spAutoFit/>
          </a:bodyPr>
          <a:lstStyle/>
          <a:p>
            <a:pPr>
              <a:lnSpc>
                <a:spcPct val="150000"/>
              </a:lnSpc>
            </a:pPr>
            <a:r>
              <a:rPr lang="pl-PL" sz="2000">
                <a:latin typeface="Poppins" panose="00000500000000000000" pitchFamily="2" charset="-18"/>
                <a:cs typeface="Poppins" panose="00000500000000000000" pitchFamily="2" charset="-18"/>
              </a:rPr>
              <a:t>Podział ze względu na konstrukcję :</a:t>
            </a:r>
          </a:p>
          <a:p>
            <a:pPr>
              <a:lnSpc>
                <a:spcPct val="150000"/>
              </a:lnSpc>
            </a:pPr>
            <a:endParaRPr lang="pl-PL" sz="2000">
              <a:latin typeface="Poppins" panose="00000500000000000000" pitchFamily="2" charset="-18"/>
              <a:cs typeface="Poppins" panose="00000500000000000000" pitchFamily="2" charset="-18"/>
            </a:endParaRPr>
          </a:p>
          <a:p>
            <a:pPr marL="342900" lvl="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Termokurczliwe</a:t>
            </a:r>
            <a:r>
              <a:rPr lang="pl-PL" sz="2000">
                <a:latin typeface="Poppins" panose="00000500000000000000" pitchFamily="2" charset="-18"/>
                <a:cs typeface="Poppins" panose="00000500000000000000" pitchFamily="2" charset="-18"/>
              </a:rPr>
              <a:t> - Wykonane z materiału kurczącego się pod wpływem ciepła, zapewniającego szczelne połączenie, odporność na wilgoć i czynniki chemiczne. </a:t>
            </a:r>
          </a:p>
          <a:p>
            <a:pPr marL="342900" lvl="0" indent="-342900">
              <a:lnSpc>
                <a:spcPct val="150000"/>
              </a:lnSpc>
              <a:buFont typeface="Wingdings" panose="05000000000000000000" pitchFamily="2" charset="2"/>
              <a:buChar char="Ø"/>
            </a:pPr>
            <a:r>
              <a:rPr lang="pl-PL" sz="2000" b="1" err="1">
                <a:latin typeface="Poppins" panose="00000500000000000000" pitchFamily="2" charset="-18"/>
                <a:cs typeface="Poppins" panose="00000500000000000000" pitchFamily="2" charset="-18"/>
              </a:rPr>
              <a:t>Zimnokurczliwe</a:t>
            </a:r>
            <a:r>
              <a:rPr lang="pl-PL" sz="2000" b="1">
                <a:latin typeface="Poppins" panose="00000500000000000000" pitchFamily="2" charset="-18"/>
                <a:cs typeface="Poppins" panose="00000500000000000000" pitchFamily="2" charset="-18"/>
              </a:rPr>
              <a:t> </a:t>
            </a:r>
            <a:r>
              <a:rPr lang="pl-PL" sz="2000">
                <a:latin typeface="Poppins" panose="00000500000000000000" pitchFamily="2" charset="-18"/>
                <a:cs typeface="Poppins" panose="00000500000000000000" pitchFamily="2" charset="-18"/>
              </a:rPr>
              <a:t>- Wykorzystują elastyczny materiał (np. silikon), który po nasunięciu na złącze kurczy się w temperaturze otoczenia. Charakteryzują się elastycznością i odpornością na wilgoć.</a:t>
            </a:r>
          </a:p>
          <a:p>
            <a:pPr marL="342900" lvl="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Żywiczne </a:t>
            </a:r>
            <a:r>
              <a:rPr lang="pl-PL" sz="2000">
                <a:latin typeface="Poppins" panose="00000500000000000000" pitchFamily="2" charset="-18"/>
                <a:cs typeface="Poppins" panose="00000500000000000000" pitchFamily="2" charset="-18"/>
              </a:rPr>
              <a:t>- Wykonane z żywicy poliuretanowej, zapewniają dobrą izolację, odporność na czynniki mechaniczne i szczelność</a:t>
            </a:r>
          </a:p>
          <a:p>
            <a:pPr marL="342900" lvl="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Taśmowe </a:t>
            </a:r>
            <a:r>
              <a:rPr lang="pl-PL" sz="2000">
                <a:latin typeface="Poppins" panose="00000500000000000000" pitchFamily="2" charset="-18"/>
                <a:cs typeface="Poppins" panose="00000500000000000000" pitchFamily="2" charset="-18"/>
              </a:rPr>
              <a:t>- Wykonane z taśm samowulkanizujących lub specjalnych taśm izolacyjnych. </a:t>
            </a:r>
          </a:p>
          <a:p>
            <a:pPr marL="342900" lvl="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Hybrydowe </a:t>
            </a:r>
            <a:r>
              <a:rPr lang="pl-PL" sz="2000">
                <a:latin typeface="Poppins" panose="00000500000000000000" pitchFamily="2" charset="-18"/>
                <a:cs typeface="Poppins" panose="00000500000000000000" pitchFamily="2" charset="-18"/>
              </a:rPr>
              <a:t>- Łączące różne technologie, np. taśmowo-żywiczne. </a:t>
            </a:r>
          </a:p>
        </p:txBody>
      </p:sp>
      <p:sp>
        <p:nvSpPr>
          <p:cNvPr id="3" name="Google Shape;111;p15">
            <a:extLst>
              <a:ext uri="{FF2B5EF4-FFF2-40B4-BE49-F238E27FC236}">
                <a16:creationId xmlns:a16="http://schemas.microsoft.com/office/drawing/2014/main" id="{2BEA8D00-3017-3C3E-C5B4-72C59F9F4D40}"/>
              </a:ext>
            </a:extLst>
          </p:cNvPr>
          <p:cNvSpPr txBox="1"/>
          <p:nvPr/>
        </p:nvSpPr>
        <p:spPr>
          <a:xfrm>
            <a:off x="909173" y="1159599"/>
            <a:ext cx="15277072" cy="2769989"/>
          </a:xfrm>
          <a:prstGeom prst="rect">
            <a:avLst/>
          </a:prstGeom>
          <a:noFill/>
          <a:ln>
            <a:noFill/>
          </a:ln>
        </p:spPr>
        <p:txBody>
          <a:bodyPr spcFirstLastPara="1" wrap="square" lIns="0" tIns="0" rIns="0" bIns="0" anchor="t" anchorCtr="0">
            <a:spAutoFit/>
          </a:bodyPr>
          <a:lstStyle/>
          <a:p>
            <a:pPr>
              <a:lnSpc>
                <a:spcPct val="150000"/>
              </a:lnSpc>
            </a:pPr>
            <a:r>
              <a:rPr lang="pl-PL" sz="2000">
                <a:latin typeface="Poppins" panose="00000500000000000000" pitchFamily="2" charset="-18"/>
                <a:cs typeface="Poppins" panose="00000500000000000000" pitchFamily="2" charset="-18"/>
              </a:rPr>
              <a:t>Podział ze względu na rodzaj:</a:t>
            </a:r>
          </a:p>
          <a:p>
            <a:pPr>
              <a:lnSpc>
                <a:spcPct val="150000"/>
              </a:lnSpc>
            </a:pPr>
            <a:endParaRPr lang="pl-PL" sz="2000">
              <a:latin typeface="Poppins" panose="00000500000000000000" pitchFamily="2" charset="-18"/>
              <a:cs typeface="Poppins" panose="00000500000000000000" pitchFamily="2" charset="-18"/>
            </a:endParaRPr>
          </a:p>
          <a:p>
            <a:pPr marL="342900" lvl="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Przelotowe</a:t>
            </a:r>
            <a:r>
              <a:rPr lang="pl-PL" sz="2000">
                <a:latin typeface="Poppins" panose="00000500000000000000" pitchFamily="2" charset="-18"/>
                <a:cs typeface="Poppins" panose="00000500000000000000" pitchFamily="2" charset="-18"/>
              </a:rPr>
              <a:t> - służą do łączenia odcinków kabli tego samego rodzaju. </a:t>
            </a:r>
          </a:p>
          <a:p>
            <a:pPr marL="342900" lvl="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Przejściowe </a:t>
            </a:r>
            <a:r>
              <a:rPr lang="pl-PL" sz="2000">
                <a:latin typeface="Poppins" panose="00000500000000000000" pitchFamily="2" charset="-18"/>
                <a:cs typeface="Poppins" panose="00000500000000000000" pitchFamily="2" charset="-18"/>
              </a:rPr>
              <a:t>- umożliwiające łączenie kabli różnego rodzaju. </a:t>
            </a:r>
          </a:p>
          <a:p>
            <a:pPr marL="342900" lvl="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Odgałęźne </a:t>
            </a:r>
            <a:r>
              <a:rPr lang="pl-PL" sz="2000">
                <a:latin typeface="Poppins" panose="00000500000000000000" pitchFamily="2" charset="-18"/>
                <a:cs typeface="Poppins" panose="00000500000000000000" pitchFamily="2" charset="-18"/>
              </a:rPr>
              <a:t>- pozwalające na tworzenie </a:t>
            </a:r>
            <a:r>
              <a:rPr lang="pl-PL" sz="2000" err="1">
                <a:latin typeface="Poppins" panose="00000500000000000000" pitchFamily="2" charset="-18"/>
                <a:cs typeface="Poppins" panose="00000500000000000000" pitchFamily="2" charset="-18"/>
              </a:rPr>
              <a:t>odgałęzień</a:t>
            </a:r>
            <a:r>
              <a:rPr lang="pl-PL" sz="2000">
                <a:latin typeface="Poppins" panose="00000500000000000000" pitchFamily="2" charset="-18"/>
                <a:cs typeface="Poppins" panose="00000500000000000000" pitchFamily="2" charset="-18"/>
              </a:rPr>
              <a:t> od głównego kabla.</a:t>
            </a:r>
          </a:p>
          <a:p>
            <a:pPr marL="342900" lvl="0" indent="-342900">
              <a:lnSpc>
                <a:spcPct val="150000"/>
              </a:lnSpc>
              <a:buFont typeface="Wingdings" panose="05000000000000000000" pitchFamily="2" charset="2"/>
              <a:buChar char="Ø"/>
            </a:pPr>
            <a:r>
              <a:rPr lang="pl-PL" sz="2000" b="1">
                <a:latin typeface="Poppins" panose="00000500000000000000" pitchFamily="2" charset="-18"/>
                <a:cs typeface="Poppins" panose="00000500000000000000" pitchFamily="2" charset="-18"/>
              </a:rPr>
              <a:t>Końcowe</a:t>
            </a:r>
            <a:r>
              <a:rPr lang="pl-PL" sz="2000">
                <a:latin typeface="Poppins" panose="00000500000000000000" pitchFamily="2" charset="-18"/>
                <a:cs typeface="Poppins" panose="00000500000000000000" pitchFamily="2" charset="-18"/>
              </a:rPr>
              <a:t> – pozwalająca uszczelniać i izolować końce pojedynczego kabla.</a:t>
            </a:r>
          </a:p>
        </p:txBody>
      </p:sp>
    </p:spTree>
    <p:extLst>
      <p:ext uri="{BB962C8B-B14F-4D97-AF65-F5344CB8AC3E}">
        <p14:creationId xmlns:p14="http://schemas.microsoft.com/office/powerpoint/2010/main" val="29674111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8C115D93-61C6-495C-69A7-6D1A3B29E03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DEF4E0A-887B-669E-5F00-43070D8C15D5}"/>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a:t>
            </a:r>
            <a:endParaRPr sz="1050">
              <a:latin typeface="Poppins" panose="00000500000000000000" pitchFamily="2" charset="-18"/>
              <a:ea typeface="Poppins Medium"/>
              <a:cs typeface="Poppins" panose="00000500000000000000" pitchFamily="2" charset="-18"/>
              <a:sym typeface="Poppins Medium"/>
            </a:endParaRPr>
          </a:p>
        </p:txBody>
      </p:sp>
      <p:sp>
        <p:nvSpPr>
          <p:cNvPr id="2" name="Google Shape;111;p15">
            <a:extLst>
              <a:ext uri="{FF2B5EF4-FFF2-40B4-BE49-F238E27FC236}">
                <a16:creationId xmlns:a16="http://schemas.microsoft.com/office/drawing/2014/main" id="{F907978A-ED2A-6E81-48F5-AE123958187E}"/>
              </a:ext>
            </a:extLst>
          </p:cNvPr>
          <p:cNvSpPr txBox="1"/>
          <p:nvPr/>
        </p:nvSpPr>
        <p:spPr>
          <a:xfrm>
            <a:off x="909173" y="1496075"/>
            <a:ext cx="15277072" cy="3693319"/>
          </a:xfrm>
          <a:prstGeom prst="rect">
            <a:avLst/>
          </a:prstGeom>
          <a:noFill/>
          <a:ln>
            <a:noFill/>
          </a:ln>
        </p:spPr>
        <p:txBody>
          <a:bodyPr spcFirstLastPara="1" wrap="square" lIns="0" tIns="0" rIns="0" bIns="0" anchor="t" anchorCtr="0">
            <a:spAutoFit/>
          </a:bodyPr>
          <a:lstStyle/>
          <a:p>
            <a:pPr>
              <a:lnSpc>
                <a:spcPct val="150000"/>
              </a:lnSpc>
            </a:pPr>
            <a:r>
              <a:rPr lang="pl-PL" sz="2000">
                <a:latin typeface="Poppins" panose="00000500000000000000" pitchFamily="2" charset="-18"/>
                <a:cs typeface="Poppins" panose="00000500000000000000" pitchFamily="2" charset="-18"/>
              </a:rPr>
              <a:t>W sieciach kablowych średniego napięcia stosuje się mufy kablowe dla poniższych kabli SN:</a:t>
            </a:r>
          </a:p>
          <a:p>
            <a:pPr>
              <a:lnSpc>
                <a:spcPct val="150000"/>
              </a:lnSpc>
            </a:pPr>
            <a:endParaRPr lang="pl-PL" sz="2000">
              <a:latin typeface="Poppins" panose="00000500000000000000" pitchFamily="2" charset="-18"/>
              <a:cs typeface="Poppins" panose="00000500000000000000" pitchFamily="2" charset="-18"/>
            </a:endParaRPr>
          </a:p>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opancerzonych kabli o nieekranowanej izolacji polimerowej (3,6/6 kV)</a:t>
            </a:r>
          </a:p>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żyłowych kabli o nieekranowanej izolacji polimerowej 3,6/6 kV)</a:t>
            </a:r>
          </a:p>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opancerzonych kabli nieekranowanej izolacji polimerowej 3,6/6 kV)</a:t>
            </a:r>
          </a:p>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1-żyłowych kabli o ekranowej izolacji polimerowej (6/10kV,8,7/15 kV,12/20 kV)</a:t>
            </a:r>
          </a:p>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opancerzonych kabli o ekranowanej izolacji papierowej (8,7/15 kV, 12/20 kV)</a:t>
            </a:r>
          </a:p>
          <a:p>
            <a:pPr marL="342900" lvl="0" indent="-342900">
              <a:lnSpc>
                <a:spcPct val="150000"/>
              </a:lnSpc>
              <a:buFont typeface="Wingdings" panose="05000000000000000000" pitchFamily="2" charset="2"/>
              <a:buChar char="Ø"/>
            </a:pPr>
            <a:r>
              <a:rPr lang="pl-PL" sz="2000">
                <a:latin typeface="Poppins" panose="00000500000000000000" pitchFamily="2" charset="-18"/>
                <a:cs typeface="Poppins" panose="00000500000000000000" pitchFamily="2" charset="-18"/>
              </a:rPr>
              <a:t>kabli o ekranowanej izolacji gumowej (3,6/6 kV, 6/10 kV).</a:t>
            </a:r>
          </a:p>
        </p:txBody>
      </p:sp>
    </p:spTree>
    <p:extLst>
      <p:ext uri="{BB962C8B-B14F-4D97-AF65-F5344CB8AC3E}">
        <p14:creationId xmlns:p14="http://schemas.microsoft.com/office/powerpoint/2010/main" val="16968124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F84B400-1317-8021-58C2-F8944B490E9C}"/>
              </a:ext>
            </a:extLst>
          </p:cNvPr>
          <p:cNvPicPr>
            <a:picLocks noChangeAspect="1"/>
          </p:cNvPicPr>
          <p:nvPr/>
        </p:nvPicPr>
        <p:blipFill>
          <a:blip r:embed="rId2"/>
          <a:stretch>
            <a:fillRect/>
          </a:stretch>
        </p:blipFill>
        <p:spPr>
          <a:xfrm>
            <a:off x="2383130" y="3869946"/>
            <a:ext cx="13953239" cy="4224106"/>
          </a:xfrm>
          <a:prstGeom prst="rect">
            <a:avLst/>
          </a:prstGeom>
        </p:spPr>
      </p:pic>
      <p:sp>
        <p:nvSpPr>
          <p:cNvPr id="8" name="Google Shape;111;p15">
            <a:extLst>
              <a:ext uri="{FF2B5EF4-FFF2-40B4-BE49-F238E27FC236}">
                <a16:creationId xmlns:a16="http://schemas.microsoft.com/office/drawing/2014/main" id="{D9F28ED3-D7E8-A1AF-10C1-BF8DE5D4343D}"/>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 – konstrukcja mufy</a:t>
            </a:r>
            <a:endParaRPr sz="1050">
              <a:latin typeface="Poppins" panose="00000500000000000000" pitchFamily="2" charset="-18"/>
              <a:ea typeface="Poppins Medium"/>
              <a:cs typeface="Poppins" panose="00000500000000000000" pitchFamily="2" charset="-18"/>
              <a:sym typeface="Poppins Medium"/>
            </a:endParaRPr>
          </a:p>
        </p:txBody>
      </p:sp>
      <p:sp>
        <p:nvSpPr>
          <p:cNvPr id="9" name="Google Shape;111;p15">
            <a:extLst>
              <a:ext uri="{FF2B5EF4-FFF2-40B4-BE49-F238E27FC236}">
                <a16:creationId xmlns:a16="http://schemas.microsoft.com/office/drawing/2014/main" id="{974174CD-F231-B56F-C821-87CE3DBAFF42}"/>
              </a:ext>
            </a:extLst>
          </p:cNvPr>
          <p:cNvSpPr txBox="1"/>
          <p:nvPr/>
        </p:nvSpPr>
        <p:spPr>
          <a:xfrm>
            <a:off x="1045345" y="2192948"/>
            <a:ext cx="3005460"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Mufa termokurczliwa</a:t>
            </a:r>
            <a:endParaRPr sz="700" b="1">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33909202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11;p15">
            <a:extLst>
              <a:ext uri="{FF2B5EF4-FFF2-40B4-BE49-F238E27FC236}">
                <a16:creationId xmlns:a16="http://schemas.microsoft.com/office/drawing/2014/main" id="{C4888C93-7244-C21D-B677-974B3ACD89F8}"/>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 – konstrukcja mufy</a:t>
            </a:r>
            <a:endParaRPr sz="1050">
              <a:latin typeface="Poppins" panose="00000500000000000000" pitchFamily="2" charset="-18"/>
              <a:ea typeface="Poppins Medium"/>
              <a:cs typeface="Poppins" panose="00000500000000000000" pitchFamily="2" charset="-18"/>
              <a:sym typeface="Poppins Medium"/>
            </a:endParaRPr>
          </a:p>
        </p:txBody>
      </p:sp>
      <p:pic>
        <p:nvPicPr>
          <p:cNvPr id="6" name="Obraz 5">
            <a:extLst>
              <a:ext uri="{FF2B5EF4-FFF2-40B4-BE49-F238E27FC236}">
                <a16:creationId xmlns:a16="http://schemas.microsoft.com/office/drawing/2014/main" id="{9C603E13-4274-38E7-6D5A-059A487CF435}"/>
              </a:ext>
            </a:extLst>
          </p:cNvPr>
          <p:cNvPicPr>
            <a:picLocks noChangeAspect="1"/>
          </p:cNvPicPr>
          <p:nvPr/>
        </p:nvPicPr>
        <p:blipFill>
          <a:blip r:embed="rId2"/>
          <a:stretch>
            <a:fillRect/>
          </a:stretch>
        </p:blipFill>
        <p:spPr>
          <a:xfrm>
            <a:off x="2492442" y="3018688"/>
            <a:ext cx="13898519" cy="4532747"/>
          </a:xfrm>
          <a:prstGeom prst="rect">
            <a:avLst/>
          </a:prstGeom>
        </p:spPr>
      </p:pic>
      <p:sp>
        <p:nvSpPr>
          <p:cNvPr id="7" name="Google Shape;111;p15">
            <a:extLst>
              <a:ext uri="{FF2B5EF4-FFF2-40B4-BE49-F238E27FC236}">
                <a16:creationId xmlns:a16="http://schemas.microsoft.com/office/drawing/2014/main" id="{3721D8D1-29F8-CCEC-AE6A-E0A854422C8E}"/>
              </a:ext>
            </a:extLst>
          </p:cNvPr>
          <p:cNvSpPr txBox="1"/>
          <p:nvPr/>
        </p:nvSpPr>
        <p:spPr>
          <a:xfrm>
            <a:off x="1045345" y="2192948"/>
            <a:ext cx="3005460"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Mufa </a:t>
            </a:r>
            <a:r>
              <a:rPr lang="pl-PL" sz="2000" b="1" err="1">
                <a:latin typeface="Poppins" panose="00000500000000000000" pitchFamily="2" charset="-18"/>
                <a:ea typeface="Poppins Medium"/>
                <a:cs typeface="Poppins" panose="00000500000000000000" pitchFamily="2" charset="-18"/>
                <a:sym typeface="Poppins Medium"/>
              </a:rPr>
              <a:t>zimnokurczliwa</a:t>
            </a:r>
            <a:endParaRPr sz="700" b="1">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32350454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73AAF-BC78-06C7-2B75-72F5D2B7061E}"/>
            </a:ext>
          </a:extLst>
        </p:cNvPr>
        <p:cNvGrpSpPr/>
        <p:nvPr/>
      </p:nvGrpSpPr>
      <p:grpSpPr>
        <a:xfrm>
          <a:off x="0" y="0"/>
          <a:ext cx="0" cy="0"/>
          <a:chOff x="0" y="0"/>
          <a:chExt cx="0" cy="0"/>
        </a:xfrm>
      </p:grpSpPr>
      <p:sp>
        <p:nvSpPr>
          <p:cNvPr id="4" name="Google Shape;111;p15">
            <a:extLst>
              <a:ext uri="{FF2B5EF4-FFF2-40B4-BE49-F238E27FC236}">
                <a16:creationId xmlns:a16="http://schemas.microsoft.com/office/drawing/2014/main" id="{8CC7AC59-3811-B300-0A51-C13DC8E78FB1}"/>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 – konstrukcja mufy</a:t>
            </a:r>
            <a:endParaRPr sz="1050">
              <a:latin typeface="Poppins" panose="00000500000000000000" pitchFamily="2" charset="-18"/>
              <a:ea typeface="Poppins Medium"/>
              <a:cs typeface="Poppins" panose="00000500000000000000" pitchFamily="2" charset="-18"/>
              <a:sym typeface="Poppins Medium"/>
            </a:endParaRPr>
          </a:p>
        </p:txBody>
      </p:sp>
      <p:sp>
        <p:nvSpPr>
          <p:cNvPr id="7" name="Google Shape;111;p15">
            <a:extLst>
              <a:ext uri="{FF2B5EF4-FFF2-40B4-BE49-F238E27FC236}">
                <a16:creationId xmlns:a16="http://schemas.microsoft.com/office/drawing/2014/main" id="{7FB9643D-70B5-28D1-3C42-555EE49C9603}"/>
              </a:ext>
            </a:extLst>
          </p:cNvPr>
          <p:cNvSpPr txBox="1"/>
          <p:nvPr/>
        </p:nvSpPr>
        <p:spPr>
          <a:xfrm>
            <a:off x="1045345" y="2192948"/>
            <a:ext cx="3005460"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Mufa taśmowa</a:t>
            </a:r>
            <a:endParaRPr sz="700" b="1">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D281FB20-3148-E108-9DBA-3DF41BFB6BA6}"/>
              </a:ext>
            </a:extLst>
          </p:cNvPr>
          <p:cNvPicPr>
            <a:picLocks noChangeAspect="1"/>
          </p:cNvPicPr>
          <p:nvPr/>
        </p:nvPicPr>
        <p:blipFill>
          <a:blip r:embed="rId2"/>
          <a:stretch>
            <a:fillRect/>
          </a:stretch>
        </p:blipFill>
        <p:spPr>
          <a:xfrm>
            <a:off x="1783999" y="3361573"/>
            <a:ext cx="14447928" cy="3766781"/>
          </a:xfrm>
          <a:prstGeom prst="rect">
            <a:avLst/>
          </a:prstGeom>
        </p:spPr>
      </p:pic>
    </p:spTree>
    <p:extLst>
      <p:ext uri="{BB962C8B-B14F-4D97-AF65-F5344CB8AC3E}">
        <p14:creationId xmlns:p14="http://schemas.microsoft.com/office/powerpoint/2010/main" val="24201976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30618-8037-0A3F-A1BA-4EF1004F61EB}"/>
            </a:ext>
          </a:extLst>
        </p:cNvPr>
        <p:cNvGrpSpPr/>
        <p:nvPr/>
      </p:nvGrpSpPr>
      <p:grpSpPr>
        <a:xfrm>
          <a:off x="0" y="0"/>
          <a:ext cx="0" cy="0"/>
          <a:chOff x="0" y="0"/>
          <a:chExt cx="0" cy="0"/>
        </a:xfrm>
      </p:grpSpPr>
      <p:sp>
        <p:nvSpPr>
          <p:cNvPr id="4" name="Google Shape;111;p15">
            <a:extLst>
              <a:ext uri="{FF2B5EF4-FFF2-40B4-BE49-F238E27FC236}">
                <a16:creationId xmlns:a16="http://schemas.microsoft.com/office/drawing/2014/main" id="{190B1ACD-0EE6-068A-0247-5F8A70EF6CFF}"/>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 – konstrukcja mufy</a:t>
            </a:r>
            <a:endParaRPr sz="1050">
              <a:latin typeface="Poppins" panose="00000500000000000000" pitchFamily="2" charset="-18"/>
              <a:ea typeface="Poppins Medium"/>
              <a:cs typeface="Poppins" panose="00000500000000000000" pitchFamily="2" charset="-18"/>
              <a:sym typeface="Poppins Medium"/>
            </a:endParaRPr>
          </a:p>
        </p:txBody>
      </p:sp>
      <p:sp>
        <p:nvSpPr>
          <p:cNvPr id="7" name="Google Shape;111;p15">
            <a:extLst>
              <a:ext uri="{FF2B5EF4-FFF2-40B4-BE49-F238E27FC236}">
                <a16:creationId xmlns:a16="http://schemas.microsoft.com/office/drawing/2014/main" id="{38CC82B9-C9BD-F1E5-4661-FBF3EC1A897E}"/>
              </a:ext>
            </a:extLst>
          </p:cNvPr>
          <p:cNvSpPr txBox="1"/>
          <p:nvPr/>
        </p:nvSpPr>
        <p:spPr>
          <a:xfrm>
            <a:off x="1045345" y="2192948"/>
            <a:ext cx="3005460"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Mufa hybrydowa</a:t>
            </a:r>
            <a:endParaRPr sz="700" b="1">
              <a:latin typeface="Poppins" panose="00000500000000000000" pitchFamily="2" charset="-18"/>
              <a:ea typeface="Poppins Medium"/>
              <a:cs typeface="Poppins" panose="00000500000000000000" pitchFamily="2" charset="-18"/>
              <a:sym typeface="Poppins Medium"/>
            </a:endParaRPr>
          </a:p>
        </p:txBody>
      </p:sp>
      <p:pic>
        <p:nvPicPr>
          <p:cNvPr id="12" name="Obraz 11">
            <a:extLst>
              <a:ext uri="{FF2B5EF4-FFF2-40B4-BE49-F238E27FC236}">
                <a16:creationId xmlns:a16="http://schemas.microsoft.com/office/drawing/2014/main" id="{581D85DE-5279-7220-DE72-980B0AC38DF2}"/>
              </a:ext>
            </a:extLst>
          </p:cNvPr>
          <p:cNvPicPr>
            <a:picLocks noChangeAspect="1"/>
          </p:cNvPicPr>
          <p:nvPr/>
        </p:nvPicPr>
        <p:blipFill>
          <a:blip r:embed="rId2"/>
          <a:stretch>
            <a:fillRect/>
          </a:stretch>
        </p:blipFill>
        <p:spPr>
          <a:xfrm>
            <a:off x="2548075" y="2780063"/>
            <a:ext cx="12737418" cy="5776768"/>
          </a:xfrm>
          <a:prstGeom prst="rect">
            <a:avLst/>
          </a:prstGeom>
        </p:spPr>
      </p:pic>
    </p:spTree>
    <p:extLst>
      <p:ext uri="{BB962C8B-B14F-4D97-AF65-F5344CB8AC3E}">
        <p14:creationId xmlns:p14="http://schemas.microsoft.com/office/powerpoint/2010/main" val="6084524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9FE5A-E05E-105E-FF2D-23A4E23B3F08}"/>
            </a:ext>
          </a:extLst>
        </p:cNvPr>
        <p:cNvGrpSpPr/>
        <p:nvPr/>
      </p:nvGrpSpPr>
      <p:grpSpPr>
        <a:xfrm>
          <a:off x="0" y="0"/>
          <a:ext cx="0" cy="0"/>
          <a:chOff x="0" y="0"/>
          <a:chExt cx="0" cy="0"/>
        </a:xfrm>
      </p:grpSpPr>
      <p:sp>
        <p:nvSpPr>
          <p:cNvPr id="4" name="Google Shape;111;p15">
            <a:extLst>
              <a:ext uri="{FF2B5EF4-FFF2-40B4-BE49-F238E27FC236}">
                <a16:creationId xmlns:a16="http://schemas.microsoft.com/office/drawing/2014/main" id="{3497FA53-CFE2-62F8-BE4C-F2FE5C182B9E}"/>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 – konstrukcja mufy</a:t>
            </a:r>
            <a:endParaRPr sz="1050">
              <a:latin typeface="Poppins" panose="00000500000000000000" pitchFamily="2" charset="-18"/>
              <a:ea typeface="Poppins Medium"/>
              <a:cs typeface="Poppins" panose="00000500000000000000" pitchFamily="2" charset="-18"/>
              <a:sym typeface="Poppins Medium"/>
            </a:endParaRPr>
          </a:p>
        </p:txBody>
      </p:sp>
      <p:sp>
        <p:nvSpPr>
          <p:cNvPr id="7" name="Google Shape;111;p15">
            <a:extLst>
              <a:ext uri="{FF2B5EF4-FFF2-40B4-BE49-F238E27FC236}">
                <a16:creationId xmlns:a16="http://schemas.microsoft.com/office/drawing/2014/main" id="{8C3A278C-7CCC-9765-C161-BC616E340F5F}"/>
              </a:ext>
            </a:extLst>
          </p:cNvPr>
          <p:cNvSpPr txBox="1"/>
          <p:nvPr/>
        </p:nvSpPr>
        <p:spPr>
          <a:xfrm>
            <a:off x="1045345" y="2192948"/>
            <a:ext cx="3005460"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Mufa hybrydowa</a:t>
            </a:r>
            <a:endParaRPr sz="700" b="1">
              <a:latin typeface="Poppins" panose="00000500000000000000" pitchFamily="2" charset="-18"/>
              <a:ea typeface="Poppins Medium"/>
              <a:cs typeface="Poppins" panose="00000500000000000000" pitchFamily="2" charset="-18"/>
              <a:sym typeface="Poppins Medium"/>
            </a:endParaRPr>
          </a:p>
        </p:txBody>
      </p:sp>
      <p:pic>
        <p:nvPicPr>
          <p:cNvPr id="12" name="Obraz 11">
            <a:extLst>
              <a:ext uri="{FF2B5EF4-FFF2-40B4-BE49-F238E27FC236}">
                <a16:creationId xmlns:a16="http://schemas.microsoft.com/office/drawing/2014/main" id="{6CB8AFBA-E870-C633-959A-632B0B1D2FBE}"/>
              </a:ext>
            </a:extLst>
          </p:cNvPr>
          <p:cNvPicPr>
            <a:picLocks noChangeAspect="1"/>
          </p:cNvPicPr>
          <p:nvPr/>
        </p:nvPicPr>
        <p:blipFill>
          <a:blip r:embed="rId2"/>
          <a:stretch>
            <a:fillRect/>
          </a:stretch>
        </p:blipFill>
        <p:spPr>
          <a:xfrm>
            <a:off x="2548075" y="2780063"/>
            <a:ext cx="12737418" cy="5776768"/>
          </a:xfrm>
          <a:prstGeom prst="rect">
            <a:avLst/>
          </a:prstGeom>
        </p:spPr>
      </p:pic>
    </p:spTree>
    <p:extLst>
      <p:ext uri="{BB962C8B-B14F-4D97-AF65-F5344CB8AC3E}">
        <p14:creationId xmlns:p14="http://schemas.microsoft.com/office/powerpoint/2010/main" val="9686572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55415-8101-EE74-F5DA-32B54739BAC0}"/>
            </a:ext>
          </a:extLst>
        </p:cNvPr>
        <p:cNvGrpSpPr/>
        <p:nvPr/>
      </p:nvGrpSpPr>
      <p:grpSpPr>
        <a:xfrm>
          <a:off x="0" y="0"/>
          <a:ext cx="0" cy="0"/>
          <a:chOff x="0" y="0"/>
          <a:chExt cx="0" cy="0"/>
        </a:xfrm>
      </p:grpSpPr>
      <p:sp>
        <p:nvSpPr>
          <p:cNvPr id="4" name="Google Shape;111;p15">
            <a:extLst>
              <a:ext uri="{FF2B5EF4-FFF2-40B4-BE49-F238E27FC236}">
                <a16:creationId xmlns:a16="http://schemas.microsoft.com/office/drawing/2014/main" id="{B1D30618-97D5-AF7E-1086-0ABF946A42D6}"/>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Mufy kablowe – konstrukcja mufy</a:t>
            </a:r>
            <a:endParaRPr sz="1050">
              <a:latin typeface="Poppins" panose="00000500000000000000" pitchFamily="2" charset="-18"/>
              <a:ea typeface="Poppins Medium"/>
              <a:cs typeface="Poppins" panose="00000500000000000000" pitchFamily="2" charset="-18"/>
              <a:sym typeface="Poppins Medium"/>
            </a:endParaRPr>
          </a:p>
        </p:txBody>
      </p:sp>
      <p:sp>
        <p:nvSpPr>
          <p:cNvPr id="7" name="Google Shape;111;p15">
            <a:extLst>
              <a:ext uri="{FF2B5EF4-FFF2-40B4-BE49-F238E27FC236}">
                <a16:creationId xmlns:a16="http://schemas.microsoft.com/office/drawing/2014/main" id="{24C3C9F3-FA50-A8B9-0E2C-5DFCE3A7A6BF}"/>
              </a:ext>
            </a:extLst>
          </p:cNvPr>
          <p:cNvSpPr txBox="1"/>
          <p:nvPr/>
        </p:nvSpPr>
        <p:spPr>
          <a:xfrm>
            <a:off x="783603" y="2152728"/>
            <a:ext cx="16139621"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Mufa żeliwna MŻ 10 20 kV – </a:t>
            </a:r>
            <a:r>
              <a:rPr lang="pl-PL" sz="2000">
                <a:latin typeface="Poppins" panose="00000500000000000000" pitchFamily="2" charset="-18"/>
                <a:cs typeface="Poppins" panose="00000500000000000000" pitchFamily="2" charset="-18"/>
                <a:sym typeface="Poppins Medium"/>
              </a:rPr>
              <a:t>stosowana do kabli w izolacji papierowej, zalewana żywicą syntetyczną</a:t>
            </a:r>
            <a:endParaRPr sz="2000">
              <a:latin typeface="Poppins" panose="00000500000000000000" pitchFamily="2" charset="-18"/>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BA0DEC90-9D5A-7F37-5533-A893F9347E28}"/>
              </a:ext>
            </a:extLst>
          </p:cNvPr>
          <p:cNvPicPr>
            <a:picLocks noChangeAspect="1"/>
          </p:cNvPicPr>
          <p:nvPr/>
        </p:nvPicPr>
        <p:blipFill>
          <a:blip r:embed="rId2"/>
          <a:stretch>
            <a:fillRect/>
          </a:stretch>
        </p:blipFill>
        <p:spPr>
          <a:xfrm>
            <a:off x="1092419" y="3392790"/>
            <a:ext cx="9716608" cy="2351180"/>
          </a:xfrm>
          <a:prstGeom prst="rect">
            <a:avLst/>
          </a:prstGeom>
        </p:spPr>
      </p:pic>
      <p:pic>
        <p:nvPicPr>
          <p:cNvPr id="6" name="Obraz 5">
            <a:extLst>
              <a:ext uri="{FF2B5EF4-FFF2-40B4-BE49-F238E27FC236}">
                <a16:creationId xmlns:a16="http://schemas.microsoft.com/office/drawing/2014/main" id="{1CC903C8-3D63-4A2F-D7EB-3F95DEF6E563}"/>
              </a:ext>
            </a:extLst>
          </p:cNvPr>
          <p:cNvPicPr>
            <a:picLocks noChangeAspect="1"/>
          </p:cNvPicPr>
          <p:nvPr/>
        </p:nvPicPr>
        <p:blipFill>
          <a:blip r:embed="rId3"/>
          <a:stretch>
            <a:fillRect/>
          </a:stretch>
        </p:blipFill>
        <p:spPr>
          <a:xfrm>
            <a:off x="860406" y="6938161"/>
            <a:ext cx="9162136" cy="651852"/>
          </a:xfrm>
          <a:prstGeom prst="rect">
            <a:avLst/>
          </a:prstGeom>
        </p:spPr>
      </p:pic>
      <p:pic>
        <p:nvPicPr>
          <p:cNvPr id="9" name="Obraz 8">
            <a:extLst>
              <a:ext uri="{FF2B5EF4-FFF2-40B4-BE49-F238E27FC236}">
                <a16:creationId xmlns:a16="http://schemas.microsoft.com/office/drawing/2014/main" id="{3518015C-47A6-512E-A6CC-F35E54DE681C}"/>
              </a:ext>
            </a:extLst>
          </p:cNvPr>
          <p:cNvPicPr>
            <a:picLocks noChangeAspect="1"/>
          </p:cNvPicPr>
          <p:nvPr/>
        </p:nvPicPr>
        <p:blipFill>
          <a:blip r:embed="rId4"/>
          <a:stretch>
            <a:fillRect/>
          </a:stretch>
        </p:blipFill>
        <p:spPr>
          <a:xfrm>
            <a:off x="10454186" y="5940357"/>
            <a:ext cx="7405053" cy="3544972"/>
          </a:xfrm>
          <a:prstGeom prst="rect">
            <a:avLst/>
          </a:prstGeom>
        </p:spPr>
      </p:pic>
    </p:spTree>
    <p:extLst>
      <p:ext uri="{BB962C8B-B14F-4D97-AF65-F5344CB8AC3E}">
        <p14:creationId xmlns:p14="http://schemas.microsoft.com/office/powerpoint/2010/main" val="2689884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8D1B90D-0EB7-1AEA-6668-F9D8A13A54B4}"/>
            </a:ext>
          </a:extLst>
        </p:cNvPr>
        <p:cNvGrpSpPr/>
        <p:nvPr/>
      </p:nvGrpSpPr>
      <p:grpSpPr>
        <a:xfrm>
          <a:off x="0" y="0"/>
          <a:ext cx="0" cy="0"/>
          <a:chOff x="0" y="0"/>
          <a:chExt cx="0" cy="0"/>
        </a:xfrm>
      </p:grpSpPr>
      <p:sp>
        <p:nvSpPr>
          <p:cNvPr id="3" name="Google Shape;111;p15">
            <a:extLst>
              <a:ext uri="{FF2B5EF4-FFF2-40B4-BE49-F238E27FC236}">
                <a16:creationId xmlns:a16="http://schemas.microsoft.com/office/drawing/2014/main" id="{92D34CB4-DEE0-76B7-C252-615FA97C5ABF}"/>
              </a:ext>
            </a:extLst>
          </p:cNvPr>
          <p:cNvSpPr txBox="1"/>
          <p:nvPr/>
        </p:nvSpPr>
        <p:spPr>
          <a:xfrm>
            <a:off x="1214131" y="3276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Medium" panose="00000600000000000000" pitchFamily="2" charset="-18"/>
                <a:cs typeface="Poppins Medium" panose="00000600000000000000" pitchFamily="2" charset="-18"/>
                <a:sym typeface="Poppins Medium"/>
              </a:rPr>
              <a:t>Rodzaje i typy kabli - oznakowanie</a:t>
            </a:r>
            <a:endParaRPr sz="3600">
              <a:latin typeface="+mn-lt"/>
              <a:ea typeface="Poppins Medium"/>
              <a:cs typeface="Poppins Medium"/>
              <a:sym typeface="Poppins Medium"/>
            </a:endParaRPr>
          </a:p>
        </p:txBody>
      </p:sp>
      <p:pic>
        <p:nvPicPr>
          <p:cNvPr id="15" name="Obraz 14">
            <a:extLst>
              <a:ext uri="{FF2B5EF4-FFF2-40B4-BE49-F238E27FC236}">
                <a16:creationId xmlns:a16="http://schemas.microsoft.com/office/drawing/2014/main" id="{4DE32D94-C947-A19F-77A8-0FA83F5EB77F}"/>
              </a:ext>
            </a:extLst>
          </p:cNvPr>
          <p:cNvPicPr>
            <a:picLocks noChangeAspect="1"/>
          </p:cNvPicPr>
          <p:nvPr/>
        </p:nvPicPr>
        <p:blipFill>
          <a:blip r:embed="rId3"/>
          <a:stretch>
            <a:fillRect/>
          </a:stretch>
        </p:blipFill>
        <p:spPr>
          <a:xfrm>
            <a:off x="3413359" y="1828800"/>
            <a:ext cx="9880714" cy="8130575"/>
          </a:xfrm>
          <a:prstGeom prst="rect">
            <a:avLst/>
          </a:prstGeom>
        </p:spPr>
      </p:pic>
      <p:sp>
        <p:nvSpPr>
          <p:cNvPr id="18" name="Google Shape;111;p15">
            <a:extLst>
              <a:ext uri="{FF2B5EF4-FFF2-40B4-BE49-F238E27FC236}">
                <a16:creationId xmlns:a16="http://schemas.microsoft.com/office/drawing/2014/main" id="{78C93035-03AB-B4F4-11CF-9AD750434765}"/>
              </a:ext>
            </a:extLst>
          </p:cNvPr>
          <p:cNvSpPr txBox="1"/>
          <p:nvPr/>
        </p:nvSpPr>
        <p:spPr>
          <a:xfrm>
            <a:off x="3896043" y="1490246"/>
            <a:ext cx="13721798"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2000">
                <a:latin typeface="Poppins" panose="00000500000000000000" pitchFamily="2" charset="-18"/>
                <a:cs typeface="Poppins" panose="00000500000000000000" pitchFamily="2" charset="-18"/>
                <a:sym typeface="Poppins Medium"/>
              </a:rPr>
              <a:t>Najczęściej spotykane symbole i oznaczenia kabli</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53796964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9C025AA1-46C5-01D0-FF4A-F98FC96A6ABE}"/>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EFBFD48-7F3D-49B1-B94D-5C9CCCDD877A}"/>
              </a:ext>
            </a:extLst>
          </p:cNvPr>
          <p:cNvSpPr txBox="1"/>
          <p:nvPr/>
        </p:nvSpPr>
        <p:spPr>
          <a:xfrm>
            <a:off x="1018355" y="591683"/>
            <a:ext cx="13721798" cy="609398"/>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panose="00000500000000000000" pitchFamily="2" charset="-18"/>
                <a:ea typeface="Poppins Medium"/>
                <a:cs typeface="Poppins" panose="00000500000000000000" pitchFamily="2" charset="-18"/>
                <a:sym typeface="Poppins Medium"/>
              </a:rPr>
              <a:t>Zasady prawidłowego obkurczania mufy kablowej</a:t>
            </a:r>
            <a:endParaRPr sz="3600">
              <a:latin typeface="Poppins" panose="00000500000000000000" pitchFamily="2" charset="-18"/>
              <a:cs typeface="Poppins" panose="00000500000000000000" pitchFamily="2" charset="-18"/>
              <a:sym typeface="Poppins Medium"/>
            </a:endParaRPr>
          </a:p>
        </p:txBody>
      </p:sp>
      <p:sp>
        <p:nvSpPr>
          <p:cNvPr id="7" name="pole tekstowe 6">
            <a:extLst>
              <a:ext uri="{FF2B5EF4-FFF2-40B4-BE49-F238E27FC236}">
                <a16:creationId xmlns:a16="http://schemas.microsoft.com/office/drawing/2014/main" id="{889BCF00-F7DC-2B01-EAB7-7E4A317DC091}"/>
              </a:ext>
            </a:extLst>
          </p:cNvPr>
          <p:cNvSpPr txBox="1"/>
          <p:nvPr/>
        </p:nvSpPr>
        <p:spPr>
          <a:xfrm>
            <a:off x="1018355" y="1871776"/>
            <a:ext cx="14976821" cy="6050374"/>
          </a:xfrm>
          <a:prstGeom prst="rect">
            <a:avLst/>
          </a:prstGeom>
          <a:noFill/>
        </p:spPr>
        <p:txBody>
          <a:bodyPr wrap="square">
            <a:spAutoFit/>
          </a:bodyPr>
          <a:lstStyle/>
          <a:p>
            <a:pPr>
              <a:lnSpc>
                <a:spcPct val="150000"/>
              </a:lnSpc>
            </a:pPr>
            <a:r>
              <a:rPr lang="pl-PL" sz="2000">
                <a:latin typeface="Poppins" panose="00000500000000000000" pitchFamily="2" charset="-18"/>
                <a:cs typeface="Poppins" panose="00000500000000000000" pitchFamily="2" charset="-18"/>
              </a:rPr>
              <a:t>Osprzęt termokurczliwy obkurcza się za pomocą dmuchaw na gorące powietrze, palników na gaz propan-butan (łagodny, żółty płomień) lub innych źródeł ciepła, zdolnych ogrzać osprzęt powyżej +120°C.</a:t>
            </a:r>
          </a:p>
          <a:p>
            <a:pPr>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Przygotowanie kabla</a:t>
            </a:r>
          </a:p>
          <a:p>
            <a:pPr marL="342900" indent="-342900">
              <a:lnSpc>
                <a:spcPct val="150000"/>
              </a:lnSpc>
              <a:buAutoNum type="arabicPeriod"/>
            </a:pPr>
            <a:r>
              <a:rPr lang="pl-PL" sz="2000">
                <a:latin typeface="Poppins" panose="00000500000000000000" pitchFamily="2" charset="-18"/>
                <a:cs typeface="Poppins" panose="00000500000000000000" pitchFamily="2" charset="-18"/>
              </a:rPr>
              <a:t>Powierzchnię oczyścić i odtłuścić np. za pomocą chusteczki nasączonej w nie zawierającym tłuszczu rozpuszczalniku.</a:t>
            </a:r>
          </a:p>
          <a:p>
            <a:pPr marL="342900" indent="-342900">
              <a:lnSpc>
                <a:spcPct val="150000"/>
              </a:lnSpc>
              <a:buAutoNum type="arabicPeriod"/>
            </a:pPr>
            <a:r>
              <a:rPr lang="pl-PL" sz="2000">
                <a:latin typeface="Poppins" panose="00000500000000000000" pitchFamily="2" charset="-18"/>
                <a:cs typeface="Poppins" panose="00000500000000000000" pitchFamily="2" charset="-18"/>
              </a:rPr>
              <a:t>Powierzchnie kabli o oponie z PCV oczyścić drobnym papierem ściernym, a powierzchnie kabli o oponie z PE wstępnie ogrzać.</a:t>
            </a:r>
          </a:p>
          <a:p>
            <a:pPr marL="342900" indent="-342900">
              <a:lnSpc>
                <a:spcPct val="150000"/>
              </a:lnSpc>
              <a:buAutoNum type="arabicPeriod"/>
            </a:pPr>
            <a:r>
              <a:rPr lang="pl-PL" sz="2000">
                <a:latin typeface="Poppins" panose="00000500000000000000" pitchFamily="2" charset="-18"/>
                <a:cs typeface="Poppins" panose="00000500000000000000" pitchFamily="2" charset="-18"/>
              </a:rPr>
              <a:t>Powierzchnie metalowe oczyścić papierem ściernym oraz przez podgrzanie płomieniem.</a:t>
            </a:r>
          </a:p>
          <a:p>
            <a:pPr>
              <a:lnSpc>
                <a:spcPct val="150000"/>
              </a:lnSpc>
            </a:pPr>
            <a:endParaRPr lang="pl-PL" sz="2000">
              <a:latin typeface="Poppins" panose="00000500000000000000" pitchFamily="2" charset="-18"/>
              <a:cs typeface="Poppins" panose="00000500000000000000" pitchFamily="2" charset="-18"/>
            </a:endParaRPr>
          </a:p>
          <a:p>
            <a:pPr>
              <a:lnSpc>
                <a:spcPct val="150000"/>
              </a:lnSpc>
            </a:pPr>
            <a:r>
              <a:rPr lang="pl-PL" sz="2000" b="1">
                <a:latin typeface="Poppins" panose="00000500000000000000" pitchFamily="2" charset="-18"/>
                <a:cs typeface="Poppins" panose="00000500000000000000" pitchFamily="2" charset="-18"/>
              </a:rPr>
              <a:t>Przygotowanie rury termokurczliwej</a:t>
            </a:r>
            <a:endParaRPr lang="pl-PL" sz="2000">
              <a:latin typeface="Poppins" panose="00000500000000000000" pitchFamily="2" charset="-18"/>
              <a:cs typeface="Poppins" panose="00000500000000000000" pitchFamily="2" charset="-18"/>
            </a:endParaRPr>
          </a:p>
          <a:p>
            <a:pPr>
              <a:lnSpc>
                <a:spcPct val="150000"/>
              </a:lnSpc>
            </a:pPr>
            <a:r>
              <a:rPr lang="pl-PL" sz="2000">
                <a:latin typeface="Poppins" panose="00000500000000000000" pitchFamily="2" charset="-18"/>
                <a:cs typeface="Poppins" panose="00000500000000000000" pitchFamily="2" charset="-18"/>
              </a:rPr>
              <a:t>1. Wybrać rurę o wymaganych parametrach izolacyjnych oraz rozmiarze (rozmiar rury po obkurczeniu musi być mniejszy od obwodu przedmiotu na który ma być założona).</a:t>
            </a:r>
          </a:p>
        </p:txBody>
      </p:sp>
    </p:spTree>
    <p:extLst>
      <p:ext uri="{BB962C8B-B14F-4D97-AF65-F5344CB8AC3E}">
        <p14:creationId xmlns:p14="http://schemas.microsoft.com/office/powerpoint/2010/main" val="34099218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D6A00B1F-B72E-08A1-C029-2D28ACAA98DB}"/>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1A3DC7A2-AE27-2DFD-9DF3-E0168933AB88}"/>
              </a:ext>
            </a:extLst>
          </p:cNvPr>
          <p:cNvSpPr txBox="1"/>
          <p:nvPr/>
        </p:nvSpPr>
        <p:spPr>
          <a:xfrm>
            <a:off x="1018355" y="277784"/>
            <a:ext cx="13721798" cy="609398"/>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panose="00000500000000000000" pitchFamily="2" charset="-18"/>
                <a:ea typeface="Poppins Medium"/>
                <a:cs typeface="Poppins" panose="00000500000000000000" pitchFamily="2" charset="-18"/>
                <a:sym typeface="Poppins Medium"/>
              </a:rPr>
              <a:t>Zasady prawidłowego obkurczania mufy kablowej</a:t>
            </a:r>
            <a:endParaRPr sz="3600">
              <a:latin typeface="Poppins" panose="00000500000000000000" pitchFamily="2" charset="-18"/>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EB19359A-897B-4B2C-B113-752524DAE5C4}"/>
              </a:ext>
            </a:extLst>
          </p:cNvPr>
          <p:cNvPicPr>
            <a:picLocks noChangeAspect="1"/>
          </p:cNvPicPr>
          <p:nvPr/>
        </p:nvPicPr>
        <p:blipFill>
          <a:blip r:embed="rId3"/>
          <a:stretch>
            <a:fillRect/>
          </a:stretch>
        </p:blipFill>
        <p:spPr>
          <a:xfrm>
            <a:off x="673089" y="2104912"/>
            <a:ext cx="6608102" cy="3149476"/>
          </a:xfrm>
          <a:prstGeom prst="rect">
            <a:avLst/>
          </a:prstGeom>
        </p:spPr>
      </p:pic>
      <p:sp>
        <p:nvSpPr>
          <p:cNvPr id="6" name="pole tekstowe 5">
            <a:extLst>
              <a:ext uri="{FF2B5EF4-FFF2-40B4-BE49-F238E27FC236}">
                <a16:creationId xmlns:a16="http://schemas.microsoft.com/office/drawing/2014/main" id="{17F39D8F-84DE-3947-9A56-E47F22764B43}"/>
              </a:ext>
            </a:extLst>
          </p:cNvPr>
          <p:cNvSpPr txBox="1"/>
          <p:nvPr/>
        </p:nvSpPr>
        <p:spPr>
          <a:xfrm>
            <a:off x="8056219" y="1477881"/>
            <a:ext cx="7829775" cy="4665380"/>
          </a:xfrm>
          <a:prstGeom prst="rect">
            <a:avLst/>
          </a:prstGeom>
          <a:noFill/>
        </p:spPr>
        <p:txBody>
          <a:bodyPr wrap="square">
            <a:spAutoFit/>
          </a:bodyPr>
          <a:lstStyle/>
          <a:p>
            <a:pPr>
              <a:lnSpc>
                <a:spcPct val="150000"/>
              </a:lnSpc>
            </a:pPr>
            <a:r>
              <a:rPr lang="pl-PL" sz="2000" b="1">
                <a:latin typeface="Poppins" panose="00000500000000000000" pitchFamily="2" charset="-18"/>
                <a:cs typeface="Poppins" panose="00000500000000000000" pitchFamily="2" charset="-18"/>
              </a:rPr>
              <a:t>Obkurczanie</a:t>
            </a:r>
          </a:p>
          <a:p>
            <a:pPr>
              <a:lnSpc>
                <a:spcPct val="150000"/>
              </a:lnSpc>
            </a:pPr>
            <a:r>
              <a:rPr lang="pl-PL" sz="2000">
                <a:latin typeface="Poppins" panose="00000500000000000000" pitchFamily="2" charset="-18"/>
                <a:cs typeface="Poppins" panose="00000500000000000000" pitchFamily="2" charset="-18"/>
              </a:rPr>
              <a:t>1. Nasunąć rurę nad izolowaną powierzchnię.</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2. Ustawić temperaturę dmuchawy lub płomienia pomiędzy +120 a +200°C. Temperatura obkurczania nie powinna przekraczać +200°C – może nastąpić przegrzanie materiału, z którego wykonana jest rura termokurczliwa.</a:t>
            </a:r>
            <a:br>
              <a:rPr lang="pl-PL" sz="2000">
                <a:latin typeface="Poppins" panose="00000500000000000000" pitchFamily="2" charset="-18"/>
                <a:cs typeface="Poppins" panose="00000500000000000000" pitchFamily="2" charset="-18"/>
              </a:rPr>
            </a:br>
            <a:r>
              <a:rPr lang="pl-PL" sz="2000">
                <a:latin typeface="Poppins" panose="00000500000000000000" pitchFamily="2" charset="-18"/>
                <a:cs typeface="Poppins" panose="00000500000000000000" pitchFamily="2" charset="-18"/>
              </a:rPr>
              <a:t>3. Obkurczanie rozpocząć od środka rury. Rurę ogrzewać dookoła, starając się o uzyskanie równomiernego skurczu. Środkowa część rury musi obkurczyć się i ściśle przylgnąć do powierzchni izolowanego przedmiotu.</a:t>
            </a:r>
            <a:r>
              <a:rPr lang="pl-PL" sz="2000" b="1">
                <a:latin typeface="Poppins" panose="00000500000000000000" pitchFamily="2" charset="-18"/>
                <a:cs typeface="Poppins" panose="00000500000000000000" pitchFamily="2" charset="-18"/>
              </a:rPr>
              <a:t> </a:t>
            </a:r>
            <a:endParaRPr lang="pl-PL" sz="2000">
              <a:latin typeface="Poppins" panose="00000500000000000000" pitchFamily="2" charset="-18"/>
              <a:cs typeface="Poppins" panose="00000500000000000000" pitchFamily="2" charset="-18"/>
            </a:endParaRPr>
          </a:p>
        </p:txBody>
      </p:sp>
      <p:sp>
        <p:nvSpPr>
          <p:cNvPr id="2" name="pole tekstowe 1">
            <a:extLst>
              <a:ext uri="{FF2B5EF4-FFF2-40B4-BE49-F238E27FC236}">
                <a16:creationId xmlns:a16="http://schemas.microsoft.com/office/drawing/2014/main" id="{EA614B9D-BD23-2CC4-F764-CD97A8D17E42}"/>
              </a:ext>
            </a:extLst>
          </p:cNvPr>
          <p:cNvSpPr txBox="1"/>
          <p:nvPr/>
        </p:nvSpPr>
        <p:spPr>
          <a:xfrm>
            <a:off x="8056219" y="7056308"/>
            <a:ext cx="7328849" cy="2357056"/>
          </a:xfrm>
          <a:prstGeom prst="rect">
            <a:avLst/>
          </a:prstGeom>
          <a:noFill/>
        </p:spPr>
        <p:txBody>
          <a:bodyPr wrap="square">
            <a:spAutoFit/>
          </a:bodyPr>
          <a:lstStyle/>
          <a:p>
            <a:pPr>
              <a:lnSpc>
                <a:spcPct val="150000"/>
              </a:lnSpc>
            </a:pPr>
            <a:r>
              <a:rPr lang="pl-PL" sz="2000">
                <a:latin typeface="Poppins" panose="00000500000000000000" pitchFamily="2" charset="-18"/>
                <a:cs typeface="Poppins" panose="00000500000000000000" pitchFamily="2" charset="-18"/>
              </a:rPr>
              <a:t>4. Obkurczać rurę kierując się od środka ku końcom. Rurę podgrzewać równomiernie, cały czas poruszając źródłem ciepła po jej powierzchni, aby nie spowodować miejscowych przegrzań. Prawidłowo obkurczona rura powinna być gładka, bez wybrzuszeń karbów.</a:t>
            </a:r>
          </a:p>
        </p:txBody>
      </p:sp>
      <p:pic>
        <p:nvPicPr>
          <p:cNvPr id="4" name="Obraz 3">
            <a:extLst>
              <a:ext uri="{FF2B5EF4-FFF2-40B4-BE49-F238E27FC236}">
                <a16:creationId xmlns:a16="http://schemas.microsoft.com/office/drawing/2014/main" id="{CA820C8C-1E90-7BA7-0461-E88C0BD9E7B8}"/>
              </a:ext>
            </a:extLst>
          </p:cNvPr>
          <p:cNvPicPr>
            <a:picLocks noChangeAspect="1"/>
          </p:cNvPicPr>
          <p:nvPr/>
        </p:nvPicPr>
        <p:blipFill>
          <a:blip r:embed="rId4"/>
          <a:stretch>
            <a:fillRect/>
          </a:stretch>
        </p:blipFill>
        <p:spPr>
          <a:xfrm>
            <a:off x="700417" y="6143261"/>
            <a:ext cx="6581601" cy="3270103"/>
          </a:xfrm>
          <a:prstGeom prst="rect">
            <a:avLst/>
          </a:prstGeom>
        </p:spPr>
      </p:pic>
    </p:spTree>
    <p:extLst>
      <p:ext uri="{BB962C8B-B14F-4D97-AF65-F5344CB8AC3E}">
        <p14:creationId xmlns:p14="http://schemas.microsoft.com/office/powerpoint/2010/main" val="23276916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B455108-3A11-4723-50F5-9DBCA167C374}"/>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CACDE2D0-F024-48FD-7B7C-734B8614E64B}"/>
              </a:ext>
            </a:extLst>
          </p:cNvPr>
          <p:cNvSpPr txBox="1"/>
          <p:nvPr/>
        </p:nvSpPr>
        <p:spPr>
          <a:xfrm>
            <a:off x="1018355" y="587460"/>
            <a:ext cx="13721798" cy="609398"/>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panose="00000500000000000000" pitchFamily="2" charset="-18"/>
                <a:ea typeface="Poppins Medium"/>
                <a:cs typeface="Poppins" panose="00000500000000000000" pitchFamily="2" charset="-18"/>
                <a:sym typeface="Poppins Medium"/>
              </a:rPr>
              <a:t>Zasady prawidłowego obkurczania mufy kablowej</a:t>
            </a:r>
            <a:endParaRPr sz="3600">
              <a:latin typeface="Poppins" panose="00000500000000000000" pitchFamily="2" charset="-18"/>
              <a:cs typeface="Poppins" panose="00000500000000000000" pitchFamily="2" charset="-18"/>
              <a:sym typeface="Poppins Medium"/>
            </a:endParaRPr>
          </a:p>
        </p:txBody>
      </p:sp>
      <p:pic>
        <p:nvPicPr>
          <p:cNvPr id="5" name="Obraz 4">
            <a:extLst>
              <a:ext uri="{FF2B5EF4-FFF2-40B4-BE49-F238E27FC236}">
                <a16:creationId xmlns:a16="http://schemas.microsoft.com/office/drawing/2014/main" id="{1C38309C-92F6-DFA2-04A9-8CC1588BD27C}"/>
              </a:ext>
            </a:extLst>
          </p:cNvPr>
          <p:cNvPicPr>
            <a:picLocks noChangeAspect="1"/>
          </p:cNvPicPr>
          <p:nvPr/>
        </p:nvPicPr>
        <p:blipFill>
          <a:blip r:embed="rId3"/>
          <a:stretch>
            <a:fillRect/>
          </a:stretch>
        </p:blipFill>
        <p:spPr>
          <a:xfrm>
            <a:off x="1241946" y="1529552"/>
            <a:ext cx="6237995" cy="3033676"/>
          </a:xfrm>
          <a:prstGeom prst="rect">
            <a:avLst/>
          </a:prstGeom>
        </p:spPr>
      </p:pic>
      <p:sp>
        <p:nvSpPr>
          <p:cNvPr id="6" name="pole tekstowe 5">
            <a:extLst>
              <a:ext uri="{FF2B5EF4-FFF2-40B4-BE49-F238E27FC236}">
                <a16:creationId xmlns:a16="http://schemas.microsoft.com/office/drawing/2014/main" id="{A87A50D0-3153-E4E2-0320-DB7E35B25289}"/>
              </a:ext>
            </a:extLst>
          </p:cNvPr>
          <p:cNvSpPr txBox="1"/>
          <p:nvPr/>
        </p:nvSpPr>
        <p:spPr>
          <a:xfrm>
            <a:off x="8652679" y="2624374"/>
            <a:ext cx="7328849" cy="1433726"/>
          </a:xfrm>
          <a:prstGeom prst="rect">
            <a:avLst/>
          </a:prstGeom>
          <a:noFill/>
        </p:spPr>
        <p:txBody>
          <a:bodyPr wrap="square">
            <a:spAutoFit/>
          </a:bodyPr>
          <a:lstStyle/>
          <a:p>
            <a:pPr>
              <a:lnSpc>
                <a:spcPct val="150000"/>
              </a:lnSpc>
            </a:pPr>
            <a:r>
              <a:rPr lang="pl-PL" sz="2000">
                <a:latin typeface="Poppins" panose="00000500000000000000" pitchFamily="2" charset="-18"/>
                <a:cs typeface="Poppins" panose="00000500000000000000" pitchFamily="2" charset="-18"/>
              </a:rPr>
              <a:t>5. Jeżeli rura pokryta jest wewnątrz klejem, to po za kończeniu obkurczania klej po winien wypłynąć po obu końcach rury.</a:t>
            </a:r>
          </a:p>
        </p:txBody>
      </p:sp>
      <p:pic>
        <p:nvPicPr>
          <p:cNvPr id="9" name="Obraz 8">
            <a:extLst>
              <a:ext uri="{FF2B5EF4-FFF2-40B4-BE49-F238E27FC236}">
                <a16:creationId xmlns:a16="http://schemas.microsoft.com/office/drawing/2014/main" id="{9108D9D6-D589-AC9F-B3FA-C761CEC0B6CD}"/>
              </a:ext>
            </a:extLst>
          </p:cNvPr>
          <p:cNvPicPr>
            <a:picLocks noChangeAspect="1"/>
          </p:cNvPicPr>
          <p:nvPr/>
        </p:nvPicPr>
        <p:blipFill>
          <a:blip r:embed="rId4"/>
          <a:stretch>
            <a:fillRect/>
          </a:stretch>
        </p:blipFill>
        <p:spPr>
          <a:xfrm>
            <a:off x="1018355" y="6353014"/>
            <a:ext cx="6237995" cy="1793933"/>
          </a:xfrm>
          <a:prstGeom prst="rect">
            <a:avLst/>
          </a:prstGeom>
        </p:spPr>
      </p:pic>
      <p:sp>
        <p:nvSpPr>
          <p:cNvPr id="11" name="pole tekstowe 10">
            <a:extLst>
              <a:ext uri="{FF2B5EF4-FFF2-40B4-BE49-F238E27FC236}">
                <a16:creationId xmlns:a16="http://schemas.microsoft.com/office/drawing/2014/main" id="{4036E4EF-5651-4C50-E1BD-DAF66CCCDC0C}"/>
              </a:ext>
            </a:extLst>
          </p:cNvPr>
          <p:cNvSpPr txBox="1"/>
          <p:nvPr/>
        </p:nvSpPr>
        <p:spPr>
          <a:xfrm>
            <a:off x="8652679" y="6896037"/>
            <a:ext cx="7560859" cy="707886"/>
          </a:xfrm>
          <a:prstGeom prst="rect">
            <a:avLst/>
          </a:prstGeom>
          <a:noFill/>
        </p:spPr>
        <p:txBody>
          <a:bodyPr wrap="square">
            <a:spAutoFit/>
          </a:bodyPr>
          <a:lstStyle/>
          <a:p>
            <a:r>
              <a:rPr lang="pl-PL" sz="2000" b="0" i="0">
                <a:solidFill>
                  <a:srgbClr val="030303"/>
                </a:solidFill>
                <a:effectLst/>
                <a:latin typeface="Poppins" panose="00000500000000000000" pitchFamily="2" charset="-18"/>
                <a:cs typeface="Poppins" panose="00000500000000000000" pitchFamily="2" charset="-18"/>
              </a:rPr>
              <a:t>6. </a:t>
            </a:r>
            <a:r>
              <a:rPr lang="pl-PL" sz="2000">
                <a:latin typeface="Poppins" panose="00000500000000000000" pitchFamily="2" charset="-18"/>
                <a:cs typeface="Poppins" panose="00000500000000000000" pitchFamily="2" charset="-18"/>
              </a:rPr>
              <a:t>Pozostawić</a:t>
            </a:r>
            <a:r>
              <a:rPr lang="pl-PL" sz="2000" b="0" i="0">
                <a:solidFill>
                  <a:srgbClr val="030303"/>
                </a:solidFill>
                <a:effectLst/>
                <a:latin typeface="Poppins" panose="00000500000000000000" pitchFamily="2" charset="-18"/>
                <a:cs typeface="Poppins" panose="00000500000000000000" pitchFamily="2" charset="-18"/>
              </a:rPr>
              <a:t> izolowany przedmiot do całkowitego ostygnięcia.</a:t>
            </a:r>
            <a:endParaRPr lang="pl-PL" sz="2000">
              <a:latin typeface="Poppins" panose="00000500000000000000" pitchFamily="2" charset="-18"/>
              <a:cs typeface="Poppins" panose="00000500000000000000" pitchFamily="2" charset="-18"/>
            </a:endParaRPr>
          </a:p>
        </p:txBody>
      </p:sp>
    </p:spTree>
    <p:extLst>
      <p:ext uri="{BB962C8B-B14F-4D97-AF65-F5344CB8AC3E}">
        <p14:creationId xmlns:p14="http://schemas.microsoft.com/office/powerpoint/2010/main" val="25879653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65C17121-5D48-6C7E-9185-5AEF675A0AF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95B6130-FA70-E997-676F-84E2C9232632}"/>
              </a:ext>
            </a:extLst>
          </p:cNvPr>
          <p:cNvSpPr txBox="1"/>
          <p:nvPr/>
        </p:nvSpPr>
        <p:spPr>
          <a:xfrm>
            <a:off x="1132764" y="368617"/>
            <a:ext cx="13721798" cy="553998"/>
          </a:xfrm>
          <a:prstGeom prst="rect">
            <a:avLst/>
          </a:prstGeom>
          <a:noFill/>
          <a:ln>
            <a:noFill/>
          </a:ln>
        </p:spPr>
        <p:txBody>
          <a:bodyPr spcFirstLastPara="1" wrap="square" lIns="0" tIns="0" rIns="0" bIns="0" anchor="t" anchorCtr="0">
            <a:spAutoFit/>
          </a:bodyPr>
          <a:lstStyle/>
          <a:p>
            <a:r>
              <a:rPr lang="pl-PL" sz="3600">
                <a:latin typeface="Poppins" panose="00000500000000000000" pitchFamily="2" charset="-18"/>
                <a:cs typeface="Poppins" panose="00000500000000000000" pitchFamily="2" charset="-18"/>
              </a:rPr>
              <a:t>Wymagania ogólne dla muf kablowych</a:t>
            </a:r>
            <a:endParaRPr lang="pl-PL" sz="3600"/>
          </a:p>
        </p:txBody>
      </p:sp>
      <p:sp>
        <p:nvSpPr>
          <p:cNvPr id="7" name="pole tekstowe 6">
            <a:extLst>
              <a:ext uri="{FF2B5EF4-FFF2-40B4-BE49-F238E27FC236}">
                <a16:creationId xmlns:a16="http://schemas.microsoft.com/office/drawing/2014/main" id="{E0B45F0F-A482-8408-030E-BF30D10EFE9A}"/>
              </a:ext>
            </a:extLst>
          </p:cNvPr>
          <p:cNvSpPr txBox="1"/>
          <p:nvPr/>
        </p:nvSpPr>
        <p:spPr>
          <a:xfrm>
            <a:off x="1132764" y="1360593"/>
            <a:ext cx="15572096" cy="8363059"/>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Napięcia pracy muf kablowych SN: 3,6/6 (7,2) kV 8,7/15 (17,5) kV, 12/20 (24) kV 18/30 (36) kV. </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Mufy kablowe SN powinny być dostosowane do montażu na kablach SN o przekrojach w przedziałach: do 70 mm2 i 120-240 mm2. Dopuszcza się stosowanie produktów obejmujących swoim zakresem szerszy zakres niż określony powyżej. </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Mufy powinny być fabrycznie nowe o terminie przydatności do stosowania nie krótszym niż 1 rok od daty produkcji i nie krótszym niż 6 miesięcy od daty dostawy.</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Elementy do wykonania muf kablowych powinny być oferowane w opakowanych zestawach montażowych. </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Zestaw powinien zawierać wszystkie niezbędne komponenty wymagane do montażu wraz z szczegółową instrukcją ich montażu w języku polskim.</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Dla osprzętu stosowanego do kabli w izolacji wytłaczanej o przekroju żyły powrotnej 50 mm i 25 mm2 połączenia odtwarzające tory </a:t>
            </a:r>
            <a:r>
              <a:rPr lang="pl-PL" sz="1800" err="1">
                <a:latin typeface="Poppins" panose="00000500000000000000" pitchFamily="2" charset="-18"/>
                <a:cs typeface="Poppins" panose="00000500000000000000" pitchFamily="2" charset="-18"/>
              </a:rPr>
              <a:t>ziemnopowrotne</a:t>
            </a:r>
            <a:r>
              <a:rPr lang="pl-PL" sz="1800">
                <a:latin typeface="Poppins" panose="00000500000000000000" pitchFamily="2" charset="-18"/>
                <a:cs typeface="Poppins" panose="00000500000000000000" pitchFamily="2" charset="-18"/>
              </a:rPr>
              <a:t> i osłona mufy powinny być odporne na działanie cieplne prądu zwarcia (prąd zwarciowy cieplny wytrzymywany) dla żyły powrotnej 50 mm2 o wartości określonej zgodnie z normami.</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Elementy łączące zastosowane w mufach powinny mieć udokumentowane badania zgodnie z normą. Materiał osłony mufy powinien być odporny na działanie zagrożeń środowiskowych, w stopniu nie mniejszym niż osłona zewnętrzna kabla. </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Złączki powinny umożliwiać zabudowę na kablach z żyłami wykonanymi z miedzi i aluminium w dowolnej kombinacji materiałów łączonych żył (Al-Al, Cu-Cu oraz Al-Cu). </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Złączki kablowe muszą stanowić integralną część zestawów montażowych za wyjątkiem zestawów naprawczych - muf taśmowych i muf taśmowo-żywicznych. </a:t>
            </a:r>
          </a:p>
          <a:p>
            <a:pPr marL="342900" indent="-342900" algn="just">
              <a:lnSpc>
                <a:spcPct val="150000"/>
              </a:lnSpc>
              <a:buFont typeface="Wingdings" panose="05000000000000000000" pitchFamily="2" charset="2"/>
              <a:buChar char="Ø"/>
            </a:pPr>
            <a:r>
              <a:rPr lang="pl-PL" sz="1800">
                <a:latin typeface="Poppins" panose="00000500000000000000" pitchFamily="2" charset="-18"/>
                <a:cs typeface="Poppins" panose="00000500000000000000" pitchFamily="2" charset="-18"/>
              </a:rPr>
              <a:t>Zaleca się stosowanie złączek śrubowych ze łbem </a:t>
            </a:r>
            <a:r>
              <a:rPr lang="pl-PL" sz="1800" err="1">
                <a:latin typeface="Poppins" panose="00000500000000000000" pitchFamily="2" charset="-18"/>
                <a:cs typeface="Poppins" panose="00000500000000000000" pitchFamily="2" charset="-18"/>
              </a:rPr>
              <a:t>zrywalnym</a:t>
            </a:r>
            <a:r>
              <a:rPr lang="pl-PL" sz="1800">
                <a:latin typeface="Poppins" panose="00000500000000000000" pitchFamily="2" charset="-18"/>
                <a:cs typeface="Poppins" panose="00000500000000000000" pitchFamily="2" charset="-18"/>
              </a:rPr>
              <a:t>. Dopuszcza się złączki zaprasowywane dedykowane do średniego napięcia. </a:t>
            </a:r>
          </a:p>
          <a:p>
            <a:pPr marL="342900" indent="-342900" algn="just">
              <a:lnSpc>
                <a:spcPct val="150000"/>
              </a:lnSpc>
              <a:buFont typeface="Wingdings" panose="05000000000000000000" pitchFamily="2" charset="2"/>
              <a:buChar char="Ø"/>
            </a:pPr>
            <a:endParaRPr lang="pl-PL" sz="1800">
              <a:latin typeface="Poppins" panose="00000500000000000000" pitchFamily="2" charset="-18"/>
              <a:cs typeface="Poppins" panose="00000500000000000000" pitchFamily="2" charset="-18"/>
            </a:endParaRPr>
          </a:p>
        </p:txBody>
      </p:sp>
    </p:spTree>
    <p:extLst>
      <p:ext uri="{BB962C8B-B14F-4D97-AF65-F5344CB8AC3E}">
        <p14:creationId xmlns:p14="http://schemas.microsoft.com/office/powerpoint/2010/main" val="38219948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1478253-7700-F69B-5FB1-D68389ECA5D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C477D44-04D9-A772-7AD2-4BF5BC5487DF}"/>
              </a:ext>
            </a:extLst>
          </p:cNvPr>
          <p:cNvSpPr txBox="1"/>
          <p:nvPr/>
        </p:nvSpPr>
        <p:spPr>
          <a:xfrm>
            <a:off x="1018355" y="587460"/>
            <a:ext cx="13721798" cy="609398"/>
          </a:xfrm>
          <a:prstGeom prst="rect">
            <a:avLst/>
          </a:prstGeom>
          <a:noFill/>
          <a:ln>
            <a:noFill/>
          </a:ln>
        </p:spPr>
        <p:txBody>
          <a:bodyPr spcFirstLastPara="1" wrap="square" lIns="0" tIns="0" rIns="0" bIns="0" anchor="t" anchorCtr="0">
            <a:spAutoFit/>
          </a:bodyPr>
          <a:lstStyle/>
          <a:p>
            <a:pPr lvl="0">
              <a:lnSpc>
                <a:spcPct val="110000"/>
              </a:lnSpc>
            </a:pPr>
            <a:r>
              <a:rPr lang="pl-PL" sz="3600">
                <a:latin typeface="Poppins" panose="00000500000000000000" pitchFamily="2" charset="-18"/>
                <a:ea typeface="Poppins Medium"/>
                <a:cs typeface="Poppins" panose="00000500000000000000" pitchFamily="2" charset="-18"/>
                <a:sym typeface="Poppins Medium"/>
              </a:rPr>
              <a:t>Montaż mufy przelotowej termokurczliwej </a:t>
            </a:r>
            <a:r>
              <a:rPr lang="pl-PL" sz="3600">
                <a:latin typeface="Poppins" panose="00000500000000000000" pitchFamily="2" charset="-18"/>
                <a:cs typeface="Poppins" panose="00000500000000000000" pitchFamily="2" charset="-18"/>
                <a:sym typeface="Poppins Medium"/>
              </a:rPr>
              <a:t>24-ETOJ-31</a:t>
            </a:r>
            <a:endParaRPr sz="3600">
              <a:latin typeface="Poppins" panose="00000500000000000000" pitchFamily="2" charset="-18"/>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8DA55163-E518-37F7-DC9D-6D085B8C1011}"/>
              </a:ext>
            </a:extLst>
          </p:cNvPr>
          <p:cNvSpPr txBox="1"/>
          <p:nvPr/>
        </p:nvSpPr>
        <p:spPr>
          <a:xfrm>
            <a:off x="1018355" y="1991723"/>
            <a:ext cx="14980042" cy="5539978"/>
          </a:xfrm>
          <a:prstGeom prst="rect">
            <a:avLst/>
          </a:prstGeom>
          <a:noFill/>
          <a:ln>
            <a:noFill/>
          </a:ln>
        </p:spPr>
        <p:txBody>
          <a:bodyPr spcFirstLastPara="1" wrap="square" lIns="0" tIns="0" rIns="0" bIns="0" anchor="t" anchorCtr="0">
            <a:spAutoFit/>
          </a:bodyPr>
          <a:lstStyle/>
          <a:p>
            <a:pPr lvl="0" algn="just">
              <a:lnSpc>
                <a:spcPct val="150000"/>
              </a:lnSpc>
            </a:pPr>
            <a:r>
              <a:rPr lang="pl-PL" sz="2000" b="1">
                <a:latin typeface="Poppins" panose="00000500000000000000" pitchFamily="2" charset="-18"/>
                <a:ea typeface="Poppins Medium"/>
                <a:cs typeface="Poppins" panose="00000500000000000000" pitchFamily="2" charset="-18"/>
                <a:sym typeface="Poppins Medium"/>
              </a:rPr>
              <a:t>24-ETOJ-31 </a:t>
            </a:r>
            <a:r>
              <a:rPr lang="pl-PL" sz="2000">
                <a:latin typeface="Poppins" panose="00000500000000000000" pitchFamily="2" charset="-18"/>
                <a:ea typeface="Poppins Medium"/>
                <a:cs typeface="Poppins" panose="00000500000000000000" pitchFamily="2" charset="-18"/>
                <a:sym typeface="Poppins Medium"/>
              </a:rPr>
              <a:t>- </a:t>
            </a:r>
            <a:r>
              <a:rPr lang="pl-PL" sz="2000">
                <a:latin typeface="Poppins" panose="00000500000000000000" pitchFamily="2" charset="-18"/>
                <a:cs typeface="Poppins" panose="00000500000000000000" pitchFamily="2" charset="-18"/>
              </a:rPr>
              <a:t>mufy termokurczliwe typu ETOJ służą do łączenia opancerzonych lub nieopancerzonych, jedno- lub trójżyłowych kabli o ekranowanej izolacji z papieru przesycanego syciwem i powłoce metalowej na napięcia 6/10(12)kV, 8.7/15(17.5)kV, 12/20(24)kV oraz 18/30(36)kV typu </a:t>
            </a:r>
            <a:r>
              <a:rPr lang="pl-PL" sz="2000">
                <a:latin typeface="Poppins" panose="00000500000000000000" pitchFamily="2" charset="-18"/>
                <a:cs typeface="Poppins" panose="00000500000000000000" pitchFamily="2" charset="-18"/>
                <a:sym typeface="Poppins Medium"/>
              </a:rPr>
              <a:t>H(A)KnFtA </a:t>
            </a:r>
            <a:r>
              <a:rPr lang="pl-PL" sz="2000">
                <a:latin typeface="Poppins" panose="00000500000000000000" pitchFamily="2" charset="-18"/>
                <a:cs typeface="Poppins" panose="00000500000000000000" pitchFamily="2" charset="-18"/>
              </a:rPr>
              <a:t>.</a:t>
            </a:r>
          </a:p>
          <a:p>
            <a:pPr lvl="0" algn="just">
              <a:lnSpc>
                <a:spcPct val="150000"/>
              </a:lnSpc>
            </a:pPr>
            <a:endParaRPr lang="pl-PL" sz="2000">
              <a:latin typeface="Poppins" panose="00000500000000000000" pitchFamily="2" charset="-18"/>
              <a:cs typeface="Poppins" panose="00000500000000000000" pitchFamily="2" charset="-18"/>
            </a:endParaRPr>
          </a:p>
          <a:p>
            <a:pPr lvl="0" algn="just">
              <a:lnSpc>
                <a:spcPct val="150000"/>
              </a:lnSpc>
            </a:pPr>
            <a:r>
              <a:rPr lang="pl-PL" sz="2000">
                <a:latin typeface="Poppins" panose="00000500000000000000" pitchFamily="2" charset="-18"/>
                <a:cs typeface="Poppins" panose="00000500000000000000" pitchFamily="2" charset="-18"/>
              </a:rPr>
              <a:t>Budowa mufy:</a:t>
            </a:r>
          </a:p>
          <a:p>
            <a:pPr lvl="0" algn="just">
              <a:lnSpc>
                <a:spcPct val="150000"/>
              </a:lnSpc>
            </a:pPr>
            <a:r>
              <a:rPr lang="pl-PL" sz="2000">
                <a:latin typeface="Poppins" panose="00000500000000000000" pitchFamily="2" charset="-18"/>
                <a:cs typeface="Poppins" panose="00000500000000000000" pitchFamily="2" charset="-18"/>
              </a:rPr>
              <a:t>Separacja syciwa kablowego jest realizowana poprzez obkurczenie na izolacji papierowej przezroczystych, termokurczliwych rurek olejoodpornych, na których obkurczane są termokurczliwe rurki półprzewodzące. Sterujące rurki termokurczliwe w połączeniu z żółtym wypełniaczem eliminują konieczność stożkowania izolacji. Odtworzenie izolacji na złączce następuje za pomocą izolacyjnych rur termokurczliwych oraz specjalnego, dwuwarstwowego prefabrykatu zawierającego warstwę ekranującą. Rozgałęzienie się żył jest uszczelniane przy pomocy głowiczki termokurczliwej. Do połączenia powłok metalowych wykorzystywany jest układ składający się z rurowej plecionki miedzianej mocowanej sprężynami krążkowymi.</a:t>
            </a:r>
            <a:endParaRPr sz="2000">
              <a:latin typeface="Poppins" panose="00000500000000000000" pitchFamily="2" charset="-18"/>
              <a:cs typeface="Poppins" panose="00000500000000000000" pitchFamily="2" charset="-18"/>
              <a:sym typeface="Poppins Medium"/>
            </a:endParaRPr>
          </a:p>
        </p:txBody>
      </p:sp>
    </p:spTree>
    <p:extLst>
      <p:ext uri="{BB962C8B-B14F-4D97-AF65-F5344CB8AC3E}">
        <p14:creationId xmlns:p14="http://schemas.microsoft.com/office/powerpoint/2010/main" val="292476452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F9E7368-C513-D7B4-83B4-A36637B8BB02}"/>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A9C51424-B4A2-556E-C181-43F048F9B55E}"/>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pic>
        <p:nvPicPr>
          <p:cNvPr id="7" name="Obraz 6">
            <a:extLst>
              <a:ext uri="{FF2B5EF4-FFF2-40B4-BE49-F238E27FC236}">
                <a16:creationId xmlns:a16="http://schemas.microsoft.com/office/drawing/2014/main" id="{29A05440-630C-04E3-79DA-33DEF339A0ED}"/>
              </a:ext>
            </a:extLst>
          </p:cNvPr>
          <p:cNvPicPr>
            <a:picLocks noChangeAspect="1"/>
          </p:cNvPicPr>
          <p:nvPr/>
        </p:nvPicPr>
        <p:blipFill>
          <a:blip r:embed="rId3"/>
          <a:stretch>
            <a:fillRect/>
          </a:stretch>
        </p:blipFill>
        <p:spPr>
          <a:xfrm>
            <a:off x="2725801" y="1840106"/>
            <a:ext cx="11263154" cy="7110576"/>
          </a:xfrm>
          <a:prstGeom prst="rect">
            <a:avLst/>
          </a:prstGeom>
        </p:spPr>
      </p:pic>
    </p:spTree>
    <p:extLst>
      <p:ext uri="{BB962C8B-B14F-4D97-AF65-F5344CB8AC3E}">
        <p14:creationId xmlns:p14="http://schemas.microsoft.com/office/powerpoint/2010/main" val="25819539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7238CD30-349F-24BA-67A7-97D9AC5E5F52}"/>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DA64ED05-EB37-5820-3E49-C18A04876994}"/>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sp>
        <p:nvSpPr>
          <p:cNvPr id="5" name="Google Shape;111;p15">
            <a:extLst>
              <a:ext uri="{FF2B5EF4-FFF2-40B4-BE49-F238E27FC236}">
                <a16:creationId xmlns:a16="http://schemas.microsoft.com/office/drawing/2014/main" id="{F518045A-24C8-9436-D884-C4E6E7DA3688}"/>
              </a:ext>
            </a:extLst>
          </p:cNvPr>
          <p:cNvSpPr txBox="1"/>
          <p:nvPr/>
        </p:nvSpPr>
        <p:spPr>
          <a:xfrm>
            <a:off x="1113888" y="1485108"/>
            <a:ext cx="14775315" cy="6924973"/>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pl-PL" sz="2000" b="1">
                <a:latin typeface="Poppins" panose="00000500000000000000" pitchFamily="2" charset="-18"/>
                <a:ea typeface="Poppins Medium"/>
                <a:cs typeface="Poppins" panose="00000500000000000000" pitchFamily="2" charset="-18"/>
                <a:sym typeface="Poppins Medium"/>
              </a:rPr>
              <a:t>UWAGI OGÓLNE</a:t>
            </a:r>
          </a:p>
          <a:p>
            <a:pPr marL="0" marR="0" lvl="0" indent="0" algn="l" rtl="0">
              <a:lnSpc>
                <a:spcPct val="150000"/>
              </a:lnSpc>
              <a:spcBef>
                <a:spcPts val="0"/>
              </a:spcBef>
              <a:spcAft>
                <a:spcPts val="0"/>
              </a:spcAft>
              <a:buNone/>
            </a:pPr>
            <a:endParaRPr lang="pl-PL" sz="2000">
              <a:latin typeface="Poppins" panose="00000500000000000000" pitchFamily="2" charset="-18"/>
              <a:ea typeface="Poppins Medium"/>
              <a:cs typeface="Poppins" panose="00000500000000000000" pitchFamily="2" charset="-18"/>
              <a:sym typeface="Poppins Medium"/>
            </a:endParaRP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montaż może być przeprowadzony przez osoby posiadające odpowiednie uprawnienia i umiejętności oraz posiadające certyfikat producenta potwierdzający przeszkolenie w zakresie montażu przedmiotowego asortymentu,</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zawsze należy upewnić się, że kabel jest wyłączony spod napięcia,</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należy przestrzegać kolejności czynności wymienionych w instrukcji montażu,</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dopuszczalna rekomendowana tolerancja w wymiarach przygotowania kabla wynosi ± 5 mm,</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mufę należy obkurczać używając łagodnego, żółtego płomienia. Nie używać zbyt dużego lub ostrego płomienia,</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ustawiać płomień palnika lub dmuchawę w kierunku obkurczania,</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obkurczać równomiernie cały czas poruszając palnikiem po powierzchni rury, aby nie spowodować miejscowych przegrzań,</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jeśli rura na swoim końcu wywija się, należy ją wyprostować, przez działanie płomieniem z przeciwnej strony,</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upewnić się, że wszystkie elementy termokurczliwe są obkurczone w regularny sposób bez fałd i wybrzuszeń,</a:t>
            </a:r>
          </a:p>
          <a:p>
            <a:pPr marL="342900" marR="0" lvl="0" indent="-342900" algn="l" rtl="0">
              <a:lnSpc>
                <a:spcPct val="150000"/>
              </a:lnSpc>
              <a:spcBef>
                <a:spcPts val="0"/>
              </a:spcBef>
              <a:spcAft>
                <a:spcPts val="0"/>
              </a:spcAft>
              <a:buFont typeface="Wingdings" panose="05000000000000000000" pitchFamily="2" charset="2"/>
              <a:buChar char="§"/>
            </a:pPr>
            <a:r>
              <a:rPr lang="pl-PL" sz="2000">
                <a:latin typeface="Poppins" panose="00000500000000000000" pitchFamily="2" charset="-18"/>
                <a:ea typeface="Poppins Medium"/>
                <a:cs typeface="Poppins" panose="00000500000000000000" pitchFamily="2" charset="-18"/>
                <a:sym typeface="Poppins Medium"/>
              </a:rPr>
              <a:t>przed poddaniem złącza naprężeniem mechanicznym odczekać do jego ostygnięcia</a:t>
            </a:r>
            <a:endParaRPr sz="2000">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17591628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12FDE99-89AA-CB2C-76A8-BF348FF4A0A1}"/>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6BD6772C-252F-C9C8-8A26-C1592A59C41A}"/>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pic>
        <p:nvPicPr>
          <p:cNvPr id="3" name="Obraz 2">
            <a:extLst>
              <a:ext uri="{FF2B5EF4-FFF2-40B4-BE49-F238E27FC236}">
                <a16:creationId xmlns:a16="http://schemas.microsoft.com/office/drawing/2014/main" id="{779F0CF2-5C2E-1A9D-A2BD-2AF83AB97A04}"/>
              </a:ext>
            </a:extLst>
          </p:cNvPr>
          <p:cNvPicPr>
            <a:picLocks noChangeAspect="1"/>
          </p:cNvPicPr>
          <p:nvPr/>
        </p:nvPicPr>
        <p:blipFill>
          <a:blip r:embed="rId3"/>
          <a:stretch>
            <a:fillRect/>
          </a:stretch>
        </p:blipFill>
        <p:spPr>
          <a:xfrm>
            <a:off x="1052138" y="1361363"/>
            <a:ext cx="10884456" cy="6708301"/>
          </a:xfrm>
          <a:prstGeom prst="rect">
            <a:avLst/>
          </a:prstGeom>
        </p:spPr>
      </p:pic>
      <p:sp>
        <p:nvSpPr>
          <p:cNvPr id="4" name="Google Shape;111;p15">
            <a:extLst>
              <a:ext uri="{FF2B5EF4-FFF2-40B4-BE49-F238E27FC236}">
                <a16:creationId xmlns:a16="http://schemas.microsoft.com/office/drawing/2014/main" id="{31A9B264-5430-95C8-B4BC-F452F9DA0C1A}"/>
              </a:ext>
            </a:extLst>
          </p:cNvPr>
          <p:cNvSpPr txBox="1"/>
          <p:nvPr/>
        </p:nvSpPr>
        <p:spPr>
          <a:xfrm>
            <a:off x="1319220" y="8397415"/>
            <a:ext cx="14730547" cy="1384995"/>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1.1 Usunąć powłokę zewnętrzną, pancerz oraz powłokę ołowianą według podanych wymiarów. Na krawędzi pancerza wykonać przewiązkę drutu. Rozchylić lekko krawędzie powłoki ołowianej, tak aby uformować kształt kielicha.</a:t>
            </a:r>
          </a:p>
          <a:p>
            <a:pPr marR="0" lvl="0" algn="l" rtl="0">
              <a:lnSpc>
                <a:spcPct val="150000"/>
              </a:lnSpc>
              <a:spcBef>
                <a:spcPts val="0"/>
              </a:spcBef>
              <a:spcAft>
                <a:spcPts val="0"/>
              </a:spcAft>
            </a:pPr>
            <a:r>
              <a:rPr lang="pl-PL" sz="2000">
                <a:latin typeface="Poppins" panose="00000500000000000000" pitchFamily="2" charset="-18"/>
                <a:ea typeface="Poppins Medium"/>
                <a:cs typeface="Poppins" panose="00000500000000000000" pitchFamily="2" charset="-18"/>
                <a:sym typeface="Poppins Medium"/>
              </a:rPr>
              <a:t>1.2 Usunąć ekran oraz pierwsze dwie warstwy izolacji pozostawiając go na odcinkach pokazanych na rysunku.</a:t>
            </a:r>
            <a:endParaRPr sz="2000">
              <a:latin typeface="Poppins" panose="00000500000000000000" pitchFamily="2" charset="-18"/>
              <a:ea typeface="Poppins Medium"/>
              <a:cs typeface="Poppins" panose="00000500000000000000" pitchFamily="2" charset="-18"/>
              <a:sym typeface="Poppins Medium"/>
            </a:endParaRPr>
          </a:p>
        </p:txBody>
      </p:sp>
      <p:sp>
        <p:nvSpPr>
          <p:cNvPr id="8" name="Google Shape;111;p15">
            <a:extLst>
              <a:ext uri="{FF2B5EF4-FFF2-40B4-BE49-F238E27FC236}">
                <a16:creationId xmlns:a16="http://schemas.microsoft.com/office/drawing/2014/main" id="{53E1F152-45F8-CBFA-50B5-71E1202E13EB}"/>
              </a:ext>
            </a:extLst>
          </p:cNvPr>
          <p:cNvSpPr txBox="1"/>
          <p:nvPr/>
        </p:nvSpPr>
        <p:spPr>
          <a:xfrm>
            <a:off x="12957209" y="2786630"/>
            <a:ext cx="3676806" cy="3323987"/>
          </a:xfrm>
          <a:prstGeom prst="rect">
            <a:avLst/>
          </a:prstGeom>
          <a:noFill/>
          <a:ln>
            <a:noFill/>
          </a:ln>
        </p:spPr>
        <p:txBody>
          <a:bodyPr spcFirstLastPara="1" wrap="square" lIns="0" tIns="0" rIns="0" bIns="0" anchor="t" anchorCtr="0">
            <a:spAutoFit/>
          </a:bodyPr>
          <a:lstStyle/>
          <a:p>
            <a:pPr lvl="1">
              <a:lnSpc>
                <a:spcPct val="150000"/>
              </a:lnSpc>
            </a:pPr>
            <a:r>
              <a:rPr lang="pl-PL" sz="1800" b="1">
                <a:latin typeface="Poppins" panose="00000500000000000000" pitchFamily="2" charset="-18"/>
                <a:ea typeface="Poppins Medium"/>
                <a:cs typeface="Poppins" panose="00000500000000000000" pitchFamily="2" charset="-18"/>
                <a:sym typeface="Poppins Medium"/>
              </a:rPr>
              <a:t>UWAGA:</a:t>
            </a:r>
          </a:p>
          <a:p>
            <a:pPr lvl="1">
              <a:lnSpc>
                <a:spcPct val="150000"/>
              </a:lnSpc>
            </a:pPr>
            <a:r>
              <a:rPr lang="pl-PL" sz="1800" b="1">
                <a:latin typeface="Poppins" panose="00000500000000000000" pitchFamily="2" charset="-18"/>
                <a:ea typeface="Poppins Medium"/>
                <a:cs typeface="Poppins" panose="00000500000000000000" pitchFamily="2" charset="-18"/>
                <a:sym typeface="Poppins Medium"/>
              </a:rPr>
              <a:t>Przygotowanie kabli nie jest symetryczne. Wymiary wskazane na rysunku są inne dla każdego z łączonych odcinków. Należy zwrócić  uwagę na zgodność wymiarów  z rysunkiem.</a:t>
            </a:r>
            <a:endParaRPr sz="1800" b="1">
              <a:latin typeface="Poppins" panose="00000500000000000000" pitchFamily="2" charset="-18"/>
              <a:ea typeface="Poppins Medium"/>
              <a:cs typeface="Poppins" panose="00000500000000000000" pitchFamily="2" charset="-18"/>
              <a:sym typeface="Poppins Medium"/>
            </a:endParaRPr>
          </a:p>
        </p:txBody>
      </p:sp>
    </p:spTree>
    <p:extLst>
      <p:ext uri="{BB962C8B-B14F-4D97-AF65-F5344CB8AC3E}">
        <p14:creationId xmlns:p14="http://schemas.microsoft.com/office/powerpoint/2010/main" val="5343896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56DFA577-6790-AA0A-44F3-A18ABC246AB7}"/>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2AFD9CE5-87A3-209C-C9F6-F90DD40BEE24}"/>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4114E89E-A10B-7AE5-E41D-A3CF869E60C8}"/>
              </a:ext>
            </a:extLst>
          </p:cNvPr>
          <p:cNvSpPr txBox="1"/>
          <p:nvPr/>
        </p:nvSpPr>
        <p:spPr>
          <a:xfrm>
            <a:off x="1769553" y="6289912"/>
            <a:ext cx="14569995" cy="923330"/>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2.1 Nasunąć na zaizolowane żyły, aż do miejsca ich rozgałęzienia, a następnie obkurczyć przezroczyste rurki olejoodporne. Na dłuższy odcinek </a:t>
            </a:r>
            <a:r>
              <a:rPr lang="pl-PL" sz="2000" b="1">
                <a:latin typeface="Poppins" panose="00000500000000000000" pitchFamily="2" charset="-18"/>
                <a:ea typeface="Poppins Medium"/>
                <a:cs typeface="Poppins" panose="00000500000000000000" pitchFamily="2" charset="-18"/>
                <a:sym typeface="Poppins Medium"/>
              </a:rPr>
              <a:t>A </a:t>
            </a:r>
            <a:r>
              <a:rPr lang="pl-PL" sz="2000">
                <a:latin typeface="Poppins" panose="00000500000000000000" pitchFamily="2" charset="-18"/>
                <a:ea typeface="Poppins Medium"/>
                <a:cs typeface="Poppins" panose="00000500000000000000" pitchFamily="2" charset="-18"/>
                <a:sym typeface="Poppins Medium"/>
              </a:rPr>
              <a:t>należy zainstalować dłuższe rurki </a:t>
            </a:r>
            <a:r>
              <a:rPr lang="pl-PL" sz="2000" err="1">
                <a:latin typeface="Poppins" panose="00000500000000000000" pitchFamily="2" charset="-18"/>
                <a:ea typeface="Poppins Medium"/>
                <a:cs typeface="Poppins" panose="00000500000000000000" pitchFamily="2" charset="-18"/>
                <a:sym typeface="Poppins Medium"/>
              </a:rPr>
              <a:t>ojeodporne</a:t>
            </a:r>
            <a:r>
              <a:rPr lang="pl-PL" sz="2000">
                <a:latin typeface="Poppins" panose="00000500000000000000" pitchFamily="2" charset="-18"/>
                <a:ea typeface="Poppins Medium"/>
                <a:cs typeface="Poppins" panose="00000500000000000000" pitchFamily="2" charset="-18"/>
                <a:sym typeface="Poppins Medium"/>
              </a:rPr>
              <a:t>, a na krótszy </a:t>
            </a:r>
            <a:r>
              <a:rPr lang="pl-PL" sz="2000" b="1">
                <a:latin typeface="Poppins" panose="00000500000000000000" pitchFamily="2" charset="-18"/>
                <a:ea typeface="Poppins Medium"/>
                <a:cs typeface="Poppins" panose="00000500000000000000" pitchFamily="2" charset="-18"/>
                <a:sym typeface="Poppins Medium"/>
              </a:rPr>
              <a:t>B -  </a:t>
            </a:r>
            <a:r>
              <a:rPr lang="pl-PL" sz="2000">
                <a:latin typeface="Poppins" panose="00000500000000000000" pitchFamily="2" charset="-18"/>
                <a:ea typeface="Poppins Medium"/>
                <a:cs typeface="Poppins" panose="00000500000000000000" pitchFamily="2" charset="-18"/>
                <a:sym typeface="Poppins Medium"/>
              </a:rPr>
              <a:t>krótsze</a:t>
            </a:r>
            <a:r>
              <a:rPr lang="pl-PL" sz="2000" b="1">
                <a:latin typeface="Poppins" panose="00000500000000000000" pitchFamily="2" charset="-18"/>
                <a:ea typeface="Poppins Medium"/>
                <a:cs typeface="Poppins" panose="00000500000000000000" pitchFamily="2" charset="-18"/>
                <a:sym typeface="Poppins Medium"/>
              </a:rPr>
              <a:t>.</a:t>
            </a:r>
          </a:p>
        </p:txBody>
      </p:sp>
      <p:pic>
        <p:nvPicPr>
          <p:cNvPr id="5" name="Obraz 4">
            <a:extLst>
              <a:ext uri="{FF2B5EF4-FFF2-40B4-BE49-F238E27FC236}">
                <a16:creationId xmlns:a16="http://schemas.microsoft.com/office/drawing/2014/main" id="{7076ACC1-5CC7-6A92-1323-4676975516C7}"/>
              </a:ext>
            </a:extLst>
          </p:cNvPr>
          <p:cNvPicPr>
            <a:picLocks noChangeAspect="1"/>
          </p:cNvPicPr>
          <p:nvPr/>
        </p:nvPicPr>
        <p:blipFill>
          <a:blip r:embed="rId3"/>
          <a:stretch>
            <a:fillRect/>
          </a:stretch>
        </p:blipFill>
        <p:spPr>
          <a:xfrm>
            <a:off x="2301815" y="2424732"/>
            <a:ext cx="12861418" cy="3507659"/>
          </a:xfrm>
          <a:prstGeom prst="rect">
            <a:avLst/>
          </a:prstGeom>
        </p:spPr>
      </p:pic>
    </p:spTree>
    <p:extLst>
      <p:ext uri="{BB962C8B-B14F-4D97-AF65-F5344CB8AC3E}">
        <p14:creationId xmlns:p14="http://schemas.microsoft.com/office/powerpoint/2010/main" val="24285276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C9B61253-F7DD-9BCB-9758-2A6961A1F8CD}"/>
            </a:ext>
          </a:extLst>
        </p:cNvPr>
        <p:cNvGrpSpPr/>
        <p:nvPr/>
      </p:nvGrpSpPr>
      <p:grpSpPr>
        <a:xfrm>
          <a:off x="0" y="0"/>
          <a:ext cx="0" cy="0"/>
          <a:chOff x="0" y="0"/>
          <a:chExt cx="0" cy="0"/>
        </a:xfrm>
      </p:grpSpPr>
      <p:sp>
        <p:nvSpPr>
          <p:cNvPr id="111" name="Google Shape;111;p15">
            <a:extLst>
              <a:ext uri="{FF2B5EF4-FFF2-40B4-BE49-F238E27FC236}">
                <a16:creationId xmlns:a16="http://schemas.microsoft.com/office/drawing/2014/main" id="{BB01459D-6BE6-057E-EF0F-0CBD6AD6ED64}"/>
              </a:ext>
            </a:extLst>
          </p:cNvPr>
          <p:cNvSpPr txBox="1"/>
          <p:nvPr/>
        </p:nvSpPr>
        <p:spPr>
          <a:xfrm>
            <a:off x="909173" y="491925"/>
            <a:ext cx="13721798" cy="609398"/>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pl-PL" sz="3600">
                <a:latin typeface="Poppins" panose="00000500000000000000" pitchFamily="2" charset="-18"/>
                <a:ea typeface="Poppins Medium"/>
                <a:cs typeface="Poppins" panose="00000500000000000000" pitchFamily="2" charset="-18"/>
                <a:sym typeface="Poppins Medium"/>
              </a:rPr>
              <a:t>Montaż mufy przelotowej termokurczliwej 24-ETOJ-31</a:t>
            </a:r>
            <a:endParaRPr sz="1050">
              <a:latin typeface="Poppins" panose="00000500000000000000" pitchFamily="2" charset="-18"/>
              <a:ea typeface="Poppins Medium"/>
              <a:cs typeface="Poppins" panose="00000500000000000000" pitchFamily="2" charset="-18"/>
              <a:sym typeface="Poppins Medium"/>
            </a:endParaRPr>
          </a:p>
        </p:txBody>
      </p:sp>
      <p:sp>
        <p:nvSpPr>
          <p:cNvPr id="4" name="Google Shape;111;p15">
            <a:extLst>
              <a:ext uri="{FF2B5EF4-FFF2-40B4-BE49-F238E27FC236}">
                <a16:creationId xmlns:a16="http://schemas.microsoft.com/office/drawing/2014/main" id="{324BA97E-6FF1-C11C-A274-DDAB1AC63568}"/>
              </a:ext>
            </a:extLst>
          </p:cNvPr>
          <p:cNvSpPr txBox="1"/>
          <p:nvPr/>
        </p:nvSpPr>
        <p:spPr>
          <a:xfrm>
            <a:off x="1330262" y="5143500"/>
            <a:ext cx="15303753" cy="4154984"/>
          </a:xfrm>
          <a:prstGeom prst="rect">
            <a:avLst/>
          </a:prstGeom>
          <a:noFill/>
          <a:ln>
            <a:noFill/>
          </a:ln>
        </p:spPr>
        <p:txBody>
          <a:bodyPr spcFirstLastPara="1" wrap="square" lIns="0" tIns="0" rIns="0" bIns="0" anchor="t" anchorCtr="0">
            <a:spAutoFit/>
          </a:bodyPr>
          <a:lstStyle/>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3.1 Na obkurczone uprzednio rurki olejoodporne nasunąć rurki półprzewodzące, a następnie obkurczyć je rozpoczynając od strony końca kabla (na dłuższym odcinku </a:t>
            </a:r>
            <a:r>
              <a:rPr lang="pl-PL" sz="2000" b="1">
                <a:latin typeface="Poppins" panose="00000500000000000000" pitchFamily="2" charset="-18"/>
                <a:ea typeface="Poppins Medium"/>
                <a:cs typeface="Poppins" panose="00000500000000000000" pitchFamily="2" charset="-18"/>
                <a:sym typeface="Poppins Medium"/>
              </a:rPr>
              <a:t>A </a:t>
            </a:r>
            <a:r>
              <a:rPr lang="pl-PL" sz="2000">
                <a:latin typeface="Poppins" panose="00000500000000000000" pitchFamily="2" charset="-18"/>
                <a:ea typeface="Poppins Medium"/>
                <a:cs typeface="Poppins" panose="00000500000000000000" pitchFamily="2" charset="-18"/>
                <a:sym typeface="Poppins Medium"/>
              </a:rPr>
              <a:t>należy obkurczyć dłuższe rurki półprzewodzące, na krótszym </a:t>
            </a:r>
            <a:r>
              <a:rPr lang="pl-PL" sz="2000" b="1">
                <a:latin typeface="Poppins" panose="00000500000000000000" pitchFamily="2" charset="-18"/>
                <a:ea typeface="Poppins Medium"/>
                <a:cs typeface="Poppins" panose="00000500000000000000" pitchFamily="2" charset="-18"/>
                <a:sym typeface="Poppins Medium"/>
              </a:rPr>
              <a:t>B</a:t>
            </a:r>
            <a:r>
              <a:rPr lang="pl-PL" sz="2000">
                <a:latin typeface="Poppins" panose="00000500000000000000" pitchFamily="2" charset="-18"/>
                <a:ea typeface="Poppins Medium"/>
                <a:cs typeface="Poppins" panose="00000500000000000000" pitchFamily="2" charset="-18"/>
                <a:sym typeface="Poppins Medium"/>
              </a:rPr>
              <a:t> – krótsze).</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3.2 W miejscu rozgałęzienia się żył wykonać uszczelnienie z kilku z warstw żółtego wypełniacza sterującego, a następnie nawinąć dwie warstwy taśmy półprzewodzącej zaczynając 10 mm na powłoce ołowianej i kończąc 30 mm na obkurczonych uprzednio rurkach półprzewodzących.</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3.3 Usunąć izolację na odcinku L</a:t>
            </a:r>
          </a:p>
          <a:p>
            <a:pPr lvl="1">
              <a:lnSpc>
                <a:spcPct val="150000"/>
              </a:lnSpc>
            </a:pPr>
            <a:r>
              <a:rPr lang="pl-PL" sz="2000">
                <a:latin typeface="Poppins" panose="00000500000000000000" pitchFamily="2" charset="-18"/>
                <a:ea typeface="Poppins Medium"/>
                <a:cs typeface="Poppins" panose="00000500000000000000" pitchFamily="2" charset="-18"/>
                <a:sym typeface="Poppins Medium"/>
              </a:rPr>
              <a:t>	</a:t>
            </a:r>
            <a:r>
              <a:rPr lang="pl-PL" sz="2000" b="1">
                <a:latin typeface="Poppins" panose="00000500000000000000" pitchFamily="2" charset="-18"/>
                <a:ea typeface="Poppins Medium"/>
                <a:cs typeface="Poppins" panose="00000500000000000000" pitchFamily="2" charset="-18"/>
                <a:sym typeface="Poppins Medium"/>
              </a:rPr>
              <a:t>L = ½ długości złączki + 5 mm dla złączek prasowanych bez przegrody</a:t>
            </a:r>
          </a:p>
          <a:p>
            <a:pPr lvl="1">
              <a:lnSpc>
                <a:spcPct val="150000"/>
              </a:lnSpc>
            </a:pPr>
            <a:r>
              <a:rPr lang="pl-PL" sz="2000" b="1">
                <a:latin typeface="Poppins" panose="00000500000000000000" pitchFamily="2" charset="-18"/>
                <a:ea typeface="Poppins Medium"/>
                <a:cs typeface="Poppins" panose="00000500000000000000" pitchFamily="2" charset="-18"/>
                <a:sym typeface="Poppins Medium"/>
              </a:rPr>
              <a:t>	L = głębokość otworu złączki + 5 mm dla złączek prasowanych przegrodą</a:t>
            </a:r>
          </a:p>
          <a:p>
            <a:pPr lvl="1">
              <a:lnSpc>
                <a:spcPct val="150000"/>
              </a:lnSpc>
            </a:pPr>
            <a:r>
              <a:rPr lang="pl-PL" sz="2000" b="1">
                <a:latin typeface="Poppins" panose="00000500000000000000" pitchFamily="2" charset="-18"/>
                <a:ea typeface="Poppins Medium"/>
                <a:cs typeface="Poppins" panose="00000500000000000000" pitchFamily="2" charset="-18"/>
                <a:sym typeface="Poppins Medium"/>
              </a:rPr>
              <a:t>	L = głębokość otworu złączki dla złączek śrubowych (z uwzględnieniem ewentualnych wkładek centrujących)</a:t>
            </a:r>
          </a:p>
        </p:txBody>
      </p:sp>
      <p:pic>
        <p:nvPicPr>
          <p:cNvPr id="3" name="Obraz 2">
            <a:extLst>
              <a:ext uri="{FF2B5EF4-FFF2-40B4-BE49-F238E27FC236}">
                <a16:creationId xmlns:a16="http://schemas.microsoft.com/office/drawing/2014/main" id="{B4C2A5AF-1575-022F-9E8A-664069AE5684}"/>
              </a:ext>
            </a:extLst>
          </p:cNvPr>
          <p:cNvPicPr>
            <a:picLocks noChangeAspect="1"/>
          </p:cNvPicPr>
          <p:nvPr/>
        </p:nvPicPr>
        <p:blipFill>
          <a:blip r:embed="rId3"/>
          <a:stretch>
            <a:fillRect/>
          </a:stretch>
        </p:blipFill>
        <p:spPr>
          <a:xfrm>
            <a:off x="2320442" y="1344797"/>
            <a:ext cx="12310529" cy="3437496"/>
          </a:xfrm>
          <a:prstGeom prst="rect">
            <a:avLst/>
          </a:prstGeom>
        </p:spPr>
      </p:pic>
    </p:spTree>
    <p:extLst>
      <p:ext uri="{BB962C8B-B14F-4D97-AF65-F5344CB8AC3E}">
        <p14:creationId xmlns:p14="http://schemas.microsoft.com/office/powerpoint/2010/main" val="185370715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71740caa4e8005ca660d7acf265c1987">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aeb911ae981a3bbf1c4bdd53daf6c012"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90D920-896D-4992-A5FC-E74A263E7365}">
  <ds:schemaRefs>
    <ds:schemaRef ds:uri="39dffa5a-150f-457c-8b6d-ea62e236bb79"/>
    <ds:schemaRef ds:uri="e86e79c7-44b9-4496-9852-7c251c1660e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2F2AFB2-CA76-4C16-88C1-38D4D5940436}">
  <ds:schemaRefs>
    <ds:schemaRef ds:uri="http://schemas.microsoft.com/sharepoint/v3/contenttype/forms"/>
  </ds:schemaRefs>
</ds:datastoreItem>
</file>

<file path=customXml/itemProps3.xml><?xml version="1.0" encoding="utf-8"?>
<ds:datastoreItem xmlns:ds="http://schemas.openxmlformats.org/officeDocument/2006/customXml" ds:itemID="{2B494991-10B9-481F-BBA4-71FFE52060CF}">
  <ds:schemaRefs>
    <ds:schemaRef ds:uri="39dffa5a-150f-457c-8b6d-ea62e236bb79"/>
    <ds:schemaRef ds:uri="e86e79c7-44b9-4496-9852-7c251c1660e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15557</Words>
  <Application>Microsoft Office PowerPoint</Application>
  <PresentationFormat>Niestandardowy</PresentationFormat>
  <Paragraphs>1035</Paragraphs>
  <Slides>198</Slides>
  <Notes>191</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198</vt:i4>
      </vt:variant>
    </vt:vector>
  </HeadingPairs>
  <TitlesOfParts>
    <vt:vector size="207" baseType="lpstr">
      <vt:lpstr>Wingdings</vt:lpstr>
      <vt:lpstr>Calibri</vt:lpstr>
      <vt:lpstr>Poppins Medium</vt:lpstr>
      <vt:lpstr>Poppins</vt:lpstr>
      <vt:lpstr>Aptos</vt:lpstr>
      <vt:lpstr>Arial</vt:lpstr>
      <vt:lpstr>Tahoma</vt:lpstr>
      <vt:lpstr>Times New Roman</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Jarek</dc:creator>
  <cp:lastModifiedBy>Patryk Machel</cp:lastModifiedBy>
  <cp:revision>1</cp:revision>
  <dcterms:modified xsi:type="dcterms:W3CDTF">2026-05-11T09:51:40Z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0x010100CDE0B65744422E4A8459264A22C32382</vt:lpwstr>
  </property>
  <property fmtid="{D5CDD505-2E9C-101B-9397-08002B2CF9AE}" pid="3" name="MediaServiceImageTags">
    <vt:lpwstr/>
  </property>
</Properties>
</file>